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6" autoAdjust="0"/>
    <p:restoredTop sz="94610"/>
  </p:normalViewPr>
  <p:slideViewPr>
    <p:cSldViewPr snapToGrid="0" snapToObjects="1">
      <p:cViewPr varScale="1">
        <p:scale>
          <a:sx n="117" d="100"/>
          <a:sy n="117" d="100"/>
        </p:scale>
        <p:origin x="3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6/11/relationships/changesInfo" Target="changesInfos/changesInfo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lvador Cota" userId="724e53e855ec68d3" providerId="LiveId" clId="{F6CC8123-9FFB-40F4-94E9-668EC4B9D9A9}"/>
    <pc:docChg chg="modSld">
      <pc:chgData name="Salvador Cota" userId="724e53e855ec68d3" providerId="LiveId" clId="{F6CC8123-9FFB-40F4-94E9-668EC4B9D9A9}" dt="2026-09-09T09:43:22.367" v="7" actId="14100"/>
      <pc:docMkLst>
        <pc:docMk/>
      </pc:docMkLst>
      <pc:sldChg chg="modSp mod">
        <pc:chgData name="Salvador Cota" userId="724e53e855ec68d3" providerId="LiveId" clId="{F6CC8123-9FFB-40F4-94E9-668EC4B9D9A9}" dt="2026-09-09T09:42:45.724" v="1" actId="14100"/>
        <pc:sldMkLst>
          <pc:docMk/>
          <pc:sldMk cId="0" sldId="264"/>
        </pc:sldMkLst>
        <pc:spChg chg="mod">
          <ac:chgData name="Salvador Cota" userId="724e53e855ec68d3" providerId="LiveId" clId="{F6CC8123-9FFB-40F4-94E9-668EC4B9D9A9}" dt="2026-09-09T09:42:45.724" v="1" actId="14100"/>
          <ac:spMkLst>
            <pc:docMk/>
            <pc:sldMk cId="0" sldId="264"/>
            <ac:spMk id="22" creationId="{00000000-0000-0000-0000-000000000000}"/>
          </ac:spMkLst>
        </pc:spChg>
      </pc:sldChg>
      <pc:sldChg chg="addSp modSp mod">
        <pc:chgData name="Salvador Cota" userId="724e53e855ec68d3" providerId="LiveId" clId="{F6CC8123-9FFB-40F4-94E9-668EC4B9D9A9}" dt="2026-09-09T09:43:22.367" v="7" actId="14100"/>
        <pc:sldMkLst>
          <pc:docMk/>
          <pc:sldMk cId="0" sldId="274"/>
        </pc:sldMkLst>
        <pc:spChg chg="mod">
          <ac:chgData name="Salvador Cota" userId="724e53e855ec68d3" providerId="LiveId" clId="{F6CC8123-9FFB-40F4-94E9-668EC4B9D9A9}" dt="2026-09-09T09:43:22.367" v="7" actId="14100"/>
          <ac:spMkLst>
            <pc:docMk/>
            <pc:sldMk cId="0" sldId="274"/>
            <ac:spMk id="11" creationId="{00000000-0000-0000-0000-000000000000}"/>
          </ac:spMkLst>
        </pc:spChg>
        <pc:spChg chg="mod">
          <ac:chgData name="Salvador Cota" userId="724e53e855ec68d3" providerId="LiveId" clId="{F6CC8123-9FFB-40F4-94E9-668EC4B9D9A9}" dt="2026-09-09T09:43:17.869" v="6" actId="1076"/>
          <ac:spMkLst>
            <pc:docMk/>
            <pc:sldMk cId="0" sldId="274"/>
            <ac:spMk id="16" creationId="{00000000-0000-0000-0000-000000000000}"/>
          </ac:spMkLst>
        </pc:spChg>
        <pc:spChg chg="add mod">
          <ac:chgData name="Salvador Cota" userId="724e53e855ec68d3" providerId="LiveId" clId="{F6CC8123-9FFB-40F4-94E9-668EC4B9D9A9}" dt="2026-09-09T09:43:14.057" v="5" actId="1076"/>
          <ac:spMkLst>
            <pc:docMk/>
            <pc:sldMk cId="0" sldId="274"/>
            <ac:spMk id="26" creationId="{B9897B49-FB5D-7939-E501-5B2CA29C1682}"/>
          </ac:spMkLst>
        </pc:spChg>
      </pc:sldChg>
      <pc:sldChg chg="modSp mod">
        <pc:chgData name="Salvador Cota" userId="724e53e855ec68d3" providerId="LiveId" clId="{F6CC8123-9FFB-40F4-94E9-668EC4B9D9A9}" dt="2026-09-09T09:43:05.384" v="3" actId="1036"/>
        <pc:sldMkLst>
          <pc:docMk/>
          <pc:sldMk cId="0" sldId="277"/>
        </pc:sldMkLst>
        <pc:spChg chg="mod">
          <ac:chgData name="Salvador Cota" userId="724e53e855ec68d3" providerId="LiveId" clId="{F6CC8123-9FFB-40F4-94E9-668EC4B9D9A9}" dt="2026-09-09T09:43:05.384" v="3" actId="1036"/>
          <ac:spMkLst>
            <pc:docMk/>
            <pc:sldMk cId="0" sldId="277"/>
            <ac:spMk id="2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0948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0E2239"/>
          </a:solidFill>
          <a:ln w="12700">
            <a:solidFill>
              <a:srgbClr val="0E223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6647688"/>
            <a:ext cx="68580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VFWCA Department Officer SharePoint Access Guide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8732520" y="6647688"/>
            <a:ext cx="306324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D8E0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Current as of September 9, 2026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ntra.microsoft.com/#home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fwca.sharepoint.com/" TargetMode="External"/><Relationship Id="rId5" Type="http://schemas.openxmlformats.org/officeDocument/2006/relationships/hyperlink" Target="https://admin.cloud.microsoft/?ocid=cmm45ut5ap0#/homepage" TargetMode="External"/><Relationship Id="rId4" Type="http://schemas.openxmlformats.org/officeDocument/2006/relationships/hyperlink" Target="https://vfwca-admin.sharepoint.com/_layouts/15/online/AdminHome.aspx?modern=true#/classicFeatures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vfwca.sharepoint.com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vfwca.sharepoint.com/" TargetMode="Externa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22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58368" y="566928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kern="0" spc="120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VFWCA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58368" y="1417320"/>
            <a:ext cx="71323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Department Officer</a:t>
            </a:r>
            <a:endParaRPr lang="en-US" sz="3200" dirty="0"/>
          </a:p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SharePoint Access Guide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907792"/>
            <a:ext cx="5303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C9D7E6"/>
                </a:solidFill>
              </a:rPr>
              <a:t>Administrator Training + Reference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85800" y="3401568"/>
            <a:ext cx="5943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4D98D"/>
                </a:solidFill>
              </a:rPr>
              <a:t>Microsoft Entra  •  Security Groups  •  SharePoint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7818120" y="914400"/>
            <a:ext cx="3657600" cy="4434840"/>
          </a:xfrm>
          <a:prstGeom prst="roundRect">
            <a:avLst>
              <a:gd name="adj" fmla="val 2000"/>
            </a:avLst>
          </a:prstGeom>
          <a:solidFill>
            <a:srgbClr val="173A5E"/>
          </a:solidFill>
          <a:ln w="12700">
            <a:solidFill>
              <a:srgbClr val="365A7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138160" y="1298448"/>
            <a:ext cx="3017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kern="0" spc="160" dirty="0">
                <a:solidFill>
                  <a:srgbClr val="F4D98D"/>
                </a:solidFill>
              </a:rPr>
              <a:t>ADMINISTRATOR GOAL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156448" y="1847088"/>
            <a:ext cx="2971800" cy="1508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Give the right person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right access</a:t>
            </a:r>
            <a:endParaRPr lang="en-US" sz="2400" dirty="0"/>
          </a:p>
          <a:p>
            <a:pPr marL="0" indent="0" algn="ctr">
              <a:buNone/>
            </a:pPr>
            <a:r>
              <a:rPr lang="en-US" sz="2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through the right role.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8458200" y="3767328"/>
            <a:ext cx="2331720" cy="0"/>
          </a:xfrm>
          <a:prstGeom prst="line">
            <a:avLst/>
          </a:prstGeom>
          <a:noFill/>
          <a:ln w="12700">
            <a:solidFill>
              <a:srgbClr val="6F8BA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8229600" y="4069080"/>
            <a:ext cx="2834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C9D7E6"/>
                </a:solidFill>
              </a:rPr>
              <a:t>Current roster snapshot</a:t>
            </a:r>
            <a:endParaRPr lang="en-US" sz="1300" dirty="0"/>
          </a:p>
          <a:p>
            <a:pPr marL="0" indent="0" algn="ctr">
              <a:buNone/>
            </a:pPr>
            <a:r>
              <a:rPr lang="en-US" sz="1300" dirty="0">
                <a:solidFill>
                  <a:srgbClr val="C9D7E6"/>
                </a:solidFill>
              </a:rPr>
              <a:t>September 9, 2026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85800" y="6144768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AFC0D0"/>
                </a:solidFill>
              </a:rPr>
              <a:t>Prepared for authorized VFWCA Global Administrators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START HERE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this guide is for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TRAINING + REFERENCE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38912" y="1161288"/>
            <a:ext cx="10972800" cy="6583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1E293B"/>
                </a:solidFill>
              </a:rPr>
              <a:t>This deck is designed for people who have been entrusted with VFWCA tenant administration. It teaches the process, but it also serves as a reference when you need to make an access change months from now.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02920" y="2057400"/>
            <a:ext cx="3502152" cy="333756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blurRad="25400" dist="12700" dir="27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502920" y="2057400"/>
            <a:ext cx="73152" cy="3337560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04088" y="2221992"/>
            <a:ext cx="31821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1  Sign in correctly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704088" y="2587752"/>
            <a:ext cx="3182112" cy="2679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E293B"/>
                </a:solidFill>
              </a:rPr>
              <a:t>Know the difference between a normal email address, a Guest identity, and an internal @vfwca.onmicrosoft.com administrator account.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343400" y="2057400"/>
            <a:ext cx="3502152" cy="333756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blurRad="322580000" dist="161290000"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343400" y="2057400"/>
            <a:ext cx="73152" cy="333756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544568" y="2221992"/>
            <a:ext cx="31821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2  Manage people through roles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4544568" y="2587752"/>
            <a:ext cx="3182112" cy="2679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E293B"/>
                </a:solidFill>
              </a:rPr>
              <a:t>Search for an existing person first. If needed, invite an external user in Entra, then add that person to the correct VFWCA security group.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8183880" y="2057400"/>
            <a:ext cx="3502152" cy="333756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183880" y="2057400"/>
            <a:ext cx="73152" cy="333756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385048" y="2221992"/>
            <a:ext cx="318211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3  Protect the permission model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8385048" y="2587752"/>
            <a:ext cx="3182112" cy="2679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E293B"/>
                </a:solidFill>
              </a:rPr>
              <a:t>Remove people from role groups when duties change. Avoid direct SharePoint permissions, unnecessary Owners access, or deleting identities casually.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658368" y="5650992"/>
            <a:ext cx="10881360" cy="621792"/>
          </a:xfrm>
          <a:prstGeom prst="roundRect">
            <a:avLst>
              <a:gd name="adj" fmla="val 8824"/>
            </a:avLst>
          </a:prstGeom>
          <a:solidFill>
            <a:srgbClr val="FCECEE"/>
          </a:solidFill>
          <a:ln w="15875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58368" y="5650992"/>
            <a:ext cx="64008" cy="621792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813816" y="5769864"/>
            <a:ext cx="10634472" cy="438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E293B"/>
                </a:solidFill>
              </a:rPr>
              <a:t>This guide assumes the administrator is authorized to make tenant-level changes. Global Administrator access is powerful and should be used deliberately.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ADMINISTRATOR SIGN-IN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Know which identity you are using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CRITICAL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38912" y="1115568"/>
            <a:ext cx="10972800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1E293B"/>
                </a:solidFill>
              </a:rPr>
              <a:t>VFWCA administrators may have more than one Microsoft identity. They are not interchangeable.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502920" y="1755648"/>
            <a:ext cx="3493008" cy="347472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502920" y="1755648"/>
            <a:ext cx="73152" cy="347472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704088" y="1920240"/>
            <a:ext cx="31729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Normal email address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704088" y="2286000"/>
            <a:ext cx="3172968" cy="2816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E293B"/>
                </a:solidFill>
              </a:rPr>
              <a:t>Example: bryant@vfwca.org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293B"/>
                </a:solidFill>
              </a:rPr>
              <a:t>This is an email address. It is different from the internal VFWCA tenant administrator account.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4352544" y="1755648"/>
            <a:ext cx="3493008" cy="347472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352544" y="1755648"/>
            <a:ext cx="73152" cy="347472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553712" y="1920240"/>
            <a:ext cx="31729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Guest identity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4553712" y="2286000"/>
            <a:ext cx="3172968" cy="2816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Example:</a:t>
            </a: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bryant_vfwca.org#EXT#@vfwca.onmicrosoft.com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Entra creates this representation when an outside identity is invited into the tenant.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202168" y="1755648"/>
            <a:ext cx="3493008" cy="347472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202168" y="1755648"/>
            <a:ext cx="73152" cy="3474720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403336" y="1920240"/>
            <a:ext cx="317296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Administrator account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8403336" y="2286000"/>
            <a:ext cx="3172968" cy="2816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E293B"/>
                </a:solidFill>
              </a:rPr>
              <a:t>Example:</a:t>
            </a:r>
            <a:endParaRPr lang="en-US" sz="1450" dirty="0"/>
          </a:p>
          <a:p>
            <a:pPr marL="0" indent="0">
              <a:buNone/>
            </a:pPr>
            <a:r>
              <a:rPr lang="en-US" sz="1450" dirty="0">
                <a:solidFill>
                  <a:srgbClr val="1E293B"/>
                </a:solidFill>
              </a:rPr>
              <a:t>bryant@vfwca.onmicrosoft.com</a:t>
            </a:r>
            <a:endParaRPr lang="en-US" sz="1450" dirty="0"/>
          </a:p>
          <a:p>
            <a:pPr marL="0" indent="0">
              <a:buNone/>
            </a:pPr>
            <a:endParaRPr lang="en-US" sz="1450" dirty="0"/>
          </a:p>
          <a:p>
            <a:pPr marL="0" indent="0">
              <a:buNone/>
            </a:pPr>
            <a:r>
              <a:rPr lang="en-US" sz="1450" dirty="0">
                <a:solidFill>
                  <a:srgbClr val="1E293B"/>
                </a:solidFill>
              </a:rPr>
              <a:t>This internal Member account is the account used for Global Administrator work.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640080" y="5577840"/>
            <a:ext cx="10927080" cy="658368"/>
          </a:xfrm>
          <a:prstGeom prst="roundRect">
            <a:avLst>
              <a:gd name="adj" fmla="val 8333"/>
            </a:avLst>
          </a:prstGeom>
          <a:solidFill>
            <a:srgbClr val="FCECEE"/>
          </a:solidFill>
          <a:ln w="15875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40080" y="5577840"/>
            <a:ext cx="64008" cy="658368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95528" y="5696712"/>
            <a:ext cx="10680192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@vfwca.org and @vfwca.onmicrosoft.com are different. For administrator work, sign in with the assigned @vfwca.onmicrosoft.com administrator account.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ADMINISTRATOR SIGN-IN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Current Global Administrators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6 ACCOUNTS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38912" y="1097280"/>
            <a:ext cx="10972800" cy="5486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1E293B"/>
                </a:solidFill>
              </a:rPr>
              <a:t>These are the internal accounts currently assigned the Global Administrator role. Use these accounts—not the person’s Guest identity—for administrator work.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02920" y="1828800"/>
            <a:ext cx="544068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D7DFE8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667512" y="2011680"/>
            <a:ext cx="585216" cy="585216"/>
          </a:xfrm>
          <a:prstGeom prst="ellipse">
            <a:avLst/>
          </a:prstGeom>
          <a:solidFill>
            <a:srgbClr val="173A5E"/>
          </a:solidFill>
          <a:ln w="12700">
            <a:solidFill>
              <a:srgbClr val="173A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67512" y="2176272"/>
            <a:ext cx="5852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P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1399032" y="2002536"/>
            <a:ext cx="42062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239"/>
                </a:solidFill>
              </a:rPr>
              <a:t>Paragon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99032" y="2350008"/>
            <a:ext cx="4206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565C0"/>
                </a:solidFill>
              </a:rPr>
              <a:t>Paragon@VFWCA.onmicrosoft.com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02920" y="3044952"/>
            <a:ext cx="544068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D7DFE8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67512" y="3227832"/>
            <a:ext cx="585216" cy="585216"/>
          </a:xfrm>
          <a:prstGeom prst="ellipse">
            <a:avLst/>
          </a:prstGeom>
          <a:solidFill>
            <a:srgbClr val="173A5E"/>
          </a:solidFill>
          <a:ln w="12700">
            <a:solidFill>
              <a:srgbClr val="173A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67512" y="3392424"/>
            <a:ext cx="5852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DJ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399032" y="3218688"/>
            <a:ext cx="42062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239"/>
                </a:solidFill>
              </a:rPr>
              <a:t>Deborah Johnson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399032" y="3566160"/>
            <a:ext cx="4206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565C0"/>
                </a:solidFill>
              </a:rPr>
              <a:t>QMCA@VFWCA.onmicrosoft.com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502920" y="4261104"/>
            <a:ext cx="544068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D7DFE8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67512" y="4443984"/>
            <a:ext cx="585216" cy="585216"/>
          </a:xfrm>
          <a:prstGeom prst="ellipse">
            <a:avLst/>
          </a:prstGeom>
          <a:solidFill>
            <a:srgbClr val="173A5E"/>
          </a:solidFill>
          <a:ln w="12700">
            <a:solidFill>
              <a:srgbClr val="173A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67512" y="4608576"/>
            <a:ext cx="5852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TB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1399032" y="4434840"/>
            <a:ext cx="42062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239"/>
                </a:solidFill>
              </a:rPr>
              <a:t>Tim Bryant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1399032" y="4782312"/>
            <a:ext cx="4206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565C0"/>
                </a:solidFill>
              </a:rPr>
              <a:t>bryant@VFWCA.onmicrosoft.com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236208" y="1828800"/>
            <a:ext cx="544068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D7DFE8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6400800" y="2011680"/>
            <a:ext cx="585216" cy="585216"/>
          </a:xfrm>
          <a:prstGeom prst="ellipse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6400800" y="2176272"/>
            <a:ext cx="5852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SC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7132320" y="2002536"/>
            <a:ext cx="42062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239"/>
                </a:solidFill>
              </a:rPr>
              <a:t>Salvador Cota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7132320" y="2350008"/>
            <a:ext cx="4206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565C0"/>
                </a:solidFill>
              </a:rPr>
              <a:t>SCOTA@VFWCA.onmicrosoft.com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236208" y="3044952"/>
            <a:ext cx="544068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D7DFE8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6400800" y="3227832"/>
            <a:ext cx="585216" cy="585216"/>
          </a:xfrm>
          <a:prstGeom prst="ellipse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6400800" y="3392424"/>
            <a:ext cx="5852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SM</a:t>
            </a:r>
            <a:endParaRPr lang="en-US" sz="1100" dirty="0"/>
          </a:p>
        </p:txBody>
      </p:sp>
      <p:sp>
        <p:nvSpPr>
          <p:cNvPr id="30" name="Text 28"/>
          <p:cNvSpPr/>
          <p:nvPr/>
        </p:nvSpPr>
        <p:spPr>
          <a:xfrm>
            <a:off x="7132320" y="3218688"/>
            <a:ext cx="42062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239"/>
                </a:solidFill>
              </a:rPr>
              <a:t>Skip Miller</a:t>
            </a:r>
            <a:endParaRPr lang="en-US" sz="1600" dirty="0"/>
          </a:p>
        </p:txBody>
      </p:sp>
      <p:sp>
        <p:nvSpPr>
          <p:cNvPr id="31" name="Text 29"/>
          <p:cNvSpPr/>
          <p:nvPr/>
        </p:nvSpPr>
        <p:spPr>
          <a:xfrm>
            <a:off x="7132320" y="3566160"/>
            <a:ext cx="4206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565C0"/>
                </a:solidFill>
              </a:rPr>
              <a:t>ADJCA@VFWCA.onmicrosoft.com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6236208" y="4261104"/>
            <a:ext cx="5440680" cy="96012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D7DFE8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6400800" y="4443984"/>
            <a:ext cx="585216" cy="585216"/>
          </a:xfrm>
          <a:prstGeom prst="ellipse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6400800" y="4608576"/>
            <a:ext cx="5852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PJ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7132320" y="4434840"/>
            <a:ext cx="4206240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239"/>
                </a:solidFill>
              </a:rPr>
              <a:t>Paula  Jansen</a:t>
            </a:r>
            <a:endParaRPr lang="en-US" sz="1600" dirty="0"/>
          </a:p>
        </p:txBody>
      </p:sp>
      <p:sp>
        <p:nvSpPr>
          <p:cNvPr id="36" name="Text 34"/>
          <p:cNvSpPr/>
          <p:nvPr/>
        </p:nvSpPr>
        <p:spPr>
          <a:xfrm>
            <a:off x="7132320" y="4782312"/>
            <a:ext cx="42062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565C0"/>
                </a:solidFill>
              </a:rPr>
              <a:t>PJansen@VFWCA.onmicrosoft.com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658368" y="5623560"/>
            <a:ext cx="10881360" cy="640080"/>
          </a:xfrm>
          <a:prstGeom prst="roundRect">
            <a:avLst>
              <a:gd name="adj" fmla="val 8571"/>
            </a:avLst>
          </a:prstGeom>
          <a:solidFill>
            <a:srgbClr val="FFF6DE"/>
          </a:solidFill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658368" y="5623560"/>
            <a:ext cx="64008" cy="64008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813816" y="5742432"/>
            <a:ext cx="10634472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E293B"/>
                </a:solidFill>
              </a:rPr>
              <a:t>Administrator password reset contact: Salvador Cota — inspector@vfwca.org. If an administrator cannot sign in, another authorized Global Administrator must assist.</a:t>
            </a:r>
            <a:endParaRPr lang="en-US" sz="1350" dirty="0"/>
          </a:p>
        </p:txBody>
      </p:sp>
      <p:sp>
        <p:nvSpPr>
          <p:cNvPr id="4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ADMINISTRATOR SIGN-IN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Administrator sign-in and password resets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94360" y="1280160"/>
            <a:ext cx="512064" cy="512064"/>
          </a:xfrm>
          <a:prstGeom prst="ellipse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94360" y="1399032"/>
            <a:ext cx="5120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52728" y="1298448"/>
            <a:ext cx="4709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239"/>
                </a:solidFill>
              </a:rPr>
              <a:t>Start with the administrator account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252728" y="1554480"/>
            <a:ext cx="4709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E293B"/>
                </a:solidFill>
              </a:rPr>
              <a:t>Use your assigned username ending in @vfwca.onmicrosoft.com.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94360" y="2212848"/>
            <a:ext cx="512064" cy="512064"/>
          </a:xfrm>
          <a:prstGeom prst="ellipse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94360" y="2331720"/>
            <a:ext cx="5120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252728" y="2231136"/>
            <a:ext cx="4709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239"/>
                </a:solidFill>
              </a:rPr>
              <a:t>Check the account shown in the upper-right corner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252728" y="2487168"/>
            <a:ext cx="4709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E293B"/>
                </a:solidFill>
              </a:rPr>
              <a:t>If Microsoft has signed you in with a Guest or personal account, sign out or switch profiles before making administrative changes.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94360" y="3246120"/>
            <a:ext cx="512064" cy="512064"/>
          </a:xfrm>
          <a:prstGeom prst="ellipse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94360" y="3364992"/>
            <a:ext cx="5120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252728" y="3264408"/>
            <a:ext cx="4709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239"/>
                </a:solidFill>
              </a:rPr>
              <a:t>Use a separate browser profile when needed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252728" y="3520440"/>
            <a:ext cx="4709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E293B"/>
                </a:solidFill>
              </a:rPr>
              <a:t>This is often the easiest way to keep a normal/Guest identity separate from an administrator identity.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94360" y="4279392"/>
            <a:ext cx="512064" cy="512064"/>
          </a:xfrm>
          <a:prstGeom prst="ellipse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94360" y="4398264"/>
            <a:ext cx="5120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4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252728" y="4297680"/>
            <a:ext cx="4709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239"/>
                </a:solidFill>
              </a:rPr>
              <a:t>If you forget the administrator password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252728" y="4553712"/>
            <a:ext cx="4709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E293B"/>
                </a:solidFill>
              </a:rPr>
              <a:t>Ask another Global Administrator for a reset. For now, contact Salvador Cota at inspector@vfwca.org.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464808" y="1298448"/>
            <a:ext cx="5038344" cy="987552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1" name="Image 0" descr="/mnt/data/admin_account_cr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328644"/>
            <a:ext cx="4983480" cy="927159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6492240" y="2322576"/>
            <a:ext cx="4983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64748B"/>
                </a:solidFill>
              </a:rPr>
              <a:t>Correct: the administrator account is shown in the upper-right corner</a:t>
            </a:r>
            <a:endParaRPr lang="en-US" sz="950" dirty="0"/>
          </a:p>
        </p:txBody>
      </p:sp>
      <p:sp>
        <p:nvSpPr>
          <p:cNvPr id="23" name="Shape 20"/>
          <p:cNvSpPr/>
          <p:nvPr/>
        </p:nvSpPr>
        <p:spPr>
          <a:xfrm>
            <a:off x="6464808" y="2761488"/>
            <a:ext cx="5038344" cy="2386584"/>
          </a:xfrm>
          <a:prstGeom prst="roundRect">
            <a:avLst>
              <a:gd name="adj" fmla="val 1533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24" name="Image 1" descr="/mnt/data/b2814da6-87f8-4b46-aeb5-f80afcdd23a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8943" y="2788920"/>
            <a:ext cx="4890074" cy="2331720"/>
          </a:xfrm>
          <a:prstGeom prst="rect">
            <a:avLst/>
          </a:prstGeom>
        </p:spPr>
      </p:pic>
      <p:sp>
        <p:nvSpPr>
          <p:cNvPr id="25" name="Text 21"/>
          <p:cNvSpPr/>
          <p:nvPr/>
        </p:nvSpPr>
        <p:spPr>
          <a:xfrm>
            <a:off x="6492240" y="5184648"/>
            <a:ext cx="4983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64748B"/>
                </a:solidFill>
              </a:rPr>
              <a:t>Different identity: a Guest object inside Entra</a:t>
            </a:r>
            <a:endParaRPr lang="en-US" sz="950" dirty="0"/>
          </a:p>
        </p:txBody>
      </p:sp>
      <p:sp>
        <p:nvSpPr>
          <p:cNvPr id="26" name="Shape 22"/>
          <p:cNvSpPr/>
          <p:nvPr/>
        </p:nvSpPr>
        <p:spPr>
          <a:xfrm>
            <a:off x="6537960" y="5532120"/>
            <a:ext cx="4892040" cy="658368"/>
          </a:xfrm>
          <a:prstGeom prst="roundRect">
            <a:avLst>
              <a:gd name="adj" fmla="val 8333"/>
            </a:avLst>
          </a:prstGeom>
          <a:solidFill>
            <a:srgbClr val="FCECEE"/>
          </a:solidFill>
          <a:ln w="15875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3"/>
          <p:cNvSpPr/>
          <p:nvPr/>
        </p:nvSpPr>
        <p:spPr>
          <a:xfrm>
            <a:off x="6537960" y="5532120"/>
            <a:ext cx="64008" cy="658368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4"/>
          <p:cNvSpPr/>
          <p:nvPr/>
        </p:nvSpPr>
        <p:spPr>
          <a:xfrm>
            <a:off x="6693408" y="5650992"/>
            <a:ext cx="4645152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</a:rPr>
              <a:t>Do not reset, disable, or delete an account until you are certain which identity you are looking at. One person may have both a Guest object and a separate internal administrator account.</a:t>
            </a:r>
            <a:endParaRPr lang="en-US" sz="115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ADMINISTRATOR SIGN-IN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Administrator quick links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38912" y="1097280"/>
            <a:ext cx="1097280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1E293B"/>
                </a:solidFill>
              </a:rPr>
              <a:t>Use these four locations for different kinds of work. The PowerPoint and exported PDF keep these buttons clickable.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685800" y="1828800"/>
            <a:ext cx="521208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C9D4E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50392" y="1956816"/>
            <a:ext cx="48828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u="sng" dirty="0">
                <a:solidFill>
                  <a:srgbClr val="1565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Entra admin center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50392" y="2194560"/>
            <a:ext cx="4882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Users • Guests • Security groups • Directory roles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6291072" y="1828800"/>
            <a:ext cx="521208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C9D4E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55664" y="1956816"/>
            <a:ext cx="48828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u="sng" dirty="0">
                <a:solidFill>
                  <a:srgbClr val="1565C0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SharePoint admin center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55664" y="2194560"/>
            <a:ext cx="4882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Sites • SharePoint-wide settings • Site administration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685800" y="3310128"/>
            <a:ext cx="521208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C9D4E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850392" y="3438144"/>
            <a:ext cx="48828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u="sng" dirty="0">
                <a:solidFill>
                  <a:srgbClr val="1565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365 admin center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50392" y="3675888"/>
            <a:ext cx="4882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Tenant administration • Microsoft 365 services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6291072" y="3310128"/>
            <a:ext cx="521208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2700">
            <a:solidFill>
              <a:srgbClr val="C9D4E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455664" y="3438144"/>
            <a:ext cx="488289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u="sng" dirty="0">
                <a:solidFill>
                  <a:srgbClr val="1565C0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VFWCA SharePoint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455664" y="3675888"/>
            <a:ext cx="488289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Department • District • Post/Ship • Inspection pages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1463040" y="5074920"/>
            <a:ext cx="9235440" cy="713232"/>
          </a:xfrm>
          <a:prstGeom prst="roundRect">
            <a:avLst>
              <a:gd name="adj" fmla="val 7692"/>
            </a:avLst>
          </a:prstGeom>
          <a:solidFill>
            <a:srgbClr val="EAF2FB"/>
          </a:solidFill>
          <a:ln w="15875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1463040" y="5074920"/>
            <a:ext cx="64008" cy="713232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618488" y="5193792"/>
            <a:ext cx="8988552" cy="5303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For routine access changes, Entra is the preferred starting point because VFWCA access is assigned through security groups.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HOW ACCESS WORKS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technical terms—in plain English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LAYMAN TERMS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502920" y="1261872"/>
            <a:ext cx="5413248" cy="1225296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02920" y="1261872"/>
            <a:ext cx="73152" cy="1225296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04088" y="1426464"/>
            <a:ext cx="5093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Microsoft Entra ID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04088" y="1792224"/>
            <a:ext cx="5093208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1E293B"/>
                </a:solidFill>
              </a:rPr>
              <a:t>VFWCA’s Microsoft “address book” for people, accounts, groups, and administrators.</a:t>
            </a:r>
            <a:endParaRPr lang="en-US" sz="1320" dirty="0"/>
          </a:p>
        </p:txBody>
      </p:sp>
      <p:sp>
        <p:nvSpPr>
          <p:cNvPr id="10" name="Shape 8"/>
          <p:cNvSpPr/>
          <p:nvPr/>
        </p:nvSpPr>
        <p:spPr>
          <a:xfrm>
            <a:off x="6217920" y="1261872"/>
            <a:ext cx="5413248" cy="1225296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6217920" y="1261872"/>
            <a:ext cx="73152" cy="1225296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419088" y="1426464"/>
            <a:ext cx="5093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User Principal Name (UPN)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419088" y="1792224"/>
            <a:ext cx="5093208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1E293B"/>
                </a:solidFill>
              </a:rPr>
              <a:t>The Microsoft username stored on an account. It often looks like an email address, but it is an identity field.</a:t>
            </a:r>
            <a:endParaRPr lang="en-US" sz="1320" dirty="0"/>
          </a:p>
        </p:txBody>
      </p:sp>
      <p:sp>
        <p:nvSpPr>
          <p:cNvPr id="14" name="Shape 12"/>
          <p:cNvSpPr/>
          <p:nvPr/>
        </p:nvSpPr>
        <p:spPr>
          <a:xfrm>
            <a:off x="502920" y="2798064"/>
            <a:ext cx="5413248" cy="1225296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502920" y="2798064"/>
            <a:ext cx="73152" cy="1225296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04088" y="2962656"/>
            <a:ext cx="5093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Guest user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704088" y="3328416"/>
            <a:ext cx="5093208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1E293B"/>
                </a:solidFill>
              </a:rPr>
              <a:t>A person who signs in with an identity that exists outside the VFWCA Microsoft tenant.</a:t>
            </a:r>
            <a:endParaRPr lang="en-US" sz="1320" dirty="0"/>
          </a:p>
        </p:txBody>
      </p:sp>
      <p:sp>
        <p:nvSpPr>
          <p:cNvPr id="18" name="Shape 16"/>
          <p:cNvSpPr/>
          <p:nvPr/>
        </p:nvSpPr>
        <p:spPr>
          <a:xfrm>
            <a:off x="6217920" y="2798064"/>
            <a:ext cx="5413248" cy="1225296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6217920" y="2798064"/>
            <a:ext cx="73152" cy="1225296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419088" y="2962656"/>
            <a:ext cx="5093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Member account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6419088" y="3328416"/>
            <a:ext cx="5093208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1E293B"/>
                </a:solidFill>
              </a:rPr>
              <a:t>An account that belongs inside the VFWCA tenant. The Global Administrator accounts are Member accounts.</a:t>
            </a:r>
            <a:endParaRPr lang="en-US" sz="1320" dirty="0"/>
          </a:p>
        </p:txBody>
      </p:sp>
      <p:sp>
        <p:nvSpPr>
          <p:cNvPr id="22" name="Shape 20"/>
          <p:cNvSpPr/>
          <p:nvPr/>
        </p:nvSpPr>
        <p:spPr>
          <a:xfrm>
            <a:off x="502920" y="4334256"/>
            <a:ext cx="5413248" cy="1225296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502920" y="4334256"/>
            <a:ext cx="73152" cy="1225296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704088" y="4498848"/>
            <a:ext cx="5093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Security group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704088" y="4864608"/>
            <a:ext cx="5093208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1E293B"/>
                </a:solidFill>
              </a:rPr>
              <a:t>A role roster. Put people in the group; SharePoint gives the group access.</a:t>
            </a:r>
            <a:endParaRPr lang="en-US" sz="1320" dirty="0"/>
          </a:p>
        </p:txBody>
      </p:sp>
      <p:sp>
        <p:nvSpPr>
          <p:cNvPr id="26" name="Shape 24"/>
          <p:cNvSpPr/>
          <p:nvPr/>
        </p:nvSpPr>
        <p:spPr>
          <a:xfrm>
            <a:off x="6217920" y="4334256"/>
            <a:ext cx="5413248" cy="1225296"/>
          </a:xfrm>
          <a:prstGeom prst="roundRect">
            <a:avLst>
              <a:gd name="adj" fmla="val 5970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6217920" y="4334256"/>
            <a:ext cx="73152" cy="1225296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6419088" y="4498848"/>
            <a:ext cx="50932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SharePoint permission</a:t>
            </a:r>
            <a:endParaRPr lang="en-US" sz="1700" dirty="0"/>
          </a:p>
        </p:txBody>
      </p:sp>
      <p:sp>
        <p:nvSpPr>
          <p:cNvPr id="29" name="Text 27"/>
          <p:cNvSpPr/>
          <p:nvPr/>
        </p:nvSpPr>
        <p:spPr>
          <a:xfrm>
            <a:off x="6419088" y="4864608"/>
            <a:ext cx="5093208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1E293B"/>
                </a:solidFill>
              </a:rPr>
              <a:t>What a person or group may do: read, contribute/edit, or administer.</a:t>
            </a:r>
            <a:endParaRPr lang="en-US" sz="1320" dirty="0"/>
          </a:p>
        </p:txBody>
      </p:sp>
      <p:sp>
        <p:nvSpPr>
          <p:cNvPr id="30" name="Shape 28"/>
          <p:cNvSpPr/>
          <p:nvPr/>
        </p:nvSpPr>
        <p:spPr>
          <a:xfrm>
            <a:off x="1051560" y="5925312"/>
            <a:ext cx="10058400" cy="475488"/>
          </a:xfrm>
          <a:prstGeom prst="roundRect">
            <a:avLst>
              <a:gd name="adj" fmla="val 11538"/>
            </a:avLst>
          </a:prstGeom>
          <a:solidFill>
            <a:srgbClr val="FFF6DE"/>
          </a:solidFill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1051560" y="5925312"/>
            <a:ext cx="64008" cy="475488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1207008" y="6044184"/>
            <a:ext cx="9811512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30" dirty="0">
                <a:solidFill>
                  <a:srgbClr val="1E293B"/>
                </a:solidFill>
              </a:rPr>
              <a:t>Think of it as: Entra keeps the people and role rosters; SharePoint honors those rosters at the doors.</a:t>
            </a:r>
            <a:endParaRPr lang="en-US" sz="1330" dirty="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HOW ACCESS WORKS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VFWCA access model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38912" y="1078992"/>
            <a:ext cx="10972800" cy="5029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1E293B"/>
                </a:solidFill>
              </a:rPr>
              <a:t>The safest way to grant access is to change the person’s role membership—not to grant the person direct permissions on individual SharePoint sites.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685800" y="2039112"/>
            <a:ext cx="210312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5240">
            <a:solidFill>
              <a:srgbClr val="D5DEE8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1435608" y="2331720"/>
            <a:ext cx="603504" cy="603504"/>
          </a:xfrm>
          <a:prstGeom prst="ellipse">
            <a:avLst/>
          </a:prstGeom>
          <a:solidFill>
            <a:srgbClr val="173A5E"/>
          </a:solidFill>
          <a:ln w="12700">
            <a:solidFill>
              <a:srgbClr val="173A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435608" y="2514600"/>
            <a:ext cx="60350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868680" y="3136392"/>
            <a:ext cx="1737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E2239"/>
                </a:solidFill>
              </a:rPr>
              <a:t>Person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50392" y="3520440"/>
            <a:ext cx="17739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64748B"/>
                </a:solidFill>
              </a:rPr>
              <a:t>The real individual and their email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2807208" y="3063240"/>
            <a:ext cx="521208" cy="0"/>
          </a:xfrm>
          <a:prstGeom prst="line">
            <a:avLst/>
          </a:prstGeom>
          <a:noFill/>
          <a:ln w="25400">
            <a:solidFill>
              <a:srgbClr val="B21F2D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3337560" y="2039112"/>
            <a:ext cx="210312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5240">
            <a:solidFill>
              <a:srgbClr val="D5DEE8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087368" y="2331720"/>
            <a:ext cx="603504" cy="603504"/>
          </a:xfrm>
          <a:prstGeom prst="ellipse">
            <a:avLst/>
          </a:prstGeom>
          <a:solidFill>
            <a:srgbClr val="173A5E"/>
          </a:solidFill>
          <a:ln w="12700">
            <a:solidFill>
              <a:srgbClr val="173A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087368" y="2514600"/>
            <a:ext cx="60350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3520440" y="3136392"/>
            <a:ext cx="1737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E2239"/>
                </a:solidFill>
              </a:rPr>
              <a:t>Entra identity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3502152" y="3520440"/>
            <a:ext cx="17739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64748B"/>
                </a:solidFill>
              </a:rPr>
              <a:t>Guest or Member account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458968" y="3063240"/>
            <a:ext cx="521208" cy="0"/>
          </a:xfrm>
          <a:prstGeom prst="line">
            <a:avLst/>
          </a:prstGeom>
          <a:noFill/>
          <a:ln w="25400">
            <a:solidFill>
              <a:srgbClr val="B21F2D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5989320" y="2039112"/>
            <a:ext cx="2103120" cy="2057400"/>
          </a:xfrm>
          <a:prstGeom prst="roundRect">
            <a:avLst>
              <a:gd name="adj" fmla="val 3556"/>
            </a:avLst>
          </a:prstGeom>
          <a:solidFill>
            <a:srgbClr val="FFF6DE"/>
          </a:solidFill>
          <a:ln w="15240">
            <a:solidFill>
              <a:srgbClr val="C99A2E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6739128" y="2331720"/>
            <a:ext cx="603504" cy="603504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739128" y="2514600"/>
            <a:ext cx="60350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3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6172200" y="3136392"/>
            <a:ext cx="1737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E2239"/>
                </a:solidFill>
              </a:rPr>
              <a:t>Security group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6153912" y="3520440"/>
            <a:ext cx="17739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64748B"/>
                </a:solidFill>
              </a:rPr>
              <a:t>The VFWCA role roster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8110728" y="3063240"/>
            <a:ext cx="521208" cy="0"/>
          </a:xfrm>
          <a:prstGeom prst="line">
            <a:avLst/>
          </a:prstGeom>
          <a:noFill/>
          <a:ln w="25400">
            <a:solidFill>
              <a:srgbClr val="B21F2D"/>
            </a:solidFill>
            <a:prstDash val="solid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8641080" y="2039112"/>
            <a:ext cx="210312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5240">
            <a:solidFill>
              <a:srgbClr val="D5DEE8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9390888" y="2331720"/>
            <a:ext cx="603504" cy="603504"/>
          </a:xfrm>
          <a:prstGeom prst="ellipse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9390888" y="2514600"/>
            <a:ext cx="60350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4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8823960" y="3136392"/>
            <a:ext cx="1737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E2239"/>
                </a:solidFill>
              </a:rPr>
              <a:t>SharePoint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8805672" y="3520440"/>
            <a:ext cx="177393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64748B"/>
                </a:solidFill>
              </a:rPr>
              <a:t>The site/page honors the role</a:t>
            </a:r>
            <a:endParaRPr lang="en-US" sz="1150" dirty="0"/>
          </a:p>
        </p:txBody>
      </p:sp>
      <p:sp>
        <p:nvSpPr>
          <p:cNvPr id="28" name="Shape 26"/>
          <p:cNvSpPr/>
          <p:nvPr/>
        </p:nvSpPr>
        <p:spPr>
          <a:xfrm>
            <a:off x="822960" y="4617720"/>
            <a:ext cx="10561320" cy="749808"/>
          </a:xfrm>
          <a:prstGeom prst="roundRect">
            <a:avLst>
              <a:gd name="adj" fmla="val 7317"/>
            </a:avLst>
          </a:prstGeom>
          <a:solidFill>
            <a:srgbClr val="EAF2FB"/>
          </a:solidFill>
          <a:ln w="15875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822960" y="4617720"/>
            <a:ext cx="64008" cy="74980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978408" y="4736592"/>
            <a:ext cx="10314432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Example: John is invited as a Guest → John is added to D06-Command Team → SharePoint gives that group Read access to District 06 and the Posts/Ships in its purview.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1234440" y="5596128"/>
            <a:ext cx="9738360" cy="512064"/>
          </a:xfrm>
          <a:prstGeom prst="roundRect">
            <a:avLst>
              <a:gd name="adj" fmla="val 10714"/>
            </a:avLst>
          </a:prstGeom>
          <a:solidFill>
            <a:srgbClr val="FCECEE"/>
          </a:solidFill>
          <a:ln w="15875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Shape 30"/>
          <p:cNvSpPr/>
          <p:nvPr/>
        </p:nvSpPr>
        <p:spPr>
          <a:xfrm>
            <a:off x="1234440" y="5596128"/>
            <a:ext cx="64008" cy="512064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1389888" y="5715000"/>
            <a:ext cx="9491472" cy="329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E293B"/>
                </a:solidFill>
              </a:rPr>
              <a:t>Changing the group membership is the normal administrative action. Deleting the person is a separate, much larger action.</a:t>
            </a:r>
            <a:endParaRPr lang="en-US" sz="125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THE SHAREPOINT ENVIRONMENT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Major VFWCA SharePoint locations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38912" y="1051560"/>
            <a:ext cx="10972800" cy="56692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500" dirty="0">
                <a:solidFill>
                  <a:srgbClr val="1E293B"/>
                </a:solidFill>
              </a:rPr>
              <a:t>The environment is layered. Department-wide information sits at the top; District and Post/Ship sites sit underneath; specialized inspection tools support leadership and inspection work.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096512" y="1874520"/>
            <a:ext cx="4005072" cy="841248"/>
          </a:xfrm>
          <a:prstGeom prst="roundRect">
            <a:avLst>
              <a:gd name="adj" fmla="val 6522"/>
            </a:avLst>
          </a:prstGeom>
          <a:solidFill>
            <a:srgbClr val="0E2239"/>
          </a:solidFill>
          <a:ln w="12700">
            <a:solidFill>
              <a:srgbClr val="0E2239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343400" y="2112264"/>
            <a:ext cx="3520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VFWCA Department Site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6099048" y="2724912"/>
            <a:ext cx="0" cy="502920"/>
          </a:xfrm>
          <a:prstGeom prst="line">
            <a:avLst/>
          </a:prstGeom>
          <a:noFill/>
          <a:ln w="1905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685800" y="3246120"/>
            <a:ext cx="324612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85800" y="3246120"/>
            <a:ext cx="73152" cy="150876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886968" y="3410712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District Sites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886968" y="3776472"/>
            <a:ext cx="2926080" cy="8503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E293B"/>
                </a:solidFill>
              </a:rPr>
              <a:t>District-specific information and collaboration. Each District has its own security roles.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4471416" y="3246120"/>
            <a:ext cx="324612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471416" y="3246120"/>
            <a:ext cx="73152" cy="1508760"/>
          </a:xfrm>
          <a:prstGeom prst="rect">
            <a:avLst/>
          </a:prstGeom>
          <a:solidFill>
            <a:srgbClr val="0C7C86"/>
          </a:solidFill>
          <a:ln w="12700">
            <a:solidFill>
              <a:srgbClr val="0C7C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672584" y="3410712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Post / Ship Sites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4672584" y="3776472"/>
            <a:ext cx="2926080" cy="8503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E293B"/>
                </a:solidFill>
              </a:rPr>
              <a:t>Unit-specific sites, including inspection uploads and unit records where applicable.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257032" y="3246120"/>
            <a:ext cx="324612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257032" y="3246120"/>
            <a:ext cx="73152" cy="1508760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458200" y="3410712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Inspection Tools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8458200" y="3776472"/>
            <a:ext cx="2926080" cy="8503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E293B"/>
                </a:solidFill>
              </a:rPr>
              <a:t>Inspection Appointments • DEPT Leadership Tracker • Public Inspection Results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099048" y="3227832"/>
            <a:ext cx="0" cy="0"/>
          </a:xfrm>
          <a:prstGeom prst="line">
            <a:avLst/>
          </a:prstGeom>
          <a:noFill/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099048" y="3227832"/>
            <a:ext cx="0" cy="0"/>
          </a:xfrm>
          <a:prstGeom prst="line">
            <a:avLst/>
          </a:prstGeom>
          <a:noFill/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685800" y="3218688"/>
            <a:ext cx="10817352" cy="0"/>
          </a:xfrm>
          <a:prstGeom prst="line">
            <a:avLst/>
          </a:prstGeom>
          <a:noFill/>
          <a:ln w="15240">
            <a:solidFill>
              <a:srgbClr val="64748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2971800" y="5257800"/>
            <a:ext cx="6263640" cy="594360"/>
          </a:xfrm>
          <a:prstGeom prst="roundRect">
            <a:avLst>
              <a:gd name="adj" fmla="val 9231"/>
            </a:avLst>
          </a:prstGeom>
          <a:solidFill>
            <a:srgbClr val="FFF6DE"/>
          </a:solidFill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22"/>
          <p:cNvSpPr/>
          <p:nvPr/>
        </p:nvSpPr>
        <p:spPr>
          <a:xfrm>
            <a:off x="2971800" y="5257800"/>
            <a:ext cx="64008" cy="59436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3127248" y="5376672"/>
            <a:ext cx="6016752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Root site: https://vfwca.sharepoint.com/</a:t>
            </a:r>
            <a:endParaRPr lang="en-US" sz="14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THE SHAREPOINT ENVIRONMENT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Department Site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vfwca.sharepoint.com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502920" y="1325880"/>
            <a:ext cx="534924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02920" y="1325880"/>
            <a:ext cx="73152" cy="2057400"/>
          </a:xfrm>
          <a:prstGeom prst="rect">
            <a:avLst/>
          </a:prstGeom>
          <a:solidFill>
            <a:srgbClr val="173A5E"/>
          </a:solidFill>
          <a:ln w="12700">
            <a:solidFill>
              <a:srgbClr val="173A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04088" y="149047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What it is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704088" y="1856232"/>
            <a:ext cx="5029200" cy="1399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30" dirty="0">
                <a:solidFill>
                  <a:srgbClr val="1E293B"/>
                </a:solidFill>
              </a:rPr>
              <a:t>The Department-level communication site and the front door to the VFWCA SharePoint environment. It provides Department resources and links to District, Post/Ship, and inspection areas.</a:t>
            </a:r>
            <a:endParaRPr lang="en-US" sz="1430" dirty="0"/>
          </a:p>
        </p:txBody>
      </p:sp>
      <p:sp>
        <p:nvSpPr>
          <p:cNvPr id="10" name="Shape 8"/>
          <p:cNvSpPr/>
          <p:nvPr/>
        </p:nvSpPr>
        <p:spPr>
          <a:xfrm>
            <a:off x="6245352" y="1325880"/>
            <a:ext cx="5349240" cy="2057400"/>
          </a:xfrm>
          <a:prstGeom prst="roundRect">
            <a:avLst>
              <a:gd name="adj" fmla="val 3556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6245352" y="1325880"/>
            <a:ext cx="73152" cy="205740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446520" y="149047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Who can do what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446520" y="1856232"/>
            <a:ext cx="5029200" cy="13990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30" dirty="0">
                <a:solidFill>
                  <a:srgbClr val="1E293B"/>
                </a:solidFill>
              </a:rPr>
              <a:t>Dept Officers: Contribute on the Department site.</a:t>
            </a:r>
            <a:endParaRPr lang="en-US" sz="1430" dirty="0"/>
          </a:p>
          <a:p>
            <a:pPr marL="0" indent="0">
              <a:buNone/>
            </a:pPr>
            <a:r>
              <a:rPr lang="en-US" sz="1430" dirty="0">
                <a:solidFill>
                  <a:srgbClr val="1E293B"/>
                </a:solidFill>
              </a:rPr>
              <a:t>Inspectors: View.</a:t>
            </a:r>
            <a:endParaRPr lang="en-US" sz="1430" dirty="0"/>
          </a:p>
          <a:p>
            <a:pPr marL="0" indent="0">
              <a:buNone/>
            </a:pPr>
            <a:r>
              <a:rPr lang="en-US" sz="1430" dirty="0">
                <a:solidFill>
                  <a:srgbClr val="1E293B"/>
                </a:solidFill>
              </a:rPr>
              <a:t>D## and Post/Ship role groups: Read where the Department permission model grants it.</a:t>
            </a:r>
            <a:endParaRPr lang="en-US" sz="1430" dirty="0"/>
          </a:p>
        </p:txBody>
      </p:sp>
      <p:sp>
        <p:nvSpPr>
          <p:cNvPr id="14" name="Shape 12"/>
          <p:cNvSpPr/>
          <p:nvPr/>
        </p:nvSpPr>
        <p:spPr>
          <a:xfrm>
            <a:off x="502920" y="3703320"/>
            <a:ext cx="534924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502920" y="3703320"/>
            <a:ext cx="73152" cy="1508760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04088" y="386791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Administrator rule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704088" y="4233672"/>
            <a:ext cx="5029200" cy="8503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30" dirty="0">
                <a:solidFill>
                  <a:srgbClr val="1E293B"/>
                </a:solidFill>
              </a:rPr>
              <a:t>Do not grant individual direct access when an established VFWCA security group already represents the role.</a:t>
            </a:r>
            <a:endParaRPr lang="en-US" sz="1430" dirty="0"/>
          </a:p>
        </p:txBody>
      </p:sp>
      <p:sp>
        <p:nvSpPr>
          <p:cNvPr id="18" name="Shape 16"/>
          <p:cNvSpPr/>
          <p:nvPr/>
        </p:nvSpPr>
        <p:spPr>
          <a:xfrm>
            <a:off x="6245352" y="3703320"/>
            <a:ext cx="534924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6245352" y="3703320"/>
            <a:ext cx="73152" cy="150876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446520" y="386791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Why this matters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6446520" y="4233672"/>
            <a:ext cx="5029200" cy="8503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30" dirty="0">
                <a:solidFill>
                  <a:srgbClr val="1E293B"/>
                </a:solidFill>
              </a:rPr>
              <a:t>A group-based model makes role changes auditable and lets a successor inherit the right access by changing one group membership.</a:t>
            </a:r>
            <a:endParaRPr lang="en-US" sz="1430" dirty="0"/>
          </a:p>
        </p:txBody>
      </p:sp>
      <p:sp>
        <p:nvSpPr>
          <p:cNvPr id="22" name="Shape 20"/>
          <p:cNvSpPr/>
          <p:nvPr/>
        </p:nvSpPr>
        <p:spPr>
          <a:xfrm>
            <a:off x="3840480" y="5486400"/>
            <a:ext cx="448056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C9D4E2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005072" y="5614416"/>
            <a:ext cx="415137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u="sng" dirty="0">
                <a:solidFill>
                  <a:srgbClr val="1565C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 VFWCA SharePoint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005072" y="5852160"/>
            <a:ext cx="415137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050" dirty="0">
                <a:solidFill>
                  <a:srgbClr val="64748B"/>
                </a:solidFill>
              </a:rPr>
              <a:t>Department root site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THE SHAREPOINT ENVIRONMENT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District Sites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38912" y="1097280"/>
            <a:ext cx="10972800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600" dirty="0">
                <a:solidFill>
                  <a:srgbClr val="1E293B"/>
                </a:solidFill>
              </a:rPr>
              <a:t>Each District site is a collaboration layer between the Department and the Posts/Ships in that District.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02920" y="1737360"/>
            <a:ext cx="3474720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502920" y="1737360"/>
            <a:ext cx="73152" cy="3246120"/>
          </a:xfrm>
          <a:prstGeom prst="rect">
            <a:avLst/>
          </a:prstGeom>
          <a:solidFill>
            <a:srgbClr val="0C7C86"/>
          </a:solidFill>
          <a:ln w="12700">
            <a:solidFill>
              <a:srgbClr val="0C7C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04088" y="1901952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D##-Contributors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04088" y="2267712"/>
            <a:ext cx="3154680" cy="25877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E293B"/>
                </a:solidFill>
              </a:rPr>
              <a:t>District-level contributors. They can contribute/edit within their respective District site.</a:t>
            </a:r>
            <a:endParaRPr lang="en-US" sz="1450" dirty="0"/>
          </a:p>
          <a:p>
            <a:pPr marL="0" indent="0">
              <a:buNone/>
            </a:pPr>
            <a:endParaRPr lang="en-US" sz="1450" dirty="0"/>
          </a:p>
          <a:p>
            <a:pPr marL="0" indent="0">
              <a:buNone/>
            </a:pPr>
            <a:r>
              <a:rPr lang="en-US" sz="1450" dirty="0">
                <a:solidFill>
                  <a:srgbClr val="1E293B"/>
                </a:solidFill>
              </a:rPr>
              <a:t>Example: D06-Contributors.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4352544" y="1737360"/>
            <a:ext cx="3474720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352544" y="1737360"/>
            <a:ext cx="73152" cy="324612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53712" y="1901952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D##-Command Team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553712" y="2267712"/>
            <a:ext cx="3154680" cy="25877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30" dirty="0">
                <a:solidFill>
                  <a:srgbClr val="1E293B"/>
                </a:solidFill>
              </a:rPr>
              <a:t>District Commanders and District Inspectors. They have Read access to their respective District and every Post/Ship within that District’s purview.</a:t>
            </a:r>
            <a:endParaRPr lang="en-US" sz="1430" dirty="0"/>
          </a:p>
        </p:txBody>
      </p:sp>
      <p:sp>
        <p:nvSpPr>
          <p:cNvPr id="13" name="Shape 11"/>
          <p:cNvSpPr/>
          <p:nvPr/>
        </p:nvSpPr>
        <p:spPr>
          <a:xfrm>
            <a:off x="8202168" y="1737360"/>
            <a:ext cx="3474720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8202168" y="1737360"/>
            <a:ext cx="73152" cy="3246120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403336" y="1901952"/>
            <a:ext cx="3154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Department-wide roles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8403336" y="2267712"/>
            <a:ext cx="3154680" cy="258775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E293B"/>
                </a:solidFill>
              </a:rPr>
              <a:t>Dept Officers can Read all District sites. Inspectors can View all pages throughout the domain.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3337560" y="5394960"/>
            <a:ext cx="5486400" cy="594360"/>
          </a:xfrm>
          <a:prstGeom prst="roundRect">
            <a:avLst>
              <a:gd name="adj" fmla="val 9231"/>
            </a:avLst>
          </a:prstGeom>
          <a:solidFill>
            <a:srgbClr val="FFF6DE"/>
          </a:solidFill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337560" y="5394960"/>
            <a:ext cx="64008" cy="59436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3493008" y="5513832"/>
            <a:ext cx="5239512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E293B"/>
                </a:solidFill>
              </a:rPr>
              <a:t>The role name is D##-Contributors (plural) in Entra.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THE SHAREPOINT ENVIRONMENT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Post / Ship Sites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657600" cy="33832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02920" y="1371600"/>
            <a:ext cx="73152" cy="3383280"/>
          </a:xfrm>
          <a:prstGeom prst="rect">
            <a:avLst/>
          </a:prstGeom>
          <a:solidFill>
            <a:srgbClr val="0C7C86"/>
          </a:solidFill>
          <a:ln w="12700">
            <a:solidFill>
              <a:srgbClr val="0C7C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04088" y="1536192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#####-Contributor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04088" y="1901952"/>
            <a:ext cx="3337560" cy="2724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The role for people who need to contribute to one specific Post or Ship site.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Example: 10965-Contributor.</a:t>
            </a:r>
            <a:endParaRPr lang="en-US" sz="1400" dirty="0"/>
          </a:p>
          <a:p>
            <a:pPr marL="0" indent="0">
              <a:buNone/>
            </a:pPr>
            <a:endParaRPr lang="en-US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This is the normal place for the Post/Ship Commander, Quartermaster, Adjutant, or other authorized unit user.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15968" y="1371600"/>
            <a:ext cx="3657600" cy="33832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315968" y="1371600"/>
            <a:ext cx="73152" cy="338328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17136" y="1536192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District oversight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4517136" y="1901952"/>
            <a:ext cx="3337560" cy="2724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The matching D##-Command Team has Read access across the Posts/Ships in that District’s purview. This supports District Commander and District Inspector oversight.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29016" y="1371600"/>
            <a:ext cx="3566160" cy="3383280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8129016" y="1371600"/>
            <a:ext cx="73152" cy="3383280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330184" y="1536192"/>
            <a:ext cx="3246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Department oversight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330184" y="1901952"/>
            <a:ext cx="3246120" cy="27249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Dept Officers have Read access to all sites. Inspectors can View all pages across the entire VFWCA SharePoint domain.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960120" y="5212080"/>
            <a:ext cx="10241280" cy="658368"/>
          </a:xfrm>
          <a:prstGeom prst="roundRect">
            <a:avLst>
              <a:gd name="adj" fmla="val 8333"/>
            </a:avLst>
          </a:prstGeom>
          <a:solidFill>
            <a:srgbClr val="FCECEE"/>
          </a:solidFill>
          <a:ln w="15875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960120" y="5212080"/>
            <a:ext cx="64008" cy="658368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115568" y="5330952"/>
            <a:ext cx="9994392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A Post user should not be placed in another Post’s contributor group unless there is an intentional, authorized reason.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MAJOR PAGES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Inspection Appointments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53492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02920" y="1371600"/>
            <a:ext cx="73152" cy="342900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04088" y="153619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Purpose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04088" y="1901952"/>
            <a:ext cx="5029200" cy="27706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E293B"/>
                </a:solidFill>
              </a:rPr>
              <a:t>The working page/list for scheduled inspection appointments and inspector assignments. It lets leadership see when Districts are scheduled and which inspectors have been assigned.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245352" y="1371600"/>
            <a:ext cx="5349240" cy="34290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245352" y="1371600"/>
            <a:ext cx="73152" cy="3429000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446520" y="153619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Access model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446520" y="1901952"/>
            <a:ext cx="5029200" cy="27706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E293B"/>
                </a:solidFill>
              </a:rPr>
              <a:t>Dept Officers: Contribute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293B"/>
                </a:solidFill>
              </a:rPr>
              <a:t>Inspectors: View as part of domain-wide inspector access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293B"/>
                </a:solidFill>
              </a:rPr>
              <a:t>Other users: access only as granted by the established SharePoint permission model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914400" y="5257800"/>
            <a:ext cx="10287000" cy="658368"/>
          </a:xfrm>
          <a:prstGeom prst="roundRect">
            <a:avLst>
              <a:gd name="adj" fmla="val 8333"/>
            </a:avLst>
          </a:prstGeom>
          <a:solidFill>
            <a:srgbClr val="FFF6DE"/>
          </a:solidFill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914400" y="5257800"/>
            <a:ext cx="64008" cy="658368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069848" y="5376672"/>
            <a:ext cx="10040112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30" dirty="0">
                <a:solidFill>
                  <a:srgbClr val="1E293B"/>
                </a:solidFill>
              </a:rPr>
              <a:t>Use the role groups to control access. Do not solve an access problem by giving a person direct permissions to the list unless there is a documented exception.</a:t>
            </a:r>
            <a:endParaRPr lang="en-US" sz="133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MAJOR PAGES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DEPT Leadership Tracker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5349240" cy="333756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02920" y="1371600"/>
            <a:ext cx="73152" cy="3337560"/>
          </a:xfrm>
          <a:prstGeom prst="rect">
            <a:avLst/>
          </a:prstGeom>
          <a:solidFill>
            <a:srgbClr val="173A5E"/>
          </a:solidFill>
          <a:ln w="12700">
            <a:solidFill>
              <a:srgbClr val="173A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04088" y="153619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Purpose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04088" y="1901952"/>
            <a:ext cx="5029200" cy="2679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E293B"/>
                </a:solidFill>
              </a:rPr>
              <a:t>The leadership-facing master tracker for inspection status and results. Department leadership updates the authoritative record here.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245352" y="1371600"/>
            <a:ext cx="5349240" cy="333756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245352" y="1371600"/>
            <a:ext cx="73152" cy="3337560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446520" y="153619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Access model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446520" y="1901952"/>
            <a:ext cx="5029200" cy="2679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E293B"/>
                </a:solidFill>
              </a:rPr>
              <a:t>Dept Officers: Contribute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293B"/>
                </a:solidFill>
              </a:rPr>
              <a:t>Inspectors: View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293B"/>
                </a:solidFill>
              </a:rPr>
              <a:t>This is a leadership tool; edits should be deliberate because downstream public information is automated from this source.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1143000" y="5074920"/>
            <a:ext cx="9921240" cy="658368"/>
          </a:xfrm>
          <a:prstGeom prst="roundRect">
            <a:avLst>
              <a:gd name="adj" fmla="val 8333"/>
            </a:avLst>
          </a:prstGeom>
          <a:solidFill>
            <a:srgbClr val="EAF2FB"/>
          </a:solidFill>
          <a:ln w="15875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1143000" y="5074920"/>
            <a:ext cx="64008" cy="65836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298448" y="5193792"/>
            <a:ext cx="9674352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Treat the DEPT Leadership Tracker as the source of truth for the public inspection status workflow.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MAJOR PAGES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Public Inspection Results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5349240" cy="333756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502920" y="1325880"/>
            <a:ext cx="73152" cy="333756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04088" y="149047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Purpose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704088" y="1856232"/>
            <a:ext cx="5029200" cy="2679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E293B"/>
                </a:solidFill>
              </a:rPr>
              <a:t>The public-facing inspection results/status page. It presents the information intended for broader viewing without exposing the full leadership tracker.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245352" y="1325880"/>
            <a:ext cx="5349240" cy="333756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245352" y="1325880"/>
            <a:ext cx="73152" cy="3337560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446520" y="1490472"/>
            <a:ext cx="5029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Access model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446520" y="1856232"/>
            <a:ext cx="5029200" cy="2679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E293B"/>
                </a:solidFill>
              </a:rPr>
              <a:t>Dept Officers: Contribute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293B"/>
                </a:solidFill>
              </a:rPr>
              <a:t>District Commanders: Read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293B"/>
                </a:solidFill>
              </a:rPr>
              <a:t>Inspectors: View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293B"/>
                </a:solidFill>
              </a:rPr>
              <a:t>The page has intentionally narrower permissions than ordinary Department content.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3383280" y="5074920"/>
            <a:ext cx="1188720" cy="658368"/>
          </a:xfrm>
          <a:prstGeom prst="chevron">
            <a:avLst/>
          </a:prstGeom>
          <a:solidFill>
            <a:srgbClr val="173A5E"/>
          </a:solidFill>
          <a:ln w="12700">
            <a:solidFill>
              <a:srgbClr val="173A5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68680" y="4956048"/>
            <a:ext cx="2423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E2239"/>
                </a:solidFill>
              </a:rPr>
              <a:t>DEPT Leadership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0E2239"/>
                </a:solidFill>
              </a:rPr>
              <a:t>Tracker</a:t>
            </a:r>
            <a:endParaRPr lang="en-US" sz="1700" dirty="0"/>
          </a:p>
        </p:txBody>
      </p:sp>
      <p:sp>
        <p:nvSpPr>
          <p:cNvPr id="14" name="Shape 12"/>
          <p:cNvSpPr/>
          <p:nvPr/>
        </p:nvSpPr>
        <p:spPr>
          <a:xfrm>
            <a:off x="6766560" y="5074920"/>
            <a:ext cx="1188720" cy="658368"/>
          </a:xfrm>
          <a:prstGeom prst="chevron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224528" y="4956048"/>
            <a:ext cx="2423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E293B"/>
                </a:solidFill>
              </a:rPr>
              <a:t>Automated update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1E293B"/>
                </a:solidFill>
              </a:rPr>
              <a:t>within ~5 minutes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229600" y="4956048"/>
            <a:ext cx="24231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E2239"/>
                </a:solidFill>
              </a:rPr>
              <a:t>Public Inspection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0E2239"/>
                </a:solidFill>
              </a:rPr>
              <a:t>Results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2057400" y="5806440"/>
            <a:ext cx="8092440" cy="475488"/>
          </a:xfrm>
          <a:prstGeom prst="roundRect">
            <a:avLst>
              <a:gd name="adj" fmla="val 11538"/>
            </a:avLst>
          </a:prstGeom>
          <a:solidFill>
            <a:srgbClr val="FFF6DE"/>
          </a:solidFill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2057400" y="5806440"/>
            <a:ext cx="64008" cy="475488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2212848" y="5925312"/>
            <a:ext cx="7845552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1E293B"/>
                </a:solidFill>
              </a:rPr>
              <a:t>If the public result does not change immediately after a leadership update, allow up to five minutes for the automation before troubleshooting.</a:t>
            </a:r>
            <a:endParaRPr lang="en-US" sz="12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ROLE-BASED ACCESS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each VFWCA role does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PERMISSION MATRIX</a:t>
            </a:r>
            <a:endParaRPr lang="en-US" sz="95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325880"/>
          <a:ext cx="11201400" cy="3840480"/>
        </p:xfrm>
        <a:graphic>
          <a:graphicData uri="http://schemas.openxmlformats.org/drawingml/2006/table">
            <a:tbl>
              <a:tblPr/>
              <a:tblGrid>
                <a:gridCol w="21488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943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ROLE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WHO IT REPRESENTS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NORMAL ACCESS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#####-Contributor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Authorized Post/Ship users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Contribute to that specific Post/Ship site; read broader areas where the site model grants it.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D##-Contributors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Authorized District contributors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Contribute/edit within that District site.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D##-Command Team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District Commanders + District Inspectors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Read their District and every Post/Ship in that District’s purview.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Dept Officers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officers/staff designated for Department access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Read all sites; Contribute on Department Site, Inspection Appointments, Public Inspection Results, and DEPT Leadership Tracker.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Inspectors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inspection team / authorized inspectors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View all pages across the entire VFWCA SharePoint domain. Membership must be audited periodically.</a:t>
                      </a:r>
                      <a:endParaRPr lang="en-US" sz="125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Shape 4"/>
          <p:cNvSpPr/>
          <p:nvPr/>
        </p:nvSpPr>
        <p:spPr>
          <a:xfrm>
            <a:off x="1097280" y="5897880"/>
            <a:ext cx="9966960" cy="475488"/>
          </a:xfrm>
          <a:prstGeom prst="roundRect">
            <a:avLst>
              <a:gd name="adj" fmla="val 11538"/>
            </a:avLst>
          </a:prstGeom>
          <a:solidFill>
            <a:srgbClr val="FCECEE"/>
          </a:solidFill>
          <a:ln w="15875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1097280" y="5897880"/>
            <a:ext cx="64008" cy="475488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1252728" y="6016752"/>
            <a:ext cx="9720072" cy="292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80" dirty="0">
                <a:solidFill>
                  <a:srgbClr val="1E293B"/>
                </a:solidFill>
              </a:rPr>
              <a:t>Global Administrator is not one of these content roles. It is a tenant-level administrator role. Do not use Global Administrator as a substitute for proper SharePoint role membership.</a:t>
            </a:r>
            <a:endParaRPr lang="en-US" sz="11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ADDING EXTERNAL USERS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is an external user?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38912" y="1078992"/>
            <a:ext cx="10972800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700" b="1" dirty="0">
                <a:solidFill>
                  <a:srgbClr val="1E293B"/>
                </a:solidFill>
              </a:rPr>
              <a:t>For VFWCA, an external user is someone who does not have an internal @vfwca.onmicrosoft.com account.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594360" y="1783080"/>
            <a:ext cx="3429000" cy="333756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594360" y="1783080"/>
            <a:ext cx="73152" cy="333756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95528" y="1947672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They keep their outside identity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795528" y="2313432"/>
            <a:ext cx="3108960" cy="2679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30" dirty="0">
                <a:solidFill>
                  <a:srgbClr val="1E293B"/>
                </a:solidFill>
              </a:rPr>
              <a:t>The person may use Gmail, Yahoo, Outlook, a VFWCA.org mailbox, another organization’s Microsoft account, or another supported identity. VFWCA does not create a new everyday mailbox for them.</a:t>
            </a:r>
            <a:endParaRPr lang="en-US" sz="1430" dirty="0"/>
          </a:p>
        </p:txBody>
      </p:sp>
      <p:sp>
        <p:nvSpPr>
          <p:cNvPr id="9" name="Shape 7"/>
          <p:cNvSpPr/>
          <p:nvPr/>
        </p:nvSpPr>
        <p:spPr>
          <a:xfrm>
            <a:off x="4379976" y="1783080"/>
            <a:ext cx="3429000" cy="333756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379976" y="1783080"/>
            <a:ext cx="73152" cy="3337560"/>
          </a:xfrm>
          <a:prstGeom prst="rect">
            <a:avLst/>
          </a:prstGeom>
          <a:solidFill>
            <a:srgbClr val="0C7C86"/>
          </a:solidFill>
          <a:ln w="12700">
            <a:solidFill>
              <a:srgbClr val="0C7C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81144" y="1947672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VFWCA creates a Guest object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4581144" y="2313432"/>
            <a:ext cx="3108960" cy="2679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30" dirty="0">
                <a:solidFill>
                  <a:srgbClr val="1E293B"/>
                </a:solidFill>
              </a:rPr>
              <a:t>Entra creates an identity record inside the VFWCA tenant so the person can be placed into VFWCA role groups and recognized by SharePoint.</a:t>
            </a:r>
            <a:endParaRPr lang="en-US" sz="1430" dirty="0"/>
          </a:p>
        </p:txBody>
      </p:sp>
      <p:sp>
        <p:nvSpPr>
          <p:cNvPr id="13" name="Shape 11"/>
          <p:cNvSpPr/>
          <p:nvPr/>
        </p:nvSpPr>
        <p:spPr>
          <a:xfrm>
            <a:off x="8165592" y="1783080"/>
            <a:ext cx="3429000" cy="333756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8165592" y="1783080"/>
            <a:ext cx="73152" cy="3337560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8366760" y="1947672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The role creates access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8366760" y="2313432"/>
            <a:ext cx="3108960" cy="26791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30" dirty="0">
                <a:solidFill>
                  <a:srgbClr val="1E293B"/>
                </a:solidFill>
              </a:rPr>
              <a:t>Inviting the person alone does not automatically give useful SharePoint access. The person must be assigned to the correct VFWCA security group.</a:t>
            </a:r>
            <a:endParaRPr lang="en-US" sz="1430" dirty="0"/>
          </a:p>
        </p:txBody>
      </p:sp>
      <p:sp>
        <p:nvSpPr>
          <p:cNvPr id="17" name="Shape 15"/>
          <p:cNvSpPr/>
          <p:nvPr/>
        </p:nvSpPr>
        <p:spPr>
          <a:xfrm>
            <a:off x="960120" y="5504688"/>
            <a:ext cx="10241280" cy="640080"/>
          </a:xfrm>
          <a:prstGeom prst="roundRect">
            <a:avLst>
              <a:gd name="adj" fmla="val 8571"/>
            </a:avLst>
          </a:prstGeom>
          <a:solidFill>
            <a:srgbClr val="FCECEE"/>
          </a:solidFill>
          <a:ln w="15875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960120" y="5504688"/>
            <a:ext cx="64008" cy="640080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115568" y="5623560"/>
            <a:ext cx="9994392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Always search Entra first. Creating another Guest for an email that already exists can produce confusing duplicate identities and access problems.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ADDING EXTERNAL USERS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Step 1 — Search before you invite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75488" y="1207008"/>
            <a:ext cx="11210544" cy="3026664"/>
          </a:xfrm>
          <a:prstGeom prst="roundRect">
            <a:avLst>
              <a:gd name="adj" fmla="val 1208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57a88ec1-aa6d-4626-b87f-5f94c3759d8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610690"/>
            <a:ext cx="11155680" cy="22193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4270248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64748B"/>
                </a:solidFill>
              </a:rPr>
              <a:t>Microsoft Entra admin center → Users → All users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713232" y="4526280"/>
            <a:ext cx="10744200" cy="777240"/>
          </a:xfrm>
          <a:prstGeom prst="roundRect">
            <a:avLst>
              <a:gd name="adj" fmla="val 7059"/>
            </a:avLst>
          </a:prstGeom>
          <a:solidFill>
            <a:srgbClr val="EAF2FB"/>
          </a:solidFill>
          <a:ln w="15875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713232" y="4526280"/>
            <a:ext cx="64008" cy="77724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868680" y="4645152"/>
            <a:ext cx="10497312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Search for the person by the email address they gave you. If a Guest already exists, use that existing identity instead of creating a second one.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777240" y="5504688"/>
            <a:ext cx="512064" cy="512064"/>
          </a:xfrm>
          <a:prstGeom prst="ellipse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777240" y="5623560"/>
            <a:ext cx="5120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435608" y="5522976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239"/>
                </a:solidFill>
              </a:rPr>
              <a:t>Open Entra → Users → All users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435608" y="5779008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E293B"/>
                </a:solidFill>
              </a:rPr>
              <a:t>Use the Search users box.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4315968" y="5504688"/>
            <a:ext cx="512064" cy="512064"/>
          </a:xfrm>
          <a:prstGeom prst="ellipse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4315968" y="5623560"/>
            <a:ext cx="5120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4974336" y="5522976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239"/>
                </a:solidFill>
              </a:rPr>
              <a:t>Search the outside email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4974336" y="5779008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E293B"/>
                </a:solidFill>
              </a:rPr>
              <a:t>Try the actual email address first.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7854696" y="5504688"/>
            <a:ext cx="512064" cy="512064"/>
          </a:xfrm>
          <a:prstGeom prst="ellipse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6"/>
          <p:cNvSpPr/>
          <p:nvPr/>
        </p:nvSpPr>
        <p:spPr>
          <a:xfrm>
            <a:off x="7854696" y="5623560"/>
            <a:ext cx="512064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8513064" y="5522976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E2239"/>
                </a:solidFill>
              </a:rPr>
              <a:t>Confirm the identity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8513064" y="5779008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50" dirty="0">
                <a:solidFill>
                  <a:srgbClr val="1E293B"/>
                </a:solidFill>
              </a:rPr>
              <a:t>Check display name, email, User type, and creation type.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ADDING EXTERNAL USERS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Step 2 — Invite the external user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75488" y="1207008"/>
            <a:ext cx="11210544" cy="2798064"/>
          </a:xfrm>
          <a:prstGeom prst="roundRect">
            <a:avLst>
              <a:gd name="adj" fmla="val 1307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72765043-10f2-4483-8419-0392ad771ff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451700"/>
            <a:ext cx="11155680" cy="230867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4041648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64748B"/>
                </a:solidFill>
              </a:rPr>
              <a:t>Users → New user → Invite external user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658368" y="4315968"/>
            <a:ext cx="347472" cy="347472"/>
          </a:xfrm>
          <a:prstGeom prst="ellipse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58368" y="4389120"/>
            <a:ext cx="3474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1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1078992" y="4297680"/>
            <a:ext cx="2734056" cy="64008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D8DEE7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207008" y="4389120"/>
            <a:ext cx="2478024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</a:rPr>
              <a:t>Choose New user.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760967" y="4743722"/>
            <a:ext cx="415017" cy="0"/>
          </a:xfrm>
          <a:prstGeom prst="line">
            <a:avLst/>
          </a:prstGeom>
          <a:noFill/>
          <a:ln w="19050">
            <a:solidFill>
              <a:srgbClr val="B21F2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4114800" y="4315968"/>
            <a:ext cx="347472" cy="347472"/>
          </a:xfrm>
          <a:prstGeom prst="ellipse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4114800" y="4389120"/>
            <a:ext cx="3474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2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535424" y="4297680"/>
            <a:ext cx="3465576" cy="640080"/>
          </a:xfrm>
          <a:prstGeom prst="roundRect">
            <a:avLst>
              <a:gd name="adj" fmla="val 7143"/>
            </a:avLst>
          </a:prstGeom>
          <a:solidFill>
            <a:srgbClr val="FFFFFF"/>
          </a:solidFill>
          <a:ln w="12700">
            <a:solidFill>
              <a:srgbClr val="D8DEE7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4663440" y="4389120"/>
            <a:ext cx="3209544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</a:rPr>
              <a:t>Select Invite external user — not Create new user.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4202648" y="4743722"/>
            <a:ext cx="429768" cy="0"/>
          </a:xfrm>
          <a:prstGeom prst="line">
            <a:avLst/>
          </a:prstGeom>
          <a:noFill/>
          <a:ln w="19050">
            <a:solidFill>
              <a:srgbClr val="1565C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8257032" y="4315968"/>
            <a:ext cx="347472" cy="347472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8257032" y="4389120"/>
            <a:ext cx="3474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3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8677656" y="4297680"/>
            <a:ext cx="2825496" cy="804672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12700">
            <a:solidFill>
              <a:srgbClr val="D8DEE7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8805672" y="4389120"/>
            <a:ext cx="2569464" cy="658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</a:rPr>
              <a:t>Enter the person’s actual outside email address and a recognizable display name.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1874520" y="5559552"/>
            <a:ext cx="8458200" cy="603504"/>
          </a:xfrm>
          <a:prstGeom prst="roundRect">
            <a:avLst>
              <a:gd name="adj" fmla="val 9091"/>
            </a:avLst>
          </a:prstGeom>
          <a:solidFill>
            <a:srgbClr val="FCECEE"/>
          </a:solidFill>
          <a:ln w="15875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9"/>
          <p:cNvSpPr/>
          <p:nvPr/>
        </p:nvSpPr>
        <p:spPr>
          <a:xfrm>
            <a:off x="1874520" y="5559552"/>
            <a:ext cx="64008" cy="603504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2029968" y="5678424"/>
            <a:ext cx="8211312" cy="42062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30" dirty="0">
                <a:solidFill>
                  <a:srgbClr val="1E293B"/>
                </a:solidFill>
              </a:rPr>
              <a:t>Create new user makes an internal account. Invite external user creates the Guest object used for outside identities.</a:t>
            </a:r>
            <a:endParaRPr lang="en-US" sz="133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  <p:sp>
        <p:nvSpPr>
          <p:cNvPr id="26" name="Shape 18">
            <a:extLst>
              <a:ext uri="{FF2B5EF4-FFF2-40B4-BE49-F238E27FC236}">
                <a16:creationId xmlns:a16="http://schemas.microsoft.com/office/drawing/2014/main" id="{B9897B49-FB5D-7939-E501-5B2CA29C1682}"/>
              </a:ext>
            </a:extLst>
          </p:cNvPr>
          <p:cNvSpPr/>
          <p:nvPr/>
        </p:nvSpPr>
        <p:spPr>
          <a:xfrm>
            <a:off x="8257032" y="4765187"/>
            <a:ext cx="461540" cy="0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ADDING EXTERNAL USERS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How the Guest username changes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UPN FORMAT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438912" y="1060704"/>
            <a:ext cx="10972800" cy="4754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l">
              <a:buNone/>
            </a:pPr>
            <a:r>
              <a:rPr lang="en-US" sz="1550" dirty="0">
                <a:solidFill>
                  <a:srgbClr val="1E293B"/>
                </a:solidFill>
              </a:rPr>
              <a:t>The person still signs in with their real outside identity. Entra also gives the Guest a VFWCA-side User Principal Name (UPN).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731520" y="1874520"/>
            <a:ext cx="4069080" cy="114300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2700">
            <a:solidFill>
              <a:srgbClr val="D7DFE8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960120" y="2084832"/>
            <a:ext cx="1371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4748B"/>
                </a:solidFill>
              </a:rPr>
              <a:t>Outside email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2441448"/>
            <a:ext cx="33832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E2239"/>
                </a:solidFill>
              </a:rPr>
              <a:t>person@gmail.com</a:t>
            </a:r>
            <a:endParaRPr lang="en-US" sz="2200" dirty="0"/>
          </a:p>
        </p:txBody>
      </p:sp>
      <p:sp>
        <p:nvSpPr>
          <p:cNvPr id="10" name="Shape 8"/>
          <p:cNvSpPr/>
          <p:nvPr/>
        </p:nvSpPr>
        <p:spPr>
          <a:xfrm>
            <a:off x="5074920" y="2121408"/>
            <a:ext cx="1234440" cy="658368"/>
          </a:xfrm>
          <a:prstGeom prst="chevron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6565392" y="1664208"/>
            <a:ext cx="4892040" cy="1572768"/>
          </a:xfrm>
          <a:prstGeom prst="roundRect">
            <a:avLst>
              <a:gd name="adj" fmla="val 3488"/>
            </a:avLst>
          </a:prstGeom>
          <a:solidFill>
            <a:srgbClr val="EAF2FB"/>
          </a:solidFill>
          <a:ln w="12700">
            <a:solidFill>
              <a:srgbClr val="B8D3EE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812280" y="1883664"/>
            <a:ext cx="23774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4748B"/>
                </a:solidFill>
              </a:rPr>
              <a:t>Guest UPN inside VFWCA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812280" y="2221992"/>
            <a:ext cx="4343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800" b="1" dirty="0">
                <a:solidFill>
                  <a:srgbClr val="1565C0"/>
                </a:solidFill>
              </a:rPr>
              <a:t>person_gmail.com#EXT#</a:t>
            </a:r>
            <a:endParaRPr lang="en-US" sz="1800" dirty="0"/>
          </a:p>
          <a:p>
            <a:pPr marL="0" indent="0">
              <a:buNone/>
            </a:pPr>
            <a:r>
              <a:rPr lang="en-US" sz="1800" b="1" dirty="0">
                <a:solidFill>
                  <a:srgbClr val="1565C0"/>
                </a:solidFill>
              </a:rPr>
              <a:t>@vfwca.onmicrosoft.com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685800" y="3703320"/>
            <a:ext cx="342900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685800" y="3703320"/>
            <a:ext cx="73152" cy="150876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86968" y="3867912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@ becomes _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886968" y="4233672"/>
            <a:ext cx="3108960" cy="8503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E293B"/>
                </a:solidFill>
              </a:rPr>
              <a:t>Inside the Guest UPN, the @ in the outside email is represented by an underscore.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4379976" y="3703320"/>
            <a:ext cx="342900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4379976" y="3703320"/>
            <a:ext cx="73152" cy="150876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581144" y="3867912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#EXT# marks a Guest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4581144" y="4233672"/>
            <a:ext cx="3108960" cy="8503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E293B"/>
                </a:solidFill>
              </a:rPr>
              <a:t>The #EXT# portion is a strong visual clue that you are looking at an invited external identity.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8074152" y="3703320"/>
            <a:ext cx="3429000" cy="1508760"/>
          </a:xfrm>
          <a:prstGeom prst="roundRect">
            <a:avLst>
              <a:gd name="adj" fmla="val 4848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8074152" y="3703320"/>
            <a:ext cx="73152" cy="1508760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8275320" y="3867912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Tenant suffix</a:t>
            </a:r>
            <a:endParaRPr lang="en-US" sz="1700" dirty="0"/>
          </a:p>
        </p:txBody>
      </p:sp>
      <p:sp>
        <p:nvSpPr>
          <p:cNvPr id="25" name="Text 23"/>
          <p:cNvSpPr/>
          <p:nvPr/>
        </p:nvSpPr>
        <p:spPr>
          <a:xfrm>
            <a:off x="8275320" y="4233672"/>
            <a:ext cx="3108960" cy="8503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E293B"/>
                </a:solidFill>
              </a:rPr>
              <a:t>The VFWCA Guest UPN now ends in @vfwca.onmicrosoft.com.</a:t>
            </a:r>
            <a:endParaRPr lang="en-US" sz="1350" dirty="0"/>
          </a:p>
        </p:txBody>
      </p:sp>
      <p:sp>
        <p:nvSpPr>
          <p:cNvPr id="26" name="Shape 24"/>
          <p:cNvSpPr/>
          <p:nvPr/>
        </p:nvSpPr>
        <p:spPr>
          <a:xfrm>
            <a:off x="1965960" y="5559552"/>
            <a:ext cx="8229600" cy="585216"/>
          </a:xfrm>
          <a:prstGeom prst="roundRect">
            <a:avLst>
              <a:gd name="adj" fmla="val 9375"/>
            </a:avLst>
          </a:prstGeom>
          <a:solidFill>
            <a:srgbClr val="FCECEE"/>
          </a:solidFill>
          <a:ln w="15875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1965960" y="5559552"/>
            <a:ext cx="64008" cy="585216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2121408" y="5678424"/>
            <a:ext cx="7982712" cy="40233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30" dirty="0">
                <a:solidFill>
                  <a:srgbClr val="1E293B"/>
                </a:solidFill>
              </a:rPr>
              <a:t>Do not confuse the Guest UPN with the administrator account. A person may have both.</a:t>
            </a:r>
            <a:endParaRPr lang="en-US" sz="133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ASSIGNING ROLES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Step 3 — Find the correct role group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75488" y="1161288"/>
            <a:ext cx="11210544" cy="2523744"/>
          </a:xfrm>
          <a:prstGeom prst="roundRect">
            <a:avLst>
              <a:gd name="adj" fmla="val 1449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85915a72-a41f-422b-8a94-5bbae6603f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011" y="1188720"/>
            <a:ext cx="10383498" cy="24688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3721608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64748B"/>
                </a:solidFill>
              </a:rPr>
              <a:t>Entra → Groups → All groups → search the exact role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658368" y="3977640"/>
            <a:ext cx="10835640" cy="685800"/>
          </a:xfrm>
          <a:prstGeom prst="roundRect">
            <a:avLst>
              <a:gd name="adj" fmla="val 8000"/>
            </a:avLst>
          </a:prstGeom>
          <a:solidFill>
            <a:srgbClr val="EAF2FB"/>
          </a:solidFill>
          <a:ln w="15875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658368" y="3977640"/>
            <a:ext cx="64008" cy="68580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813816" y="4096512"/>
            <a:ext cx="10588752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Search for the exact VFWCA role name. Confirm Group type = Security and Membership type = Assigned.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594360" y="5047488"/>
            <a:ext cx="2029968" cy="896112"/>
          </a:xfrm>
          <a:prstGeom prst="roundRect">
            <a:avLst>
              <a:gd name="adj" fmla="val 5102"/>
            </a:avLst>
          </a:prstGeom>
          <a:solidFill>
            <a:srgbClr val="FFFFFF"/>
          </a:solidFill>
          <a:ln w="12700">
            <a:solidFill>
              <a:srgbClr val="D7DF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85800" y="5212080"/>
            <a:ext cx="1847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E2239"/>
                </a:solidFill>
              </a:rPr>
              <a:t>#####-Contributor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685800" y="5532120"/>
            <a:ext cx="18470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64748B"/>
                </a:solidFill>
              </a:rPr>
              <a:t>One Post/Ship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2907792" y="5047488"/>
            <a:ext cx="2029968" cy="896112"/>
          </a:xfrm>
          <a:prstGeom prst="roundRect">
            <a:avLst>
              <a:gd name="adj" fmla="val 5102"/>
            </a:avLst>
          </a:prstGeom>
          <a:solidFill>
            <a:srgbClr val="FFFFFF"/>
          </a:solidFill>
          <a:ln w="12700">
            <a:solidFill>
              <a:srgbClr val="D7DF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2999232" y="5212080"/>
            <a:ext cx="1847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E2239"/>
                </a:solidFill>
              </a:rPr>
              <a:t>D##-Contributors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2999232" y="5532120"/>
            <a:ext cx="18470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64748B"/>
                </a:solidFill>
              </a:rPr>
              <a:t>One District — edit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5221224" y="5047488"/>
            <a:ext cx="2029968" cy="896112"/>
          </a:xfrm>
          <a:prstGeom prst="roundRect">
            <a:avLst>
              <a:gd name="adj" fmla="val 5102"/>
            </a:avLst>
          </a:prstGeom>
          <a:solidFill>
            <a:srgbClr val="FFFFFF"/>
          </a:solidFill>
          <a:ln w="12700">
            <a:solidFill>
              <a:srgbClr val="D7DF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5312664" y="5212080"/>
            <a:ext cx="1847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E2239"/>
                </a:solidFill>
              </a:rPr>
              <a:t>D##-Command Team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5312664" y="5532120"/>
            <a:ext cx="18470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64748B"/>
                </a:solidFill>
              </a:rPr>
              <a:t>District Commander / District Inspector — read</a:t>
            </a:r>
            <a:endParaRPr lang="en-US" sz="950" dirty="0"/>
          </a:p>
        </p:txBody>
      </p:sp>
      <p:sp>
        <p:nvSpPr>
          <p:cNvPr id="19" name="Shape 16"/>
          <p:cNvSpPr/>
          <p:nvPr/>
        </p:nvSpPr>
        <p:spPr>
          <a:xfrm>
            <a:off x="7534656" y="5047488"/>
            <a:ext cx="2029968" cy="896112"/>
          </a:xfrm>
          <a:prstGeom prst="roundRect">
            <a:avLst>
              <a:gd name="adj" fmla="val 5102"/>
            </a:avLst>
          </a:prstGeom>
          <a:solidFill>
            <a:srgbClr val="FFFFFF"/>
          </a:solidFill>
          <a:ln w="12700">
            <a:solidFill>
              <a:srgbClr val="D7DF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7626096" y="5212080"/>
            <a:ext cx="1847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E2239"/>
                </a:solidFill>
              </a:rPr>
              <a:t>Dept Officers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7626096" y="5532120"/>
            <a:ext cx="18470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64748B"/>
                </a:solidFill>
              </a:rPr>
              <a:t>Department-wide officer role</a:t>
            </a:r>
            <a:endParaRPr lang="en-US" sz="950" dirty="0"/>
          </a:p>
        </p:txBody>
      </p:sp>
      <p:sp>
        <p:nvSpPr>
          <p:cNvPr id="22" name="Shape 19"/>
          <p:cNvSpPr/>
          <p:nvPr/>
        </p:nvSpPr>
        <p:spPr>
          <a:xfrm>
            <a:off x="9848088" y="5047488"/>
            <a:ext cx="2029968" cy="896112"/>
          </a:xfrm>
          <a:prstGeom prst="roundRect">
            <a:avLst>
              <a:gd name="adj" fmla="val 5102"/>
            </a:avLst>
          </a:prstGeom>
          <a:solidFill>
            <a:srgbClr val="FCECEE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9939528" y="5212080"/>
            <a:ext cx="184708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E2239"/>
                </a:solidFill>
              </a:rPr>
              <a:t>Inspectors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9939528" y="5532120"/>
            <a:ext cx="184708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 algn="ctr">
              <a:buNone/>
            </a:pPr>
            <a:r>
              <a:rPr lang="en-US" sz="950" dirty="0">
                <a:solidFill>
                  <a:srgbClr val="64748B"/>
                </a:solidFill>
              </a:rPr>
              <a:t>All-domain inspection visibility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ASSIGNING ROLES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Step 4 — Add the person to the role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75488" y="1115568"/>
            <a:ext cx="11210544" cy="3758184"/>
          </a:xfrm>
          <a:prstGeom prst="roundRect">
            <a:avLst>
              <a:gd name="adj" fmla="val 973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f89b05b0-286d-4cbc-983f-bf059ca6e6d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9047" y="1143000"/>
            <a:ext cx="8143426" cy="37033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4910328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64748B"/>
                </a:solidFill>
              </a:rPr>
              <a:t>Security group → Members → Add members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640080" y="5138928"/>
            <a:ext cx="347472" cy="347472"/>
          </a:xfrm>
          <a:prstGeom prst="ellipse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40080" y="5212080"/>
            <a:ext cx="3474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1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1060704" y="5120640"/>
            <a:ext cx="2551176" cy="603504"/>
          </a:xfrm>
          <a:prstGeom prst="roundRect">
            <a:avLst>
              <a:gd name="adj" fmla="val 7576"/>
            </a:avLst>
          </a:prstGeom>
          <a:solidFill>
            <a:srgbClr val="FFFFFF"/>
          </a:solidFill>
          <a:ln w="12700">
            <a:solidFill>
              <a:srgbClr val="D8DEE7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1188720" y="5212080"/>
            <a:ext cx="2295144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</a:rPr>
              <a:t>Click Add members.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754380" y="5613176"/>
            <a:ext cx="612648" cy="0"/>
          </a:xfrm>
          <a:prstGeom prst="line">
            <a:avLst/>
          </a:prstGeom>
          <a:noFill/>
          <a:ln w="19050">
            <a:solidFill>
              <a:srgbClr val="B21F2D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3703320" y="5138928"/>
            <a:ext cx="347472" cy="347472"/>
          </a:xfrm>
          <a:prstGeom prst="ellipse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3703320" y="5212080"/>
            <a:ext cx="3474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2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4123944" y="5120640"/>
            <a:ext cx="2551176" cy="603504"/>
          </a:xfrm>
          <a:prstGeom prst="roundRect">
            <a:avLst>
              <a:gd name="adj" fmla="val 7576"/>
            </a:avLst>
          </a:prstGeom>
          <a:solidFill>
            <a:srgbClr val="FFFFFF"/>
          </a:solidFill>
          <a:ln w="12700">
            <a:solidFill>
              <a:srgbClr val="D8DEE7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4251960" y="5212080"/>
            <a:ext cx="2295144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</a:rPr>
              <a:t>Search for the person.</a:t>
            </a:r>
            <a:endParaRPr lang="en-US" sz="1150" dirty="0"/>
          </a:p>
        </p:txBody>
      </p:sp>
      <p:sp>
        <p:nvSpPr>
          <p:cNvPr id="16" name="Shape 13"/>
          <p:cNvSpPr/>
          <p:nvPr/>
        </p:nvSpPr>
        <p:spPr>
          <a:xfrm>
            <a:off x="3745398" y="5613176"/>
            <a:ext cx="610788" cy="0"/>
          </a:xfrm>
          <a:prstGeom prst="line">
            <a:avLst/>
          </a:prstGeom>
          <a:noFill/>
          <a:ln w="19050">
            <a:solidFill>
              <a:srgbClr val="1565C0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4"/>
          <p:cNvSpPr/>
          <p:nvPr/>
        </p:nvSpPr>
        <p:spPr>
          <a:xfrm>
            <a:off x="6766560" y="5138928"/>
            <a:ext cx="347472" cy="347472"/>
          </a:xfrm>
          <a:prstGeom prst="ellipse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5"/>
          <p:cNvSpPr/>
          <p:nvPr/>
        </p:nvSpPr>
        <p:spPr>
          <a:xfrm>
            <a:off x="6766560" y="5212080"/>
            <a:ext cx="3474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3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7187184" y="5120640"/>
            <a:ext cx="4151376" cy="603504"/>
          </a:xfrm>
          <a:prstGeom prst="roundRect">
            <a:avLst>
              <a:gd name="adj" fmla="val 7576"/>
            </a:avLst>
          </a:prstGeom>
          <a:solidFill>
            <a:srgbClr val="FFFFFF"/>
          </a:solidFill>
          <a:ln w="12700">
            <a:solidFill>
              <a:srgbClr val="D8DEE7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7"/>
          <p:cNvSpPr/>
          <p:nvPr/>
        </p:nvSpPr>
        <p:spPr>
          <a:xfrm>
            <a:off x="7315200" y="5212080"/>
            <a:ext cx="3895344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</a:rPr>
              <a:t>Select the correct identity, then complete the Add action.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6927122" y="5613176"/>
            <a:ext cx="461540" cy="0"/>
          </a:xfrm>
          <a:prstGeom prst="line">
            <a:avLst/>
          </a:prstGeom>
          <a:noFill/>
          <a:ln w="19050">
            <a:solidFill>
              <a:srgbClr val="C99A2E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9"/>
          <p:cNvSpPr/>
          <p:nvPr/>
        </p:nvSpPr>
        <p:spPr>
          <a:xfrm>
            <a:off x="1051560" y="5916168"/>
            <a:ext cx="10149840" cy="393192"/>
          </a:xfrm>
          <a:prstGeom prst="roundRect">
            <a:avLst>
              <a:gd name="adj" fmla="val 13953"/>
            </a:avLst>
          </a:prstGeom>
          <a:solidFill>
            <a:srgbClr val="FCECEE"/>
          </a:solidFill>
          <a:ln w="15875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0"/>
          <p:cNvSpPr/>
          <p:nvPr/>
        </p:nvSpPr>
        <p:spPr>
          <a:xfrm>
            <a:off x="1051560" y="5916168"/>
            <a:ext cx="64008" cy="393192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1"/>
          <p:cNvSpPr/>
          <p:nvPr/>
        </p:nvSpPr>
        <p:spPr>
          <a:xfrm>
            <a:off x="1207008" y="6035040"/>
            <a:ext cx="9902952" cy="2103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150" dirty="0">
                <a:solidFill>
                  <a:srgbClr val="1E293B"/>
                </a:solidFill>
              </a:rPr>
              <a:t>If search returns multiple Salvador/John/Tim/etc. identities, verify the email and User type before selecting.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ASSIGNING ROLES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Step 5 — Confirm the role membership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75488" y="1207008"/>
            <a:ext cx="5495544" cy="2935224"/>
          </a:xfrm>
          <a:prstGeom prst="roundRect">
            <a:avLst>
              <a:gd name="adj" fmla="val 1246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5e80ea3c-d0f1-48a9-8a32-39b6392c2df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1782672"/>
            <a:ext cx="5440680" cy="178389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4178808"/>
            <a:ext cx="5440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64748B"/>
                </a:solidFill>
              </a:rPr>
              <a:t>Example security group overview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6217920" y="1207008"/>
            <a:ext cx="5495544" cy="2935224"/>
          </a:xfrm>
          <a:prstGeom prst="roundRect">
            <a:avLst>
              <a:gd name="adj" fmla="val 1246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1" descr="/mnt/data/3ae476d6-b5e8-4916-8815-c2a19e45460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5352" y="1586902"/>
            <a:ext cx="5440680" cy="217543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245352" y="4178808"/>
            <a:ext cx="5440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64748B"/>
                </a:solidFill>
              </a:rPr>
              <a:t>Example Members page</a:t>
            </a:r>
            <a:endParaRPr lang="en-US" sz="950" dirty="0"/>
          </a:p>
        </p:txBody>
      </p:sp>
      <p:sp>
        <p:nvSpPr>
          <p:cNvPr id="10" name="Shape 6"/>
          <p:cNvSpPr/>
          <p:nvPr/>
        </p:nvSpPr>
        <p:spPr>
          <a:xfrm>
            <a:off x="685800" y="4480560"/>
            <a:ext cx="342900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7"/>
          <p:cNvSpPr/>
          <p:nvPr/>
        </p:nvSpPr>
        <p:spPr>
          <a:xfrm>
            <a:off x="685800" y="4480560"/>
            <a:ext cx="73152" cy="132588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886968" y="4645152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Confirm the group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886968" y="5010912"/>
            <a:ext cx="3108960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1E293B"/>
                </a:solidFill>
              </a:rPr>
              <a:t>Make sure the group name is the intended VFWCA role—not a similarly named group.</a:t>
            </a:r>
            <a:endParaRPr lang="en-US" sz="1320" dirty="0"/>
          </a:p>
        </p:txBody>
      </p:sp>
      <p:sp>
        <p:nvSpPr>
          <p:cNvPr id="14" name="Shape 10"/>
          <p:cNvSpPr/>
          <p:nvPr/>
        </p:nvSpPr>
        <p:spPr>
          <a:xfrm>
            <a:off x="4379976" y="4480560"/>
            <a:ext cx="342900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4379976" y="4480560"/>
            <a:ext cx="73152" cy="1325880"/>
          </a:xfrm>
          <a:prstGeom prst="rect">
            <a:avLst/>
          </a:prstGeom>
          <a:solidFill>
            <a:srgbClr val="0C7C86"/>
          </a:solidFill>
          <a:ln w="12700">
            <a:solidFill>
              <a:srgbClr val="0C7C8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2"/>
          <p:cNvSpPr/>
          <p:nvPr/>
        </p:nvSpPr>
        <p:spPr>
          <a:xfrm>
            <a:off x="4581144" y="4645152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Confirm the person</a:t>
            </a:r>
            <a:endParaRPr lang="en-US" sz="1700" dirty="0"/>
          </a:p>
        </p:txBody>
      </p:sp>
      <p:sp>
        <p:nvSpPr>
          <p:cNvPr id="17" name="Text 13"/>
          <p:cNvSpPr/>
          <p:nvPr/>
        </p:nvSpPr>
        <p:spPr>
          <a:xfrm>
            <a:off x="4581144" y="5010912"/>
            <a:ext cx="3108960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1E293B"/>
                </a:solidFill>
              </a:rPr>
              <a:t>Verify the person appears in Direct members with the expected email address.</a:t>
            </a:r>
            <a:endParaRPr lang="en-US" sz="1320" dirty="0"/>
          </a:p>
        </p:txBody>
      </p:sp>
      <p:sp>
        <p:nvSpPr>
          <p:cNvPr id="18" name="Shape 14"/>
          <p:cNvSpPr/>
          <p:nvPr/>
        </p:nvSpPr>
        <p:spPr>
          <a:xfrm>
            <a:off x="8074152" y="4480560"/>
            <a:ext cx="342900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5"/>
          <p:cNvSpPr/>
          <p:nvPr/>
        </p:nvSpPr>
        <p:spPr>
          <a:xfrm>
            <a:off x="8074152" y="4480560"/>
            <a:ext cx="73152" cy="132588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6"/>
          <p:cNvSpPr/>
          <p:nvPr/>
        </p:nvSpPr>
        <p:spPr>
          <a:xfrm>
            <a:off x="8275320" y="4645152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Then test access</a:t>
            </a:r>
            <a:endParaRPr lang="en-US" sz="1700" dirty="0"/>
          </a:p>
        </p:txBody>
      </p:sp>
      <p:sp>
        <p:nvSpPr>
          <p:cNvPr id="21" name="Text 17"/>
          <p:cNvSpPr/>
          <p:nvPr/>
        </p:nvSpPr>
        <p:spPr>
          <a:xfrm>
            <a:off x="8275320" y="5010912"/>
            <a:ext cx="3108960" cy="667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320" dirty="0">
                <a:solidFill>
                  <a:srgbClr val="1E293B"/>
                </a:solidFill>
              </a:rPr>
              <a:t>If needed, ask the user to sign in again or allow normal Microsoft propagation before changing more permissions.</a:t>
            </a:r>
            <a:endParaRPr lang="en-US" sz="13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REMOVING ACCESS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Removing a person from a role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75488" y="1088136"/>
            <a:ext cx="11210544" cy="4215384"/>
          </a:xfrm>
          <a:prstGeom prst="roundRect">
            <a:avLst>
              <a:gd name="adj" fmla="val 868"/>
            </a:avLst>
          </a:prstGeom>
          <a:solidFill>
            <a:srgbClr val="FFFFFF"/>
          </a:solidFill>
          <a:ln w="12700">
            <a:solidFill>
              <a:srgbClr val="CBD5E1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5" name="Image 0" descr="/mnt/data/eefad70b-4c34-4299-8658-caf29d4d8cc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6544" y="1115568"/>
            <a:ext cx="5948432" cy="41605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5340096"/>
            <a:ext cx="111556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64748B"/>
                </a:solidFill>
              </a:rPr>
              <a:t>Security group → Members → select the person → Remove → confirm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658368" y="5559552"/>
            <a:ext cx="10835640" cy="694944"/>
          </a:xfrm>
          <a:prstGeom prst="roundRect">
            <a:avLst>
              <a:gd name="adj" fmla="val 7895"/>
            </a:avLst>
          </a:prstGeom>
          <a:solidFill>
            <a:srgbClr val="EAF2FB"/>
          </a:solidFill>
          <a:ln w="15875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658368" y="5559552"/>
            <a:ext cx="64008" cy="694944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813816" y="5678424"/>
            <a:ext cx="10588752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For a normal role change, remove the person from the security group. This leaves the Entra identity available for any other legitimate VFWCA role memberships.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REMOVING ACCESS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Remove from the role vs. delete the user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85800" y="1508760"/>
            <a:ext cx="5212080" cy="3611880"/>
          </a:xfrm>
          <a:prstGeom prst="roundRect">
            <a:avLst>
              <a:gd name="adj" fmla="val 2025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85800" y="1508760"/>
            <a:ext cx="73152" cy="361188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86968" y="1673352"/>
            <a:ext cx="4892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NORMAL ACTION: Remove from the group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886968" y="2039112"/>
            <a:ext cx="4892040" cy="2953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E293B"/>
                </a:solidFill>
              </a:rPr>
              <a:t>Use this when the person changes offices, no longer needs a specific site, or should lose one role while keeping another.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293B"/>
                </a:solidFill>
              </a:rPr>
              <a:t>Effect: only that group-based access is removed.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293B"/>
                </a:solidFill>
              </a:rPr>
              <a:t>The Guest/Member account stays in Entra.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291072" y="1508760"/>
            <a:ext cx="5212080" cy="3611880"/>
          </a:xfrm>
          <a:prstGeom prst="roundRect">
            <a:avLst>
              <a:gd name="adj" fmla="val 2025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291072" y="1508760"/>
            <a:ext cx="73152" cy="3611880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492240" y="1673352"/>
            <a:ext cx="48920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LARGER ACTION: Delete the user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6492240" y="2039112"/>
            <a:ext cx="4892040" cy="29535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E293B"/>
                </a:solidFill>
              </a:rPr>
              <a:t>Use this only when the identity should no longer exist in the VFWCA tenant.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293B"/>
                </a:solidFill>
              </a:rPr>
              <a:t>Effect: the Entra identity is removed and access tied to that identity is lost.</a:t>
            </a:r>
            <a:endParaRPr lang="en-US" sz="1500" dirty="0"/>
          </a:p>
          <a:p>
            <a:pPr marL="0" indent="0">
              <a:buNone/>
            </a:pP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E293B"/>
                </a:solidFill>
              </a:rPr>
              <a:t>Deletion is not necessary for an ordinary office/role change.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1170432" y="5504688"/>
            <a:ext cx="9875520" cy="640080"/>
          </a:xfrm>
          <a:prstGeom prst="roundRect">
            <a:avLst>
              <a:gd name="adj" fmla="val 8571"/>
            </a:avLst>
          </a:prstGeom>
          <a:solidFill>
            <a:srgbClr val="FCECEE"/>
          </a:solidFill>
          <a:ln w="15875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1170432" y="5504688"/>
            <a:ext cx="64008" cy="640080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325880" y="5623560"/>
            <a:ext cx="9628632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50" dirty="0">
                <a:solidFill>
                  <a:srgbClr val="1E293B"/>
                </a:solidFill>
              </a:rPr>
              <a:t>Before deleting a user, check whether the person belongs to other VFWCA security groups or still has an authorized reason to access the tenant.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ROLE GOVERNANCE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The Inspectors role requires special attention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AUDIT PERIODICALLY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685800" y="1325880"/>
            <a:ext cx="3657600" cy="406908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685800" y="1325880"/>
            <a:ext cx="73152" cy="4069080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86968" y="1490472"/>
            <a:ext cx="3337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Why it matters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86968" y="1856232"/>
            <a:ext cx="3337560" cy="34107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500" dirty="0">
                <a:solidFill>
                  <a:srgbClr val="1E293B"/>
                </a:solidFill>
              </a:rPr>
              <a:t>Members of the Inspectors security group can view all pages across the entire VFWCA SharePoint domain. That is broader visibility than a normal Post, District, or Department role.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526280" y="1325880"/>
            <a:ext cx="3337560" cy="4069080"/>
          </a:xfrm>
          <a:prstGeom prst="roundRect">
            <a:avLst>
              <a:gd name="adj" fmla="val 2192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526280" y="1325880"/>
            <a:ext cx="73152" cy="406908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727448" y="1490472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Audit questions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727448" y="1856232"/>
            <a:ext cx="3017520" cy="34107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E293B"/>
                </a:solidFill>
              </a:rPr>
              <a:t>• Is this person still an authorized inspector?</a:t>
            </a:r>
            <a:endParaRPr lang="en-US" sz="1450" dirty="0"/>
          </a:p>
          <a:p>
            <a:pPr marL="0" indent="0">
              <a:buNone/>
            </a:pPr>
            <a:endParaRPr lang="en-US" sz="1450" dirty="0"/>
          </a:p>
          <a:p>
            <a:pPr marL="0" indent="0">
              <a:buNone/>
            </a:pPr>
            <a:r>
              <a:rPr lang="en-US" sz="1450" dirty="0">
                <a:solidFill>
                  <a:srgbClr val="1E293B"/>
                </a:solidFill>
              </a:rPr>
              <a:t>• Does the appointment still require domain-wide visibility?</a:t>
            </a:r>
            <a:endParaRPr lang="en-US" sz="1450" dirty="0"/>
          </a:p>
          <a:p>
            <a:pPr marL="0" indent="0">
              <a:buNone/>
            </a:pPr>
            <a:endParaRPr lang="en-US" sz="1450" dirty="0"/>
          </a:p>
          <a:p>
            <a:pPr marL="0" indent="0">
              <a:buNone/>
            </a:pPr>
            <a:r>
              <a:rPr lang="en-US" sz="1450" dirty="0">
                <a:solidFill>
                  <a:srgbClr val="1E293B"/>
                </a:solidFill>
              </a:rPr>
              <a:t>• Is the email/account still correct?</a:t>
            </a:r>
            <a:endParaRPr lang="en-US" sz="1450" dirty="0"/>
          </a:p>
          <a:p>
            <a:pPr marL="0" indent="0">
              <a:buNone/>
            </a:pPr>
            <a:endParaRPr lang="en-US" sz="1450" dirty="0"/>
          </a:p>
          <a:p>
            <a:pPr marL="0" indent="0">
              <a:buNone/>
            </a:pPr>
            <a:r>
              <a:rPr lang="en-US" sz="1450" dirty="0">
                <a:solidFill>
                  <a:srgbClr val="1E293B"/>
                </a:solidFill>
              </a:rPr>
              <a:t>• Should the person be removed from Inspectors but remain in another role?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8046720" y="1325880"/>
            <a:ext cx="3456432" cy="4069080"/>
          </a:xfrm>
          <a:prstGeom prst="roundRect">
            <a:avLst>
              <a:gd name="adj" fmla="val 2116"/>
            </a:avLst>
          </a:prstGeom>
          <a:solidFill>
            <a:srgbClr val="FFFFFF"/>
          </a:solidFill>
          <a:ln w="12700">
            <a:solidFill>
              <a:srgbClr val="DDE3EA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046720" y="1325880"/>
            <a:ext cx="73152" cy="406908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247888" y="1490472"/>
            <a:ext cx="31363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2239"/>
                </a:solidFill>
              </a:rPr>
              <a:t>Current snapshot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8247888" y="1856232"/>
            <a:ext cx="3136392" cy="341071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indent="0">
              <a:buNone/>
            </a:pPr>
            <a:r>
              <a:rPr lang="en-US" sz="1450" dirty="0">
                <a:solidFill>
                  <a:srgbClr val="1E293B"/>
                </a:solidFill>
              </a:rPr>
              <a:t>39 membership records are currently in the Inspectors group. One of those is the internal Member account “Paragon”; the others are Guest identities.</a:t>
            </a:r>
            <a:endParaRPr lang="en-US" sz="1450" dirty="0"/>
          </a:p>
          <a:p>
            <a:pPr marL="0" indent="0">
              <a:buNone/>
            </a:pPr>
            <a:endParaRPr lang="en-US" sz="1450" dirty="0"/>
          </a:p>
          <a:p>
            <a:pPr marL="0" indent="0">
              <a:buNone/>
            </a:pPr>
            <a:r>
              <a:rPr lang="en-US" sz="1450" dirty="0">
                <a:solidFill>
                  <a:srgbClr val="1E293B"/>
                </a:solidFill>
              </a:rPr>
              <a:t>Use the appendix roster as the September 9, 2026 baseline.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1371600" y="5687568"/>
            <a:ext cx="9464040" cy="548640"/>
          </a:xfrm>
          <a:prstGeom prst="roundRect">
            <a:avLst>
              <a:gd name="adj" fmla="val 10000"/>
            </a:avLst>
          </a:prstGeom>
          <a:solidFill>
            <a:srgbClr val="FCECEE"/>
          </a:solidFill>
          <a:ln w="15875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1371600" y="5687568"/>
            <a:ext cx="64008" cy="548640"/>
          </a:xfrm>
          <a:prstGeom prst="rect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527048" y="5806440"/>
            <a:ext cx="9217152" cy="3657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340" dirty="0">
                <a:solidFill>
                  <a:srgbClr val="1E293B"/>
                </a:solidFill>
              </a:rPr>
              <a:t>Do not assume the Inspectors group is self-maintaining. Appointment changes must be reflected in Entra.</a:t>
            </a:r>
            <a:endParaRPr lang="en-US" sz="134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ROLE GOVERNANCE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Do not do these things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GUARDRAILS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566928" y="1234440"/>
            <a:ext cx="5358384" cy="960120"/>
          </a:xfrm>
          <a:prstGeom prst="roundRect">
            <a:avLst>
              <a:gd name="adj" fmla="val 4762"/>
            </a:avLst>
          </a:prstGeom>
          <a:solidFill>
            <a:srgbClr val="FCECEE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704088" y="1463040"/>
            <a:ext cx="347472" cy="347472"/>
          </a:xfrm>
          <a:prstGeom prst="ellipse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04088" y="1499616"/>
            <a:ext cx="3474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×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79576" y="1399032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1E293B"/>
                </a:solidFill>
              </a:rPr>
              <a:t>Do not give individuals direct SharePoint permissions when a security group already exists for the role.</a:t>
            </a:r>
            <a:endParaRPr lang="en-US" sz="1220" dirty="0"/>
          </a:p>
        </p:txBody>
      </p:sp>
      <p:sp>
        <p:nvSpPr>
          <p:cNvPr id="10" name="Shape 8"/>
          <p:cNvSpPr/>
          <p:nvPr/>
        </p:nvSpPr>
        <p:spPr>
          <a:xfrm>
            <a:off x="6281928" y="1234440"/>
            <a:ext cx="5358384" cy="960120"/>
          </a:xfrm>
          <a:prstGeom prst="roundRect">
            <a:avLst>
              <a:gd name="adj" fmla="val 4762"/>
            </a:avLst>
          </a:prstGeom>
          <a:solidFill>
            <a:srgbClr val="FCECEE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6419088" y="1463040"/>
            <a:ext cx="347472" cy="347472"/>
          </a:xfrm>
          <a:prstGeom prst="ellipse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419088" y="1499616"/>
            <a:ext cx="3474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×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894576" y="1399032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1E293B"/>
                </a:solidFill>
              </a:rPr>
              <a:t>Do not make routine users Site Owners or administrators simply to “make access work.”</a:t>
            </a:r>
            <a:endParaRPr lang="en-US" sz="1220" dirty="0"/>
          </a:p>
        </p:txBody>
      </p:sp>
      <p:sp>
        <p:nvSpPr>
          <p:cNvPr id="14" name="Shape 12"/>
          <p:cNvSpPr/>
          <p:nvPr/>
        </p:nvSpPr>
        <p:spPr>
          <a:xfrm>
            <a:off x="566928" y="2468880"/>
            <a:ext cx="5358384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D8E0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704088" y="2697480"/>
            <a:ext cx="347472" cy="347472"/>
          </a:xfrm>
          <a:prstGeom prst="ellipse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04088" y="2734056"/>
            <a:ext cx="3474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×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179576" y="2633472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1E293B"/>
                </a:solidFill>
              </a:rPr>
              <a:t>Do not delete a Guest just because the person is leaving one office—remove or change role membership first.</a:t>
            </a:r>
            <a:endParaRPr lang="en-US" sz="1220" dirty="0"/>
          </a:p>
        </p:txBody>
      </p:sp>
      <p:sp>
        <p:nvSpPr>
          <p:cNvPr id="18" name="Shape 16"/>
          <p:cNvSpPr/>
          <p:nvPr/>
        </p:nvSpPr>
        <p:spPr>
          <a:xfrm>
            <a:off x="6281928" y="2468880"/>
            <a:ext cx="5358384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D8E0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6419088" y="2697480"/>
            <a:ext cx="347472" cy="347472"/>
          </a:xfrm>
          <a:prstGeom prst="ellipse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419088" y="2734056"/>
            <a:ext cx="3474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×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894576" y="2633472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1E293B"/>
                </a:solidFill>
              </a:rPr>
              <a:t>Do not casually alter inheritance or unique page permissions; changes can expose or hide content unexpectedly.</a:t>
            </a:r>
            <a:endParaRPr lang="en-US" sz="1220" dirty="0"/>
          </a:p>
        </p:txBody>
      </p:sp>
      <p:sp>
        <p:nvSpPr>
          <p:cNvPr id="22" name="Shape 20"/>
          <p:cNvSpPr/>
          <p:nvPr/>
        </p:nvSpPr>
        <p:spPr>
          <a:xfrm>
            <a:off x="566928" y="3703320"/>
            <a:ext cx="5358384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D8E0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704088" y="3931920"/>
            <a:ext cx="347472" cy="347472"/>
          </a:xfrm>
          <a:prstGeom prst="ellipse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704088" y="3968496"/>
            <a:ext cx="3474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×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1179576" y="3867912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1E293B"/>
                </a:solidFill>
              </a:rPr>
              <a:t>Do not place a Post user in another Post’s contributor group without a specific, authorized reason.</a:t>
            </a:r>
            <a:endParaRPr lang="en-US" sz="1220" dirty="0"/>
          </a:p>
        </p:txBody>
      </p:sp>
      <p:sp>
        <p:nvSpPr>
          <p:cNvPr id="26" name="Shape 24"/>
          <p:cNvSpPr/>
          <p:nvPr/>
        </p:nvSpPr>
        <p:spPr>
          <a:xfrm>
            <a:off x="6281928" y="3703320"/>
            <a:ext cx="5358384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D8E0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6419088" y="3931920"/>
            <a:ext cx="347472" cy="347472"/>
          </a:xfrm>
          <a:prstGeom prst="ellipse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6419088" y="3968496"/>
            <a:ext cx="3474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×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6894576" y="3867912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1E293B"/>
                </a:solidFill>
              </a:rPr>
              <a:t>Do not confuse Global Administrator with ordinary SharePoint content access.</a:t>
            </a:r>
            <a:endParaRPr lang="en-US" sz="1220" dirty="0"/>
          </a:p>
        </p:txBody>
      </p:sp>
      <p:sp>
        <p:nvSpPr>
          <p:cNvPr id="30" name="Shape 28"/>
          <p:cNvSpPr/>
          <p:nvPr/>
        </p:nvSpPr>
        <p:spPr>
          <a:xfrm>
            <a:off x="566928" y="4937760"/>
            <a:ext cx="5358384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D8E0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704088" y="5166360"/>
            <a:ext cx="347472" cy="347472"/>
          </a:xfrm>
          <a:prstGeom prst="ellipse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704088" y="5202936"/>
            <a:ext cx="3474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×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1179576" y="5102352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1E293B"/>
                </a:solidFill>
              </a:rPr>
              <a:t>Do not change the Department/District permission structure without understanding what the security groups are intended to do.</a:t>
            </a:r>
            <a:endParaRPr lang="en-US" sz="1220" dirty="0"/>
          </a:p>
        </p:txBody>
      </p:sp>
      <p:sp>
        <p:nvSpPr>
          <p:cNvPr id="34" name="Shape 32"/>
          <p:cNvSpPr/>
          <p:nvPr/>
        </p:nvSpPr>
        <p:spPr>
          <a:xfrm>
            <a:off x="6281928" y="4937760"/>
            <a:ext cx="5358384" cy="960120"/>
          </a:xfrm>
          <a:prstGeom prst="roundRect">
            <a:avLst>
              <a:gd name="adj" fmla="val 4762"/>
            </a:avLst>
          </a:prstGeom>
          <a:solidFill>
            <a:srgbClr val="FFFFFF"/>
          </a:solidFill>
          <a:ln w="12700">
            <a:solidFill>
              <a:srgbClr val="D8E0E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6419088" y="5166360"/>
            <a:ext cx="347472" cy="347472"/>
          </a:xfrm>
          <a:prstGeom prst="ellipse">
            <a:avLst/>
          </a:prstGeom>
          <a:solidFill>
            <a:srgbClr val="B21F2D"/>
          </a:solidFill>
          <a:ln w="12700">
            <a:solidFill>
              <a:srgbClr val="B21F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6419088" y="5202936"/>
            <a:ext cx="34747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×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894576" y="5102352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20" dirty="0">
                <a:solidFill>
                  <a:srgbClr val="1E293B"/>
                </a:solidFill>
              </a:rPr>
              <a:t>Do not add or retain Inspectors without periodic review of whether domain-wide visibility is still justified.</a:t>
            </a:r>
            <a:endParaRPr lang="en-US" sz="1220" dirty="0"/>
          </a:p>
        </p:txBody>
      </p:sp>
      <p:sp>
        <p:nvSpPr>
          <p:cNvPr id="3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TROUBLESHOOTING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Common problems and the first thing to check</a:t>
            </a:r>
            <a:endParaRPr lang="en-US" sz="2600" dirty="0"/>
          </a:p>
        </p:txBody>
      </p:sp>
      <p:graphicFrame>
        <p:nvGraphicFramePr>
          <p:cNvPr id="2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280160"/>
          <a:ext cx="11201400" cy="4224528"/>
        </p:xfrm>
        <a:graphic>
          <a:graphicData uri="http://schemas.openxmlformats.org/drawingml/2006/table">
            <a:tbl>
              <a:tblPr/>
              <a:tblGrid>
                <a:gridCol w="288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9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035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SYMPTOM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FIRST CHECK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LIKELY NEXT STEP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Admin center says you lack permission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Which account is shown in the top-right corner?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Sign in with the @vfwca.onmicrosoft.com administrator account.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 person cannot see a site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Is the person in the correct security group?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Fix group membership before adding direct SharePoint permissions.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Search finds two versions of the same person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Compare email, UPN, User type, and display name.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Use the existing correct identity; avoid creating another Guest.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Access was removed but still appears briefly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Microsoft services may need time to reflect changes.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Allow normal propagation, then retest.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Public Inspection Results did not change immediately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Was DEPT Leadership Tracker updated correctly?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Allow up to ~5 minutes for the automated update.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350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An admin forgot their password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Is another Global Administrator available?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Contact Salvador Cota at inspector@vfwca.org for the current reset process.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ROLE GOVERNANCE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Administrator maintenance checklist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58368" y="1252728"/>
            <a:ext cx="384048" cy="384048"/>
          </a:xfrm>
          <a:prstGeom prst="ellipse">
            <a:avLst/>
          </a:prstGeom>
          <a:solidFill>
            <a:srgbClr val="1E7A46"/>
          </a:solidFill>
          <a:ln w="12700">
            <a:solidFill>
              <a:srgbClr val="1E7A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58368" y="1325880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✓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1234440" y="123444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2239"/>
                </a:solidFill>
              </a:rPr>
              <a:t>Before adding anyone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703320" y="1216152"/>
            <a:ext cx="7452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70" dirty="0">
                <a:solidFill>
                  <a:srgbClr val="1E293B"/>
                </a:solidFill>
              </a:rPr>
              <a:t>Search Entra for the email. Confirm whether an identity already exists.</a:t>
            </a:r>
            <a:endParaRPr lang="en-US" sz="1270" dirty="0"/>
          </a:p>
        </p:txBody>
      </p:sp>
      <p:sp>
        <p:nvSpPr>
          <p:cNvPr id="8" name="Shape 6"/>
          <p:cNvSpPr/>
          <p:nvPr/>
        </p:nvSpPr>
        <p:spPr>
          <a:xfrm>
            <a:off x="658368" y="2048256"/>
            <a:ext cx="384048" cy="384048"/>
          </a:xfrm>
          <a:prstGeom prst="ellipse">
            <a:avLst/>
          </a:prstGeom>
          <a:solidFill>
            <a:srgbClr val="1E7A46"/>
          </a:solidFill>
          <a:ln w="12700">
            <a:solidFill>
              <a:srgbClr val="1E7A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58368" y="2121408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✓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234440" y="2029968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2239"/>
                </a:solidFill>
              </a:rPr>
              <a:t>When an office changes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3703320" y="2011680"/>
            <a:ext cx="7452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70" dirty="0">
                <a:solidFill>
                  <a:srgbClr val="1E293B"/>
                </a:solidFill>
              </a:rPr>
              <a:t>Remove the person from the old role group; add the new role only if authorized.</a:t>
            </a:r>
            <a:endParaRPr lang="en-US" sz="1270" dirty="0"/>
          </a:p>
        </p:txBody>
      </p:sp>
      <p:sp>
        <p:nvSpPr>
          <p:cNvPr id="12" name="Shape 10"/>
          <p:cNvSpPr/>
          <p:nvPr/>
        </p:nvSpPr>
        <p:spPr>
          <a:xfrm>
            <a:off x="658368" y="2843784"/>
            <a:ext cx="384048" cy="384048"/>
          </a:xfrm>
          <a:prstGeom prst="ellipse">
            <a:avLst/>
          </a:prstGeom>
          <a:solidFill>
            <a:srgbClr val="1E7A46"/>
          </a:solidFill>
          <a:ln w="12700">
            <a:solidFill>
              <a:srgbClr val="1E7A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58368" y="2916936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✓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234440" y="2825496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2239"/>
                </a:solidFill>
              </a:rPr>
              <a:t>When an inspector appointment changes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3703320" y="2807208"/>
            <a:ext cx="7452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70" dirty="0">
                <a:solidFill>
                  <a:srgbClr val="1E293B"/>
                </a:solidFill>
              </a:rPr>
              <a:t>Review Inspectors membership and remove domain-wide visibility when no longer needed.</a:t>
            </a:r>
            <a:endParaRPr lang="en-US" sz="1270" dirty="0"/>
          </a:p>
        </p:txBody>
      </p:sp>
      <p:sp>
        <p:nvSpPr>
          <p:cNvPr id="16" name="Shape 14"/>
          <p:cNvSpPr/>
          <p:nvPr/>
        </p:nvSpPr>
        <p:spPr>
          <a:xfrm>
            <a:off x="658368" y="3639312"/>
            <a:ext cx="384048" cy="384048"/>
          </a:xfrm>
          <a:prstGeom prst="ellipse">
            <a:avLst/>
          </a:prstGeom>
          <a:solidFill>
            <a:srgbClr val="1E7A46"/>
          </a:solidFill>
          <a:ln w="12700">
            <a:solidFill>
              <a:srgbClr val="1E7A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58368" y="3712464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✓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1234440" y="3621024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2239"/>
                </a:solidFill>
              </a:rPr>
              <a:t>When a user reports access trouble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703320" y="3602736"/>
            <a:ext cx="7452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70" dirty="0">
                <a:solidFill>
                  <a:srgbClr val="1E293B"/>
                </a:solidFill>
              </a:rPr>
              <a:t>Check the identity and security-group membership before touching SharePoint permissions.</a:t>
            </a:r>
            <a:endParaRPr lang="en-US" sz="1270" dirty="0"/>
          </a:p>
        </p:txBody>
      </p:sp>
      <p:sp>
        <p:nvSpPr>
          <p:cNvPr id="20" name="Shape 18"/>
          <p:cNvSpPr/>
          <p:nvPr/>
        </p:nvSpPr>
        <p:spPr>
          <a:xfrm>
            <a:off x="658368" y="4434840"/>
            <a:ext cx="384048" cy="384048"/>
          </a:xfrm>
          <a:prstGeom prst="ellipse">
            <a:avLst/>
          </a:prstGeom>
          <a:solidFill>
            <a:srgbClr val="1E7A46"/>
          </a:solidFill>
          <a:ln w="12700">
            <a:solidFill>
              <a:srgbClr val="1E7A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58368" y="4507992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✓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234440" y="4416552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2239"/>
                </a:solidFill>
              </a:rPr>
              <a:t>When another admin cannot sign in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3703320" y="4398264"/>
            <a:ext cx="7452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70" dirty="0">
                <a:solidFill>
                  <a:srgbClr val="1E293B"/>
                </a:solidFill>
              </a:rPr>
              <a:t>Verify they are using their @vfwca.onmicrosoft.com account; coordinate a reset with another Global Administrator.</a:t>
            </a:r>
            <a:endParaRPr lang="en-US" sz="1270" dirty="0"/>
          </a:p>
        </p:txBody>
      </p:sp>
      <p:sp>
        <p:nvSpPr>
          <p:cNvPr id="24" name="Shape 22"/>
          <p:cNvSpPr/>
          <p:nvPr/>
        </p:nvSpPr>
        <p:spPr>
          <a:xfrm>
            <a:off x="658368" y="5230368"/>
            <a:ext cx="384048" cy="384048"/>
          </a:xfrm>
          <a:prstGeom prst="ellipse">
            <a:avLst/>
          </a:prstGeom>
          <a:solidFill>
            <a:srgbClr val="1E7A46"/>
          </a:solidFill>
          <a:ln w="12700">
            <a:solidFill>
              <a:srgbClr val="1E7A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58368" y="5303520"/>
            <a:ext cx="38404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✓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234440" y="5212080"/>
            <a:ext cx="2377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2239"/>
                </a:solidFill>
              </a:rPr>
              <a:t>Before making structural SharePoint changes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3703320" y="5193792"/>
            <a:ext cx="74523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270" dirty="0">
                <a:solidFill>
                  <a:srgbClr val="1E293B"/>
                </a:solidFill>
              </a:rPr>
              <a:t>Understand inheritance, unique permissions, and which Entra groups currently provide access.</a:t>
            </a:r>
            <a:endParaRPr lang="en-US" sz="1270" dirty="0"/>
          </a:p>
        </p:txBody>
      </p:sp>
      <p:sp>
        <p:nvSpPr>
          <p:cNvPr id="28" name="Shape 26"/>
          <p:cNvSpPr/>
          <p:nvPr/>
        </p:nvSpPr>
        <p:spPr>
          <a:xfrm>
            <a:off x="1051560" y="5989320"/>
            <a:ext cx="10058400" cy="411480"/>
          </a:xfrm>
          <a:prstGeom prst="roundRect">
            <a:avLst>
              <a:gd name="adj" fmla="val 13333"/>
            </a:avLst>
          </a:prstGeom>
          <a:solidFill>
            <a:srgbClr val="FFF6DE"/>
          </a:solidFill>
          <a:ln w="15875">
            <a:solidFill>
              <a:srgbClr val="C99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1051560" y="5989320"/>
            <a:ext cx="64008" cy="411480"/>
          </a:xfrm>
          <a:prstGeom prst="rect">
            <a:avLst/>
          </a:prstGeom>
          <a:solidFill>
            <a:srgbClr val="C99A2E"/>
          </a:solidFill>
          <a:ln w="12700">
            <a:solidFill>
              <a:srgbClr val="C99A2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1207008" y="6108192"/>
            <a:ext cx="9811512" cy="2286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200" dirty="0">
                <a:solidFill>
                  <a:srgbClr val="1E293B"/>
                </a:solidFill>
              </a:rPr>
              <a:t>The guiding rule: manage access at the role group whenever possible. That keeps the permission model understandable for the next administrator.</a:t>
            </a:r>
            <a:endParaRPr lang="en-US" sz="1200" dirty="0"/>
          </a:p>
        </p:txBody>
      </p:sp>
      <p:sp>
        <p:nvSpPr>
          <p:cNvPr id="3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APPENDIX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Current VFWCA access roster snapshot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SEP 9, 2026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621792" y="1389888"/>
            <a:ext cx="3401568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12700">
            <a:solidFill>
              <a:srgbClr val="D7DFE8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86384" y="1618488"/>
            <a:ext cx="914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565C0"/>
                </a:solidFill>
              </a:rPr>
              <a:t>6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1719072" y="1645920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239"/>
                </a:solidFill>
              </a:rPr>
              <a:t>Global Administrators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443984" y="1389888"/>
            <a:ext cx="3401568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12700">
            <a:solidFill>
              <a:srgbClr val="D7DFE8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608576" y="1618488"/>
            <a:ext cx="914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565C0"/>
                </a:solidFill>
              </a:rPr>
              <a:t>11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5541264" y="1645920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239"/>
                </a:solidFill>
              </a:rPr>
              <a:t>Dept Officers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266176" y="1389888"/>
            <a:ext cx="3401568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12700">
            <a:solidFill>
              <a:srgbClr val="D7DFE8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8430768" y="1618488"/>
            <a:ext cx="914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B21F2D"/>
                </a:solidFill>
              </a:rPr>
              <a:t>39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9363456" y="1645920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239"/>
                </a:solidFill>
              </a:rPr>
              <a:t>Inspectors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621792" y="3218688"/>
            <a:ext cx="3401568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12700">
            <a:solidFill>
              <a:srgbClr val="D7DFE8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786384" y="3447288"/>
            <a:ext cx="914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565C0"/>
                </a:solidFill>
              </a:rPr>
              <a:t>9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1719072" y="3474720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239"/>
                </a:solidFill>
              </a:rPr>
              <a:t>District Command Team groups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443984" y="3218688"/>
            <a:ext cx="3401568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12700">
            <a:solidFill>
              <a:srgbClr val="D7DFE8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608576" y="3447288"/>
            <a:ext cx="914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565C0"/>
                </a:solidFill>
              </a:rPr>
              <a:t>9</a:t>
            </a:r>
            <a:endParaRPr lang="en-US" sz="3000" dirty="0"/>
          </a:p>
        </p:txBody>
      </p:sp>
      <p:sp>
        <p:nvSpPr>
          <p:cNvPr id="20" name="Text 18"/>
          <p:cNvSpPr/>
          <p:nvPr/>
        </p:nvSpPr>
        <p:spPr>
          <a:xfrm>
            <a:off x="5541264" y="3474720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239"/>
                </a:solidFill>
              </a:rPr>
              <a:t>District Contributor groups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8266176" y="3218688"/>
            <a:ext cx="3401568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12700">
            <a:solidFill>
              <a:srgbClr val="D7DFE8"/>
            </a:solidFill>
            <a:prstDash val="solid"/>
          </a:ln>
          <a:effectLst>
            <a:outerShdw algn="bl" rotWithShape="0">
              <a:srgbClr val="000000">
                <a:alpha val="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8430768" y="3447288"/>
            <a:ext cx="9144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1565C0"/>
                </a:solidFill>
              </a:rPr>
              <a:t>72</a:t>
            </a:r>
            <a:endParaRPr lang="en-US" sz="3000" dirty="0"/>
          </a:p>
        </p:txBody>
      </p:sp>
      <p:sp>
        <p:nvSpPr>
          <p:cNvPr id="23" name="Text 21"/>
          <p:cNvSpPr/>
          <p:nvPr/>
        </p:nvSpPr>
        <p:spPr>
          <a:xfrm>
            <a:off x="9363456" y="3474720"/>
            <a:ext cx="2057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400" b="1" dirty="0">
                <a:solidFill>
                  <a:srgbClr val="0E2239"/>
                </a:solidFill>
              </a:rPr>
              <a:t>Post/Ship Contributor groups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1508760" y="5285232"/>
            <a:ext cx="9144000" cy="658368"/>
          </a:xfrm>
          <a:prstGeom prst="roundRect">
            <a:avLst>
              <a:gd name="adj" fmla="val 8333"/>
            </a:avLst>
          </a:prstGeom>
          <a:solidFill>
            <a:srgbClr val="EAF2FB"/>
          </a:solidFill>
          <a:ln w="15875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1508760" y="5285232"/>
            <a:ext cx="64008" cy="65836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664208" y="5404104"/>
            <a:ext cx="8897112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>
              <a:buNone/>
            </a:pPr>
            <a:r>
              <a:rPr lang="en-US" sz="1400" dirty="0">
                <a:solidFill>
                  <a:srgbClr val="1E293B"/>
                </a:solidFill>
              </a:rPr>
              <a:t>268 group-membership records across 93 security groups with at least one user member; 226 unique user objects.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097280" y="6053328"/>
            <a:ext cx="1005840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0" indent="0" algn="ctr">
              <a:buNone/>
            </a:pPr>
            <a:r>
              <a:rPr lang="en-US" sz="1150" dirty="0">
                <a:solidFill>
                  <a:srgbClr val="64748B"/>
                </a:solidFill>
              </a:rPr>
              <a:t>The following slides are a point-in-time reference. Always verify current Entra membership before making a consequential access decision.</a:t>
            </a:r>
            <a:endParaRPr lang="en-US" sz="115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APPENDIX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Dept Officers — current members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CURRENT ROSTER</a:t>
            </a:r>
            <a:endParaRPr lang="en-US" sz="950" dirty="0"/>
          </a:p>
        </p:txBody>
      </p:sp>
      <p:graphicFrame>
        <p:nvGraphicFramePr>
          <p:cNvPr id="3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38912" y="1170432"/>
          <a:ext cx="11201400" cy="3291840"/>
        </p:xfrm>
        <a:graphic>
          <a:graphicData uri="http://schemas.openxmlformats.org/drawingml/2006/table">
            <a:tbl>
              <a:tblPr/>
              <a:tblGrid>
                <a:gridCol w="6492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9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Name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Email / sign-in identity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5867 Post Commander Wendy Calderon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anchorwmc30@gmail.com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Chief of Staff Tim Bryant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bryant@vfwca.org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Commander Paula Jansen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jansen@vfwca.org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Deputy Inspector Skip Miller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miller@vfwca.org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JVC Wendy Calderon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calderon@vfwca.org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Quartermaster Deb  Johnson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djohnson@vfwca.org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SVC John Hernandez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hernandez@vfwca.org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Deputy COS Central Mark Steinberg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coachsteiny@msn.com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Deputy COS North Matthew Gillen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gillenmt@gmail.com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Deputy COS South Timothy Ibarra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timothy.ibarra@gmail.com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State Inspector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inspector@vfwca.org</a:t>
                      </a:r>
                      <a:endParaRPr lang="en-US" sz="120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APPENDIX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Inspectors — current members (1 of 3)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CURRENT ROSTER</a:t>
            </a:r>
            <a:endParaRPr lang="en-US" sz="950" dirty="0"/>
          </a:p>
        </p:txBody>
      </p:sp>
      <p:graphicFrame>
        <p:nvGraphicFramePr>
          <p:cNvPr id="3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38912" y="1170432"/>
          <a:ext cx="11201400" cy="3669792"/>
        </p:xfrm>
        <a:graphic>
          <a:graphicData uri="http://schemas.openxmlformats.org/drawingml/2006/table">
            <a:tbl>
              <a:tblPr/>
              <a:tblGrid>
                <a:gridCol w="6492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9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Name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Email / sign-in identity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2814 Post Commander JonPaul Bockman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jpmb1172@gmail.com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3173 Post Quartermaster Joseph Koontz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JoeKoontzJr@gmail.com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5948 Post Adjutant Carrie Morgan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careinajean@gmail.com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7263 Post Commander Stephen Curtin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sjcurtin1946@gmail.com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7264 Post Quartermaster Jonathan Pellior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john.pellior@gmail.com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9148 Post Adjutant Rene Macias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renmacias@gmail.com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9148 Post Commander Pedro Hernandez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ph8762@pm.me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9578 Post Adjutant Eugene Stokes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trainnuts@aol.com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9896 Post Commander Manuel Inacio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manther2007@gmail.com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Chief of Staff Tim Bryant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bryant@vfwca.org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Deputy Inspector Charles Golden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charlesgolden69@gmail.com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Deputy Inspector Chris Harvey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christopher.harvey.vfw1@outlook.com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Deputy Inspector Cody Frazier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cody@foxtrotcomputing.com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APPENDIX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Inspectors — current members (2 of 3)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CURRENT ROSTER</a:t>
            </a:r>
            <a:endParaRPr lang="en-US" sz="950" dirty="0"/>
          </a:p>
        </p:txBody>
      </p:sp>
      <p:graphicFrame>
        <p:nvGraphicFramePr>
          <p:cNvPr id="3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38912" y="1170432"/>
          <a:ext cx="11201400" cy="3669792"/>
        </p:xfrm>
        <a:graphic>
          <a:graphicData uri="http://schemas.openxmlformats.org/drawingml/2006/table">
            <a:tbl>
              <a:tblPr/>
              <a:tblGrid>
                <a:gridCol w="6492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9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Name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Email / sign-in identity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Deputy Inspector Darrol Prill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lorrad@aol.com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Deputy Inspector Hector Torres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Hectorvfwd13@gmail.com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Deputy Inspector Ivan TorreBlanca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ivan.torreblanca1123@gmail.com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Deputy Inspector Jack Napier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grapemc55@gmail.com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Deputy Inspector Jason  Gaines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jgainesvfw@gmail.com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Deputy Inspector Lyle Ducheneaux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xngh58@yahoo.com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Deputy Inspector Margaret Cardiel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maspicosa20@gmail.com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Deputy Inspector Mike  Croy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mcroy2@gmail.com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Deputy Inspector Paul  Petersen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pup81073@hotmail.com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Deputy Inspector Rick Boughner Jr.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rjb.usmc@gmail.com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Deputy Inspector Rick Linares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rlinares57@yahoo.com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Deputy Inspector Robert  Hoffman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bob02builder@yahoo.com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Deputy Inspector Ryan Gondek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ryan.gondek@gmail.com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APPENDIX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Inspectors — current members (3 of 3)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CURRENT ROSTER</a:t>
            </a:r>
            <a:endParaRPr lang="en-US" sz="950" dirty="0"/>
          </a:p>
        </p:txBody>
      </p:sp>
      <p:graphicFrame>
        <p:nvGraphicFramePr>
          <p:cNvPr id="3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38912" y="1170432"/>
          <a:ext cx="11201400" cy="3669792"/>
        </p:xfrm>
        <a:graphic>
          <a:graphicData uri="http://schemas.openxmlformats.org/drawingml/2006/table">
            <a:tbl>
              <a:tblPr/>
              <a:tblGrid>
                <a:gridCol w="6492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09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Name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Email / sign-in identity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Deputy Inspector Samana Tinsley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samana0216@yahoo.com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Deputy Inspector Selso Cavazos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silverbear126195@comcast.net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Deputy Inspector Shadic Anderson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shadicanderson@gmail.com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Deputy Inspector Skip Miller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miller@vfwca.org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Deputy Inspector Stacey Carpenter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vfw4647antca@gmail.com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Deputy Inspector Steve Milano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milano@vfwca.org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Deputy Inspector Terry  Murphy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terry.murphy2@comcast.net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Quartermaster Deb  Johnson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djohnson@vfwca.org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Deputy COS Central Mark Steinberg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coachsteiny@msn.com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District 04 Commander Rob Cancio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r.cancio29@gmail.com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District 06 Commander Robbie Normand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robbie.normand@gmail.com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Paragon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Paragon@VFWCA.onmicrosoft.com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State Inspector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2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inspector@vfwca.org</a:t>
                      </a:r>
                      <a:endParaRPr lang="en-US" sz="112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APPENDIX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District Command Teams — current members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CURRENT ROSTER</a:t>
            </a:r>
            <a:endParaRPr lang="en-US" sz="950" dirty="0"/>
          </a:p>
        </p:txBody>
      </p:sp>
      <p:graphicFrame>
        <p:nvGraphicFramePr>
          <p:cNvPr id="3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38912" y="1170432"/>
          <a:ext cx="11201400" cy="2636520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63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4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Role group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Member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Email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D01-Command Team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District 01 Commander John Carson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john.r.carson@gmail.com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D02-Command Team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District 02 Commander John L. Carson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califcarson@cox.net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D04-Command Team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District 04 Commander Rob Cancio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r.cancio29@gmail.com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D05-Command Team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District 05 Commander Regina Troglin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Reginatroglin.vfw@gmail.com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D06-Command Team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District 06 Commander Robbie Normand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robbie.normand@gmail.com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D10-Command Team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District 10 Commander Mike Gilmore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mikegilmore.579@gmail.com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D11-Command Team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District 11 Commander Jorge Galvez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Jorgegalvez80@gmail.com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D16-Command Team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District 16 Commander Shawn Hevener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shawnhevener@gmail.com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D17-Command Team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Deputy COS North Matthew Gillen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3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gillenmt@gmail.com</a:t>
                      </a:r>
                      <a:endParaRPr lang="en-US" sz="113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APPENDIX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District Contributors — current members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CURRENT ROSTER</a:t>
            </a:r>
            <a:endParaRPr lang="en-US" sz="950" dirty="0"/>
          </a:p>
        </p:txBody>
      </p:sp>
      <p:graphicFrame>
        <p:nvGraphicFramePr>
          <p:cNvPr id="3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38912" y="1170432"/>
          <a:ext cx="11201400" cy="3840480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63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348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Role group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Member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Email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D01-Contributors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District 01 Commander John Carson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john.r.carson@gmail.com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D02-Contributors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District 02 Commander John L. Carson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califcarson@cox.net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D02-Contributors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Marcia Kuehl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ma.kuehl@gmail.com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D04-Contributors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District 04 Commander Rob Cancio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r.cancio29@gmail.com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D05-Contributors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District 05 Commander Regina Troglin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Reginatroglin.vfw@gmail.com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D06-Contributors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District 06 Commander Robbie Normand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robbie.normand@gmail.com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D06-Contributors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District 06 Quartermaster Salvador Cota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salcota@gmail.com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D10-Contributors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District 10 Commander Mike Gilmore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mikegilmore.579@gmail.com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D11-Contributors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District 11 Commander Jorge Galvez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Jorgegalvez80@gmail.com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D16-Contributors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District 16 Commander Shawn Hevener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shawnhevener@gmail.com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D17-Contributors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10125 Post Adjutant Rita Houchin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rita.houchin@me.com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D17-Contributors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Deputy COS North Matthew Gillen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gillenmt@gmail.com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D17-Contributors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District 17 Adjutant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adjvfwcadist17@gmail.com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D17-Contributors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District 17 Quartermaster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7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qmvfwcadist17@gmail.com</a:t>
                      </a:r>
                      <a:endParaRPr lang="en-US" sz="107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APPENDIX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Post / Ship Contributors — current members (1 of 13)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CURRENT ROSTER</a:t>
            </a:r>
            <a:endParaRPr lang="en-US" sz="950" dirty="0"/>
          </a:p>
        </p:txBody>
      </p:sp>
      <p:graphicFrame>
        <p:nvGraphicFramePr>
          <p:cNvPr id="3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38912" y="1170432"/>
          <a:ext cx="11201400" cy="4096512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7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6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Role group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Member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Email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52-Contributor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52 Post Adjutant Samuel  Pachuca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samandfloella@yahoo.com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52-Contributor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52 Post Commander Tomas Bermudez Dimas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bermudezto14@gmail.com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52-Contributor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52 Post Quartermaster Arthur Rodriguez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Art_Rodriguez74@yahoo.com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233-Contributor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233 Post Adjutant Jerry Walker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kilo37doc@gmail.com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233-Contributor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233 Post Commander James Lillibridge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vfwpost233@verizon.net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233-Contributor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233 Post Quartermaster Arturo Aguilar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aguilar78a@msn.com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1051-Contributor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1051 Post Adjutant David Eddy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daeddy75th@gmail.com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1051-Contributor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1051 Post Commander Stephen Meece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meeces2pieces@yahoo.com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1051-Contributor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1051 Post Quartermaster Gregory Hughes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greghughes19@gmail.com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1351-Contributor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1351 Post Adjutant George Miller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m_gart@bellsouth.net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1351-Contributor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1351 Post Commander Oliver Greenwood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oagwood@gmail.com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1351-Contributor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1351 Post Quartermaster Arthur Gomez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gomezcowboys94@gmail.com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1512-Contributor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1512 Post Adjutant Jeffrey Sexton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longhorn_scott@hotmail.com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1512-Contributor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1512 Post Commander Robert Engler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dartman1066@aol.com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1512-Contributor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1512 Post Quartermaster Michael Phillips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vfwmcchief@gmail.com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APPENDIX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Post / Ship Contributors — current members (2 of 13)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CURRENT ROSTER</a:t>
            </a:r>
            <a:endParaRPr lang="en-US" sz="950" dirty="0"/>
          </a:p>
        </p:txBody>
      </p:sp>
      <p:graphicFrame>
        <p:nvGraphicFramePr>
          <p:cNvPr id="3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38912" y="1170432"/>
          <a:ext cx="11201400" cy="4096512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7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6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Role group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Member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Email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1513-Contributor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1513 Post Adjutant Stephen Walker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stephen.a.walker1@outlook.com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1513-Contributor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1513 Post Commander Christina Cruz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cruzc.usaf.vet@gmail.com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1513-Contributor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1513 Post Quartermaster Christopher Anderson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runalot70@gmail.com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1525-Contributor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1525 Post Adjutant Carin Musak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carin.musak@gmail.com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1525-Contributor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1525 Post Commander Leonard Caulder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caulder99@yahoo.com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1525-Contributor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Deputy COS Central Mark Steinberg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coachsteiny@msn.com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1679-Contributor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1679 Post Adjutant Mark Thies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mtyd2@aol.com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1679-Contributor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1679 Post Commander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dupont@usa.com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1679-Contributor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1679 Post Quartermaster Pablo Paredes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pablo.paredes1@gmail.com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1747-Contributor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1747 Post Adjutant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zlibert1@yahoo.com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1747-Contributor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1747 Post Commander Robert Fager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cmd@vfw1747.org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1747-Contributor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1747 Post Quartermaster Zane Libert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zanel2@yahoo.com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1924-Contributor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1924 Post Adjutant Jacquelyn Gibson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jackiesamuel84@gmail.com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1924-Contributor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1924 Post Commander Timothy Kirk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commandervfwpost1924@gmail.com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1924-Contributor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1924 Post Quartermaster Keith Krebs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keith.krebs01@gmail.com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APPENDIX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Post / Ship Contributors — current members (3 of 13)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CURRENT ROSTER</a:t>
            </a:r>
            <a:endParaRPr lang="en-US" sz="950" dirty="0"/>
          </a:p>
        </p:txBody>
      </p:sp>
      <p:graphicFrame>
        <p:nvGraphicFramePr>
          <p:cNvPr id="4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38912" y="1170432"/>
          <a:ext cx="11201400" cy="4096512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7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6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Role group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Member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Email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1956-Contributor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1956 Post Adjutant Matthew Gilmore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matthew.a.gilmore@gmail.com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1956-Contributor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1956 Post Commander Michael Cano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canom1@msn.com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1956-Contributor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1956 Post Quartermaster Jose Lugo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jmlugo8511@gmail.com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2075-Contributor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Deputy COS South Timothy Ibarra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timothy.ibarra@gmail.com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2266-Contributor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2266 Post Adjutant Anthony Looney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looneyanthonyjoaquin@gmail.com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2266-Contributor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2266 Post Commander Gerald Woodbeck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bmes2000.jw@gmail.com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2266-Contributor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2266 Post Quartermaster Alfredo Medina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medinaa11b@gmail.com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2275-Contributor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2275 Post Commander Edward McCoy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edmccoy60@yahoo.com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2275-Contributor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2275 Post Quartermaster Jerry Koehmlein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koehmleinj@gmail.com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2323-Contributor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2323 Post Adjutant John Steinhauer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john.steinhauer@gmail.com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2323-Contributor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2323 Post Commander Jonathan O'Sullivan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osullivan.jon@gmail.com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2323-Contributor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2323 Post Quartermaster Glenn Gates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gates42837@gmail.com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2381-Contributor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2381 Post Commander Ronald Wood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rwooddistrict826@yahoo.com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2381-Contributor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2381 Post Quartermaster Cecil Glenn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lmbrjck43@gmail.com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2487-Contributor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2487 Post Adjutant William Winch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wmwinch70@gmail.com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APPENDIX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Post / Ship Contributors — current members (4 of 13)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CURRENT ROSTER</a:t>
            </a:r>
            <a:endParaRPr lang="en-US" sz="950" dirty="0"/>
          </a:p>
        </p:txBody>
      </p:sp>
      <p:graphicFrame>
        <p:nvGraphicFramePr>
          <p:cNvPr id="4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38912" y="1170432"/>
          <a:ext cx="11201400" cy="4096512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7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6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Role group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Member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Email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2487-Contributor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2487 Post Commander Michael Hughes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myknsal@prodigy.net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2487-Contributor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2487 Post Quartermaster Robert Strauch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rstrauch1@me.com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2814-Contributor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2814 Post Commander JonPaul Bockman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jpmb1172@gmail.com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2814-Contributor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2814 Post Quartermaster Brandon Phillips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slofire2@gmail.com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2922-Contributor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2922 Post ADJ/QM Laughlin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rlaughlin1@msn.com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2922-Contributor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2922 Post Commander Jim Duty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jim.duty@gmail.com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3010-Contributor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3010 Post Adjutant Lindsay Riddick-Liu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lriddickliu@gmail.com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3010-Contributor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3010 Post Commander Dennis Reynolds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OLDNAVYLDO@AOL.COM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3010-Contributor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3010 Post Quartermaster Charles Barnhart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packerfan704@hotmail.com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3173-Contributor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3173 Post Adjutant Daniel Jennings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daniel.jennings1.dj@gmail.com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3173-Contributor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3173 Post Commander Michael Lynn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a905h@aol.com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3173-Contributor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3173 Post Quartermaster Joseph Koontz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JoeKoontzJr@gmail.com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3199-Contributor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3199 Post Adjutant Steven Estrada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work.sestrada@yahoo.com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3199-Contributor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3199 Post Commander Patricia Rosales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greasesister@yahoo.com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3199-Contributor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3199 Post Quartermaster Kevin Aqueche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k_9keech@yahoo.com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APPENDIX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Post / Ship Contributors — current members (5 of 13)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CURRENT ROSTER</a:t>
            </a:r>
            <a:endParaRPr lang="en-US" sz="950" dirty="0"/>
          </a:p>
        </p:txBody>
      </p:sp>
      <p:graphicFrame>
        <p:nvGraphicFramePr>
          <p:cNvPr id="4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38912" y="1170432"/>
          <a:ext cx="11201400" cy="4096512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7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6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Role group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Member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Email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3225-Contributor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3225 Post Adjutant Wilson Rogers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golfer642@yahoo.com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3225-Contributor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3225 Post Commander Cynthia Hernandez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c.hernandez925@yahoo.com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3225-Contributor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3225 Post Quartermaster August Flach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aflach.af@gmail.com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3237-Contributor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3237 Post Commander Kurt Harris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k.j.harris227@gmail.com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3237-Contributor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3237 Post Quartermaster James Plaisted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vfwpost3237@gmail.com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3322-Contributor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3322 Post Commander Eldie Bartlett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ebartlettconstruction@hpeprint.com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3322-Contributor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3322 Post Quartermaster Ritchey Garrison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rfgmoney@yahoo.com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3795-Contributor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3795 Post Commander Stephan Pantoja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post3795@att.net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3825-Contributor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3825 Post Adjutant Alan DeWolf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wolfie@digitalpath.net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3825-Contributor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3825 Post Commander Martin Byrne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mjtbyrne@gmail.com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3825-Contributor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3825 Post Quartermaster Russell Jennings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russelljennings109@yahoo.com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3834-Contributor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3834 Post Adjutant Daniel Ortiz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vfwortiz@gmail.com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3834-Contributor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3834 Post Commander Raul Barragan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rlbarragan@gmail.com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3834-Contributor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3834 Post Quartermaster Michelle DeLeon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ttrul8dy@gmail.com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3935-Contributor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3935 Post Adjutant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apbee41@gmail.com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APPENDIX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Post / Ship Contributors — current members (6 of 13)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CURRENT ROSTER</a:t>
            </a:r>
            <a:endParaRPr lang="en-US" sz="950" dirty="0"/>
          </a:p>
        </p:txBody>
      </p:sp>
      <p:graphicFrame>
        <p:nvGraphicFramePr>
          <p:cNvPr id="4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38912" y="1170432"/>
          <a:ext cx="11201400" cy="4096512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7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6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Role group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Member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Email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3935-Contributor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3935 Post Commander Jebariah Kaplan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kaplanjeb@gmail.com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3935-Contributor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3935 Post Quartermaster Arthur Turnier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colonelturnier@gmail.com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4084-Contributor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4084 Post Adjutant Joshua Cotterell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joshua.cotterell@yahoo.com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4084-Contributor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4084 Post Quartermaster Tamera Walters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tam7al@yahoo.com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4084-Contributor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District 05 Commander Regina Troglin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Reginatroglin.vfw@gmail.com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4103-Contributor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4103 Post Commander Patrick Rosenthal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porosenthal@comcast.net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4103-Contributor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4103 Post QM/ADJ Nicholas Sutton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nsutton@sutton1040.com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4647-Contributor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4647 Post Commander Tracy Dalton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tdalton1023@gmail.com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4647-Contributor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4647 Post Quartermaster Sandi Abbott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sparksan340@yahoo.com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5477-Contributor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5477 Post Commander Michael Doyle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littledog5@earthlink.net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5477-Contributor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5477 Post Quartermaster Corey Emerson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coreyemerson.usn@gmail.com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5867-Contributor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5867 Post Adjutant William Quave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hbilly.ron@gmail.com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5867-Contributor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5867 Post Commander Wendy Calderon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anchorwmc30@gmail.com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5867-Contributor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5867 Post Quartermaster Tina Villalobos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tmarie436@gmail.com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5948-Contributor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5948 Post Adjutant Carrie Morgan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careinajean@gmail.com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APPENDIX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Post / Ship Contributors — current members (7 of 13)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CURRENT ROSTER</a:t>
            </a:r>
            <a:endParaRPr lang="en-US" sz="950" dirty="0"/>
          </a:p>
        </p:txBody>
      </p:sp>
      <p:graphicFrame>
        <p:nvGraphicFramePr>
          <p:cNvPr id="4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38912" y="1170432"/>
          <a:ext cx="11201400" cy="4096512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7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6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Role group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Member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Email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5948-Contributor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5948 Post Commander Samuel Mc Keehan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scouts_sam@yahoo.com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5948-Contributor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5948 Post Quartermaster Jeffrey Jones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jeffkris3@gmail.com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6024-Contributor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6024 Post Adjutant Jacqueline Yencer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yencerj@yahoo.com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6024-Contributor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6024 Post Commander Harry Steelman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hsteelman@aol.com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6024-Contributor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6024 Post Quartermaster Harshu Sharma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sharmavfw@gmail.com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6309-Contributor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6309 Post Adjutant Derek Antrim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derekantrim@yahoo.com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6309-Contributor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6309 Post Commander Patrick Arredondo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pat74z28@verizon.net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6309-Contributor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6309 Post Quartermaster Jereme Martin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jereme.martin@gmail.com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6311-Contributor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6311 Post Adjutant Brandy Fine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brandyfine72@gmail.com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6311-Contributor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6311 Post Commander Michael Cearley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mdcearley4@comcast.net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6311-Contributor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6311 Post Quartermaster Thomas Berry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thomasjberry@comcast.net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6353-Contributor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6353 Post Commander Ronald Sligh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slighone@sbcglobal.net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6353-Contributor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6353 Post Quartermaster Randall Cady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csmkd@yahoo.com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6354-Contributor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6354 Post Commander Joshua Terrell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j_terrell52@hotmail.com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6354-Contributor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6354 Post Quartermaster Loren Pancoast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lorenpancoast@gmail.com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APPENDIX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Post / Ship Contributors — current members (8 of 13)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CURRENT ROSTER</a:t>
            </a:r>
            <a:endParaRPr lang="en-US" sz="950" dirty="0"/>
          </a:p>
        </p:txBody>
      </p:sp>
      <p:graphicFrame>
        <p:nvGraphicFramePr>
          <p:cNvPr id="4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38912" y="1170432"/>
          <a:ext cx="11201400" cy="4096512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7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6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Role group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Member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Email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6604-Contributor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6604 Post Adjutant Robert Lee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rmleejr@gmail.com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6604-Contributor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6604 Post Commander Robert Bailey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robertbailey241@comcast.net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6604-Contributor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6604 Post Quartermaster Jeffery Moore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jmoore.home2@gmail.com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6747-Contributor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6747 Post Commander Eric Butler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eric.butler1985@gmail.com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6885-Contributor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6885 Post Adjutant Thomas Kirk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tommythek50@aol.com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6885-Contributor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6885 Post Commander Warren Heinrich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warnout65@gmail.com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6885-Contributor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6885 Post Quartermaster Joaquin Alvarez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joaquinalvarez502@gmail.com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7168-Contributor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7168 Post Adjutant Michael Scott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powercat1962@yahoo.com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7168-Contributor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7168 Post Commander Clinton Vance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clintv2021@outlook.com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7168-Contributor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7168 Post Quartermaster Michael Hannigan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mhannigan87@gmail.com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7243-Contributor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Deputy Inspector Shadic Anderson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shadicanderson@gmail.com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7263-Contributor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7263 Post Adjutant Brian McCall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briansmccall@yahoo.com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7263-Contributor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7263 Post Commander Stephen Curtin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sjcurtin1946@gmail.com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7263-Contributor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7263 Post Quartermaster Taylor Bearden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taylorbearden@gmail.com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7264-Contributor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7264 Post Adjutant Benjamin Lawless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lawlessbenjamin@me.com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APPENDIX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Post / Ship Contributors — current members (9 of 13)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CURRENT ROSTER</a:t>
            </a:r>
            <a:endParaRPr lang="en-US" sz="950" dirty="0"/>
          </a:p>
        </p:txBody>
      </p:sp>
      <p:graphicFrame>
        <p:nvGraphicFramePr>
          <p:cNvPr id="4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38912" y="1170432"/>
          <a:ext cx="11201400" cy="4096512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7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6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Role group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Member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Email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7264-Contributor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7264 Post Commander Anne Lear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anne.lear@netzero.com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7264-Contributor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7264 Post Quartermaster Jonathan Pellior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john.pellior@gmail.com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7265-Contributor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7265 Post Commander John Dubois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jdubois11@gmail.com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7265-Contributor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7265 Post Quartermaster Robert Rochin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rochin@comcast.net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7265-Contributor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District 10 Commander Mike Gilmore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mikegilmore.579@gmail.com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7816-Contributor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7816 Post Adjutant Douglas Rogers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drogersfamily@yahoo.com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7816-Contributor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7816 Post Commander Douglas Sekishiro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dksekishiro@verizon.net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7816-Contributor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7816 Post Quartermaster Richard Hanley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rick@hanleysw.com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7888-Contributor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7888 Post Commander Steven Gorzell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sgorzell73@aol.com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7888-Contributor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7888 Post Quartermaster Mathew Evans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twinscrewguru@gmail.com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7907-Contributor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7907 Post Adjutant Paula Jansen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paula.jansen@att.net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7907-Contributor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7907 Post Commander Henry F Beltran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ButchBeltran924@GMail.com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7907-Contributor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7907 Post Quartermaster Timothy Ragnar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timragnar@gmail.com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7907-Contributor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Commander Paula Jansen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jansen@vfwca.org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7907-Contributor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Marcia Kuehl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ma.kuehl@gmail.com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APPENDIX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Post / Ship Contributors — current members (10 of 13)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CURRENT ROSTER</a:t>
            </a:r>
            <a:endParaRPr lang="en-US" sz="950" dirty="0"/>
          </a:p>
        </p:txBody>
      </p:sp>
      <p:graphicFrame>
        <p:nvGraphicFramePr>
          <p:cNvPr id="4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38912" y="1170432"/>
          <a:ext cx="11201400" cy="4096512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7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6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Role group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Member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Email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8151-Contributor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8151 Post Adjutant Robert Bell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falcon_spec@yahoo.com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8151-Contributor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8151 Post Commander Sterling Koliba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sterling.koliba@gmail.com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8151-Contributor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8151 Post Quartermaster Lindsay Remer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lindsaybrenden@mac.com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8310-Contributor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8310 Post Adjutant Ronald Gomez-Hernandez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gomezhre@hotmail.com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8310-Contributor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8310 Post Commander Aaron Jimenez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avj1613@gmail.com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8310-Contributor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8310 Post Quartermaster Sergio Melendez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Spawntez@yahoo.com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8470-Contributor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8470 Post Adjutant Charles Vanwinkle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cvwvrip@hotmail.com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8470-Contributor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8470 Post Commander Ronald Hardy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rdhardy64@gmail.com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8470-Contributor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8470 Post Quartermaster Rafael Montalvo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rmontalvo45@aol.com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8985-Contributor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8985 Post Commander Kent Nakashima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vfwpost8985@yahoo.com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8985-Contributor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8985 Post Quartermaster Andrew Rosenau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arosenau@surewest.net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9148-Contributor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9148 Post Adjutant Rene Macias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renmacias@gmail.com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9148-Contributor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9148 Post Commander Pedro Hernandez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ph8762@pm.me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9148-Contributor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District 04 Commander Rob Cancio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r.cancio29@gmail.com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9375-Contributor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9375 Post Adjutant Terri Judd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terrijudd10@gmail.com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APPENDIX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Post / Ship Contributors — current members (11 of 13)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CURRENT ROSTER</a:t>
            </a:r>
            <a:endParaRPr lang="en-US" sz="950" dirty="0"/>
          </a:p>
        </p:txBody>
      </p:sp>
      <p:graphicFrame>
        <p:nvGraphicFramePr>
          <p:cNvPr id="4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38912" y="1170432"/>
          <a:ext cx="11201400" cy="4096512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7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6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Role group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Member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Email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9375-Contributor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9375 Post Commander Jay Lawson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jay.lawson43@yahoo.com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9375-Contributor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9375 Post Quartermaster Jerry McCleary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jerrychickenlegsmccleary@gmail.com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9499-Contributor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9499 Post Commander Gregory King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greg@2chiefs.net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9499-Contributor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9499 Post Quartermaster Roland Hill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phillro@aol.com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9561-Contributor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9561 Post Commander Dawn Napier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vfwca_d14@yahoo.com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9561-Contributor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Department Deputy Inspector Jack Napier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grapemc55@gmail.com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9578-Contributor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9578 Post Adjutant Eugene Stokes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trainnuts@aol.com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9578-Contributor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9578 Post Commander Richard Simmons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rsimmons397@yahoo.com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9578-Contributor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9578 Post Quartermaster Daniel McDaris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mickeyd3693@yahoo.com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9602-Contributor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9602 Post Adjutant William Sands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howard.sands@comcast.net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9602-Contributor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9602 Post Commander Richard Atterberry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rtatterberry@outlook.com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9602-Contributor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9602 Post Quartermaster James Deemer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jamdeemer@gmail.com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9650-Contributor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9650 Post Commander Trevor Brooke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tbrooke123@msn.com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9650-Contributor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9650 Post Quartermaster Gregory Wilson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rustyshack0164@gmail.com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9791-Contributor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9791 Post Adjutant Dave Gilman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davegilman@sbcglobal.net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APPENDIX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Post / Ship Contributors — current members (12 of 13)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CURRENT ROSTER</a:t>
            </a:r>
            <a:endParaRPr lang="en-US" sz="950" dirty="0"/>
          </a:p>
        </p:txBody>
      </p:sp>
      <p:graphicFrame>
        <p:nvGraphicFramePr>
          <p:cNvPr id="4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38912" y="1170432"/>
          <a:ext cx="11201400" cy="4096512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7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6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Role group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Member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Email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9791-Contributor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9791 Post Commander James Shepard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cshepard001@att.net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9791-Contributor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9791 Post Quartermaster Benjamin Loveless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benjoeen@gmail.com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9896-Contributor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9896 Post Adjutant Paul Robles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garflld88.tr@gmail.com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9896-Contributor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9896 Post Commander Manuel Inacio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manther2007@gmail.com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9896-Contributor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9896 Post Quartermaster Kenneth White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roadlt1@yahoo.com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9934-Contributor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9934 Post Account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dpvfwpost9934@gmail.com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9934-Contributor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9934 Post Adjutant David Vera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dmvera@verizon.net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9934-Contributor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9934 Post Commander Ricardo Jauregui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vfw9934rickj@gmail.com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9934-Contributor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9934 Post Quartermaster Phil Jimenez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tiggerrr7604@aol.com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10125-Contributor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10125 Post Adjutant Rita Houchin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rita.houchin@me.com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10125-Contributor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10125 Post Commander Christopher Darbyshire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cmd@vfw10125.org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10125-Contributor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10125 Post Quartermaster Michael Ruth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qmvfwpost10125@gmail.com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10218-Contributor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10218 Post Commander Mark Tavera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mjtavera@aol.com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10218-Contributor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10218 Post Quartermaster Jose Castillo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jlclaca@gmail.com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10489-Contributor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10489 Post Commander Robert Ethridge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commander@uplandvfw10489.org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292608"/>
            <a:ext cx="11247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60" dirty="0">
                <a:solidFill>
                  <a:srgbClr val="B21F2D"/>
                </a:solidFill>
              </a:rPr>
              <a:t>APPENDIX</a:t>
            </a:r>
            <a:endParaRPr lang="en-US" sz="950" dirty="0"/>
          </a:p>
        </p:txBody>
      </p:sp>
      <p:sp>
        <p:nvSpPr>
          <p:cNvPr id="3" name="Text 1"/>
          <p:cNvSpPr/>
          <p:nvPr/>
        </p:nvSpPr>
        <p:spPr>
          <a:xfrm>
            <a:off x="411480" y="566928"/>
            <a:ext cx="112471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E2239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Post / Ship Contributors — current members (13 of 13)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92640" y="347472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EAF2FB"/>
          </a:solidFill>
          <a:ln w="12700">
            <a:solidFill>
              <a:srgbClr val="B9D3E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765792" y="420624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73A5E"/>
                </a:solidFill>
              </a:rPr>
              <a:t>CURRENT ROSTER</a:t>
            </a:r>
            <a:endParaRPr lang="en-US" sz="950" dirty="0"/>
          </a:p>
        </p:txBody>
      </p:sp>
      <p:graphicFrame>
        <p:nvGraphicFramePr>
          <p:cNvPr id="5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38912" y="1170432"/>
          <a:ext cx="11201400" cy="3072384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17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26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Role group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Member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b="1" dirty="0">
                          <a:solidFill>
                            <a:srgbClr val="FFFFFF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Email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23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10489-Contributor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Marcia Kuehl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ma.kuehl@gmail.com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10859-Contributor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10859 Post Adjutant Greg Dewitt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greg.dewitt@gmail.com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10859-Contributor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10859 Post Commander Phil Brockett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pbrockett@bak.rr.com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10859-Contributor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10859 Post Quartermaster Duran Hathaway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lsit2016duran@gmail.com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10965-Contributor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10965 Post Commander Leo Castillo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leocastillo9981@gmail.com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12034-Contributor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12034 Post Adjutant Danielle Lewis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lewisdaniellej@gmail.com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12034-Contributor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12034 Post Commander Maria Mckinney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maria.mckinney@laverne.edu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12034-Contributor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12034 Post Quartermaster Phillip Ramirez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mpram127@verizon.net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12215-Contributor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12215 Post Adjutant Michael Mineni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mineni1968@gmail.com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12215-Contributor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12215 Post Commander David Walters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dwalters1950@yahoo.com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12215-Contributor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12215 Post Quartermaster Jennifer Lawson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80" dirty="0">
                          <a:solidFill>
                            <a:srgbClr val="1E293B"/>
                          </a:solidFill>
                          <a:latin typeface="Aptos" pitchFamily="34" charset="0"/>
                          <a:ea typeface="Aptos" pitchFamily="34" charset="-122"/>
                          <a:cs typeface="Aptos" pitchFamily="34" charset="-120"/>
                        </a:rPr>
                        <a:t>jeni.case@me.com</a:t>
                      </a:r>
                      <a:endParaRPr lang="en-US" sz="980" dirty="0">
                        <a:latin typeface="Aptos" charset="0"/>
                        <a:ea typeface="Aptos" charset="0"/>
                        <a:cs typeface="Aptos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6DE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631168" y="6647688"/>
            <a:ext cx="438912" cy="12801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50">
                <a:solidFill>
                  <a:srgbClr val="FFFFFF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0E22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85800" y="658368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160" dirty="0">
                <a:solidFill>
                  <a:srgbClr val="F4D98D"/>
                </a:solidFill>
              </a:rPr>
              <a:t>VFWCA ADMINISTRATOR QUICK REFERENCE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685800" y="1234440"/>
            <a:ext cx="512064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Right person.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Right role.</a:t>
            </a:r>
            <a:endParaRPr lang="en-US" sz="3400" dirty="0"/>
          </a:p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Right access.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080760" y="1024128"/>
            <a:ext cx="5349240" cy="4389120"/>
          </a:xfrm>
          <a:prstGeom prst="roundRect">
            <a:avLst>
              <a:gd name="adj" fmla="val 1667"/>
            </a:avLst>
          </a:prstGeom>
          <a:solidFill>
            <a:srgbClr val="173A5E"/>
          </a:solidFill>
          <a:ln w="12700">
            <a:solidFill>
              <a:srgbClr val="365A79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446520" y="1417320"/>
            <a:ext cx="4617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</a:rPr>
              <a:t>When you need to make a change: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28232" y="1874520"/>
            <a:ext cx="4617720" cy="26060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228600" indent="-228600">
              <a:buSzPct val="100000"/>
              <a:buChar char="•"/>
            </a:pPr>
            <a:r>
              <a:rPr lang="en-US" sz="1400" dirty="0">
                <a:solidFill>
                  <a:srgbClr val="E7EEF6"/>
                </a:solidFill>
              </a:rPr>
              <a:t>Sign in with your @vfwca.onmicrosoft.com administrator account.</a:t>
            </a:r>
            <a:endParaRPr lang="en-US" sz="1400" dirty="0"/>
          </a:p>
          <a:p>
            <a:pPr marL="228600" indent="-228600">
              <a:buSzPct val="100000"/>
              <a:buChar char="•"/>
            </a:pPr>
            <a:r>
              <a:rPr lang="en-US" sz="1400" dirty="0">
                <a:solidFill>
                  <a:srgbClr val="E7EEF6"/>
                </a:solidFill>
              </a:rPr>
              <a:t>Search Entra before creating an external user.</a:t>
            </a:r>
            <a:endParaRPr lang="en-US" sz="1400" dirty="0"/>
          </a:p>
          <a:p>
            <a:pPr marL="228600" indent="-228600">
              <a:buSzPct val="100000"/>
              <a:buChar char="•"/>
            </a:pPr>
            <a:r>
              <a:rPr lang="en-US" sz="1400" dirty="0">
                <a:solidFill>
                  <a:srgbClr val="E7EEF6"/>
                </a:solidFill>
              </a:rPr>
              <a:t>Assign access through the correct VFWCA security group.</a:t>
            </a:r>
            <a:endParaRPr lang="en-US" sz="1400" dirty="0"/>
          </a:p>
          <a:p>
            <a:pPr marL="228600" indent="-228600">
              <a:buSzPct val="100000"/>
              <a:buChar char="•"/>
            </a:pPr>
            <a:r>
              <a:rPr lang="en-US" sz="1400" dirty="0">
                <a:solidFill>
                  <a:srgbClr val="E7EEF6"/>
                </a:solidFill>
              </a:rPr>
              <a:t>Remove role membership when duties change.</a:t>
            </a:r>
            <a:endParaRPr lang="en-US" sz="1400" dirty="0"/>
          </a:p>
          <a:p>
            <a:pPr marL="228600" indent="-228600">
              <a:buSzPct val="100000"/>
              <a:buChar char="•"/>
            </a:pPr>
            <a:r>
              <a:rPr lang="en-US" sz="1400" dirty="0">
                <a:solidFill>
                  <a:srgbClr val="E7EEF6"/>
                </a:solidFill>
              </a:rPr>
              <a:t>Delete the Entra identity only when the person should leave the tenant.</a:t>
            </a:r>
            <a:endParaRPr lang="en-US" sz="1400" dirty="0"/>
          </a:p>
          <a:p>
            <a:pPr marL="228600" indent="-228600">
              <a:buSzPct val="100000"/>
              <a:buChar char="•"/>
            </a:pPr>
            <a:r>
              <a:rPr lang="en-US" sz="1400" dirty="0">
                <a:solidFill>
                  <a:srgbClr val="E7EEF6"/>
                </a:solidFill>
              </a:rPr>
              <a:t>Audit the Inspectors role periodically.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13232" y="3886200"/>
            <a:ext cx="42062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9FB2C4"/>
                </a:solidFill>
              </a:rPr>
              <a:t>Administrator password reset contact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713232" y="4270248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</a:rPr>
              <a:t>Salvador Cota</a:t>
            </a:r>
            <a:endParaRPr lang="en-US" sz="2100" dirty="0"/>
          </a:p>
          <a:p>
            <a:pPr marL="0" indent="0">
              <a:buNone/>
            </a:pPr>
            <a:r>
              <a:rPr lang="en-US" sz="2100" b="1" dirty="0">
                <a:solidFill>
                  <a:srgbClr val="FFFFFF"/>
                </a:solidFill>
              </a:rPr>
              <a:t>inspector@vfwca.org</a:t>
            </a:r>
            <a:endParaRPr lang="en-US" sz="2100" dirty="0"/>
          </a:p>
        </p:txBody>
      </p:sp>
      <p:sp>
        <p:nvSpPr>
          <p:cNvPr id="9" name="Text 7">
            <a:hlinkClick r:id="rId3"/>
          </p:cNvPr>
          <p:cNvSpPr/>
          <p:nvPr/>
        </p:nvSpPr>
        <p:spPr>
          <a:xfrm>
            <a:off x="713232" y="5349240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u="sng" dirty="0">
                <a:solidFill>
                  <a:srgbClr val="F4D98D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 VFWCA SharePoint</a:t>
            </a:r>
            <a:endParaRPr lang="en-US" sz="1400" dirty="0"/>
          </a:p>
        </p:txBody>
      </p:sp>
      <p:sp>
        <p:nvSpPr>
          <p:cNvPr id="10" name="Text 8">
            <a:hlinkClick r:id="rId3"/>
          </p:cNvPr>
          <p:cNvSpPr/>
          <p:nvPr/>
        </p:nvSpPr>
        <p:spPr>
          <a:xfrm>
            <a:off x="713232" y="5715000"/>
            <a:ext cx="42976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u="sng" dirty="0">
                <a:solidFill>
                  <a:srgbClr val="B7C8D8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https://vfwca.sharepoint.com/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6926</Words>
  <Application>Microsoft Office PowerPoint</Application>
  <PresentationFormat>Widescreen</PresentationFormat>
  <Paragraphs>1400</Paragraphs>
  <Slides>50</Slides>
  <Notes>50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4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Veterans of Foreign Wars of California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VFWCA Department Officer SharePoint Access Guide</dc:title>
  <dc:subject>VFWCA Department Officer SharePoint Access Guide</dc:subject>
  <dc:creator>OpenAI</dc:creator>
  <cp:lastModifiedBy>Salvador Cota</cp:lastModifiedBy>
  <cp:revision>2</cp:revision>
  <dcterms:created xsi:type="dcterms:W3CDTF">2026-09-09T09:29:33Z</dcterms:created>
  <dcterms:modified xsi:type="dcterms:W3CDTF">2026-09-09T09:43:23Z</dcterms:modified>
</cp:coreProperties>
</file>