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7" r:id="rId2"/>
    <p:sldId id="256" r:id="rId3"/>
    <p:sldId id="335" r:id="rId4"/>
    <p:sldId id="305" r:id="rId5"/>
    <p:sldId id="258" r:id="rId6"/>
    <p:sldId id="306" r:id="rId7"/>
    <p:sldId id="310" r:id="rId8"/>
    <p:sldId id="257" r:id="rId9"/>
    <p:sldId id="275" r:id="rId10"/>
    <p:sldId id="303" r:id="rId11"/>
    <p:sldId id="313" r:id="rId12"/>
    <p:sldId id="338" r:id="rId13"/>
    <p:sldId id="340" r:id="rId14"/>
    <p:sldId id="312" r:id="rId15"/>
    <p:sldId id="259" r:id="rId16"/>
    <p:sldId id="339" r:id="rId17"/>
    <p:sldId id="318" r:id="rId18"/>
    <p:sldId id="33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16"/>
    <p:restoredTop sz="94670"/>
  </p:normalViewPr>
  <p:slideViewPr>
    <p:cSldViewPr snapToGrid="0">
      <p:cViewPr varScale="1">
        <p:scale>
          <a:sx n="59" d="100"/>
          <a:sy n="59" d="100"/>
        </p:scale>
        <p:origin x="41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084"/>
    </p:cViewPr>
  </p:sorter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4AD85-CFA3-4AC3-8008-664A20C242A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4C91B88-8910-416E-A538-1723B3B8A47A}">
      <dgm:prSet/>
      <dgm:spPr/>
      <dgm:t>
        <a:bodyPr/>
        <a:lstStyle/>
        <a:p>
          <a:r>
            <a:rPr lang="en-US" b="1" dirty="0"/>
            <a:t>The Chaplain nurtures the living</a:t>
          </a:r>
          <a:r>
            <a:rPr lang="en-US" dirty="0"/>
            <a:t>. </a:t>
          </a:r>
        </a:p>
      </dgm:t>
    </dgm:pt>
    <dgm:pt modelId="{538D4B71-C2E1-403B-834F-51F6E6669226}" type="parTrans" cxnId="{B7D81E70-8AF9-4F25-9ADE-B4D712934150}">
      <dgm:prSet/>
      <dgm:spPr/>
      <dgm:t>
        <a:bodyPr/>
        <a:lstStyle/>
        <a:p>
          <a:endParaRPr lang="en-US"/>
        </a:p>
      </dgm:t>
    </dgm:pt>
    <dgm:pt modelId="{6806D63B-B1C1-43A8-B699-2BD61797E968}" type="sibTrans" cxnId="{B7D81E70-8AF9-4F25-9ADE-B4D712934150}">
      <dgm:prSet/>
      <dgm:spPr/>
      <dgm:t>
        <a:bodyPr/>
        <a:lstStyle/>
        <a:p>
          <a:endParaRPr lang="en-US"/>
        </a:p>
      </dgm:t>
    </dgm:pt>
    <dgm:pt modelId="{0DC0D526-B7BB-4C41-B8E2-D2950EB2F219}">
      <dgm:prSet/>
      <dgm:spPr/>
      <dgm:t>
        <a:bodyPr/>
        <a:lstStyle/>
        <a:p>
          <a:r>
            <a:rPr lang="en-US" b="1" dirty="0"/>
            <a:t>The Chaplain cares for the dying</a:t>
          </a:r>
          <a:r>
            <a:rPr lang="en-US" dirty="0"/>
            <a:t>. </a:t>
          </a:r>
        </a:p>
      </dgm:t>
    </dgm:pt>
    <dgm:pt modelId="{0399965F-689C-4E73-93F0-B3CF010D8DD4}" type="parTrans" cxnId="{22F98F26-059F-4EA7-B5EA-78F58518C0F8}">
      <dgm:prSet/>
      <dgm:spPr/>
      <dgm:t>
        <a:bodyPr/>
        <a:lstStyle/>
        <a:p>
          <a:endParaRPr lang="en-US"/>
        </a:p>
      </dgm:t>
    </dgm:pt>
    <dgm:pt modelId="{D6DBF894-BBDA-40AD-95E9-A464C7D80775}" type="sibTrans" cxnId="{22F98F26-059F-4EA7-B5EA-78F58518C0F8}">
      <dgm:prSet/>
      <dgm:spPr/>
      <dgm:t>
        <a:bodyPr/>
        <a:lstStyle/>
        <a:p>
          <a:endParaRPr lang="en-US"/>
        </a:p>
      </dgm:t>
    </dgm:pt>
    <dgm:pt modelId="{F828BC7C-B513-409A-B746-9D533B67CA17}">
      <dgm:prSet/>
      <dgm:spPr/>
      <dgm:t>
        <a:bodyPr/>
        <a:lstStyle/>
        <a:p>
          <a:r>
            <a:rPr lang="en-US" b="1" dirty="0"/>
            <a:t>The Chaplain honors the dead.</a:t>
          </a:r>
          <a:endParaRPr lang="en-US" dirty="0"/>
        </a:p>
      </dgm:t>
    </dgm:pt>
    <dgm:pt modelId="{2B06B58E-7F40-44E5-8209-3ACF07D62D02}" type="parTrans" cxnId="{82A88201-D482-46E6-A9DC-EC22140BC9FF}">
      <dgm:prSet/>
      <dgm:spPr/>
      <dgm:t>
        <a:bodyPr/>
        <a:lstStyle/>
        <a:p>
          <a:endParaRPr lang="en-US"/>
        </a:p>
      </dgm:t>
    </dgm:pt>
    <dgm:pt modelId="{47F9830A-0185-4414-9BC2-A368F94CF05A}" type="sibTrans" cxnId="{82A88201-D482-46E6-A9DC-EC22140BC9FF}">
      <dgm:prSet/>
      <dgm:spPr/>
      <dgm:t>
        <a:bodyPr/>
        <a:lstStyle/>
        <a:p>
          <a:endParaRPr lang="en-US"/>
        </a:p>
      </dgm:t>
    </dgm:pt>
    <dgm:pt modelId="{CE176438-A71C-4306-87C8-F537722B8939}" type="pres">
      <dgm:prSet presAssocID="{2CE4AD85-CFA3-4AC3-8008-664A20C242A1}" presName="vert0" presStyleCnt="0">
        <dgm:presLayoutVars>
          <dgm:dir/>
          <dgm:animOne val="branch"/>
          <dgm:animLvl val="lvl"/>
        </dgm:presLayoutVars>
      </dgm:prSet>
      <dgm:spPr/>
    </dgm:pt>
    <dgm:pt modelId="{8CEA3D7C-C484-4D38-9DEE-B5D30CE5B2DE}" type="pres">
      <dgm:prSet presAssocID="{F4C91B88-8910-416E-A538-1723B3B8A47A}" presName="thickLine" presStyleLbl="alignNode1" presStyleIdx="0" presStyleCnt="3"/>
      <dgm:spPr/>
    </dgm:pt>
    <dgm:pt modelId="{90F6ABCB-E888-414F-AD76-BDF2A463B43C}" type="pres">
      <dgm:prSet presAssocID="{F4C91B88-8910-416E-A538-1723B3B8A47A}" presName="horz1" presStyleCnt="0"/>
      <dgm:spPr/>
    </dgm:pt>
    <dgm:pt modelId="{9FEEFB1F-0FFF-4027-86ED-B11E0B25F0C6}" type="pres">
      <dgm:prSet presAssocID="{F4C91B88-8910-416E-A538-1723B3B8A47A}" presName="tx1" presStyleLbl="revTx" presStyleIdx="0" presStyleCnt="3"/>
      <dgm:spPr/>
    </dgm:pt>
    <dgm:pt modelId="{7B829B8E-4BD9-4A1B-AB6D-D77236ECF776}" type="pres">
      <dgm:prSet presAssocID="{F4C91B88-8910-416E-A538-1723B3B8A47A}" presName="vert1" presStyleCnt="0"/>
      <dgm:spPr/>
    </dgm:pt>
    <dgm:pt modelId="{3E314B57-3064-4AD1-9953-E77177DF2ECB}" type="pres">
      <dgm:prSet presAssocID="{0DC0D526-B7BB-4C41-B8E2-D2950EB2F219}" presName="thickLine" presStyleLbl="alignNode1" presStyleIdx="1" presStyleCnt="3"/>
      <dgm:spPr/>
    </dgm:pt>
    <dgm:pt modelId="{89175047-BC64-4335-B4EE-D3DFF061EE3B}" type="pres">
      <dgm:prSet presAssocID="{0DC0D526-B7BB-4C41-B8E2-D2950EB2F219}" presName="horz1" presStyleCnt="0"/>
      <dgm:spPr/>
    </dgm:pt>
    <dgm:pt modelId="{1A5AD6B1-CC4A-46A8-BED8-D169D89E2259}" type="pres">
      <dgm:prSet presAssocID="{0DC0D526-B7BB-4C41-B8E2-D2950EB2F219}" presName="tx1" presStyleLbl="revTx" presStyleIdx="1" presStyleCnt="3"/>
      <dgm:spPr/>
    </dgm:pt>
    <dgm:pt modelId="{2236A02D-B98F-4236-80DD-D627915D5C14}" type="pres">
      <dgm:prSet presAssocID="{0DC0D526-B7BB-4C41-B8E2-D2950EB2F219}" presName="vert1" presStyleCnt="0"/>
      <dgm:spPr/>
    </dgm:pt>
    <dgm:pt modelId="{F42B7598-C091-4875-854E-3DCF16C98DA9}" type="pres">
      <dgm:prSet presAssocID="{F828BC7C-B513-409A-B746-9D533B67CA17}" presName="thickLine" presStyleLbl="alignNode1" presStyleIdx="2" presStyleCnt="3"/>
      <dgm:spPr/>
    </dgm:pt>
    <dgm:pt modelId="{9895CCD6-6AA7-4646-A308-C14AFDC6C2FE}" type="pres">
      <dgm:prSet presAssocID="{F828BC7C-B513-409A-B746-9D533B67CA17}" presName="horz1" presStyleCnt="0"/>
      <dgm:spPr/>
    </dgm:pt>
    <dgm:pt modelId="{D3123166-FC4C-4E72-840A-F5CF7F86CC23}" type="pres">
      <dgm:prSet presAssocID="{F828BC7C-B513-409A-B746-9D533B67CA17}" presName="tx1" presStyleLbl="revTx" presStyleIdx="2" presStyleCnt="3"/>
      <dgm:spPr/>
    </dgm:pt>
    <dgm:pt modelId="{92AE2878-BD76-427E-BBA4-A52823E24C2B}" type="pres">
      <dgm:prSet presAssocID="{F828BC7C-B513-409A-B746-9D533B67CA17}" presName="vert1" presStyleCnt="0"/>
      <dgm:spPr/>
    </dgm:pt>
  </dgm:ptLst>
  <dgm:cxnLst>
    <dgm:cxn modelId="{82A88201-D482-46E6-A9DC-EC22140BC9FF}" srcId="{2CE4AD85-CFA3-4AC3-8008-664A20C242A1}" destId="{F828BC7C-B513-409A-B746-9D533B67CA17}" srcOrd="2" destOrd="0" parTransId="{2B06B58E-7F40-44E5-8209-3ACF07D62D02}" sibTransId="{47F9830A-0185-4414-9BC2-A368F94CF05A}"/>
    <dgm:cxn modelId="{22F98F26-059F-4EA7-B5EA-78F58518C0F8}" srcId="{2CE4AD85-CFA3-4AC3-8008-664A20C242A1}" destId="{0DC0D526-B7BB-4C41-B8E2-D2950EB2F219}" srcOrd="1" destOrd="0" parTransId="{0399965F-689C-4E73-93F0-B3CF010D8DD4}" sibTransId="{D6DBF894-BBDA-40AD-95E9-A464C7D80775}"/>
    <dgm:cxn modelId="{B4BA5067-208D-439E-90E6-81F14B6D1811}" type="presOf" srcId="{F4C91B88-8910-416E-A538-1723B3B8A47A}" destId="{9FEEFB1F-0FFF-4027-86ED-B11E0B25F0C6}" srcOrd="0" destOrd="0" presId="urn:microsoft.com/office/officeart/2008/layout/LinedList"/>
    <dgm:cxn modelId="{B7D81E70-8AF9-4F25-9ADE-B4D712934150}" srcId="{2CE4AD85-CFA3-4AC3-8008-664A20C242A1}" destId="{F4C91B88-8910-416E-A538-1723B3B8A47A}" srcOrd="0" destOrd="0" parTransId="{538D4B71-C2E1-403B-834F-51F6E6669226}" sibTransId="{6806D63B-B1C1-43A8-B699-2BD61797E968}"/>
    <dgm:cxn modelId="{AB36DE87-E892-4AC0-8C34-7063885C5946}" type="presOf" srcId="{0DC0D526-B7BB-4C41-B8E2-D2950EB2F219}" destId="{1A5AD6B1-CC4A-46A8-BED8-D169D89E2259}" srcOrd="0" destOrd="0" presId="urn:microsoft.com/office/officeart/2008/layout/LinedList"/>
    <dgm:cxn modelId="{9F80C69A-9979-406A-B735-5F1ECD11C3AD}" type="presOf" srcId="{2CE4AD85-CFA3-4AC3-8008-664A20C242A1}" destId="{CE176438-A71C-4306-87C8-F537722B8939}" srcOrd="0" destOrd="0" presId="urn:microsoft.com/office/officeart/2008/layout/LinedList"/>
    <dgm:cxn modelId="{1B7DF5C1-F0AA-44F8-882C-85747F367F21}" type="presOf" srcId="{F828BC7C-B513-409A-B746-9D533B67CA17}" destId="{D3123166-FC4C-4E72-840A-F5CF7F86CC23}" srcOrd="0" destOrd="0" presId="urn:microsoft.com/office/officeart/2008/layout/LinedList"/>
    <dgm:cxn modelId="{A9C128A4-6F08-4608-985F-589F401D1FF1}" type="presParOf" srcId="{CE176438-A71C-4306-87C8-F537722B8939}" destId="{8CEA3D7C-C484-4D38-9DEE-B5D30CE5B2DE}" srcOrd="0" destOrd="0" presId="urn:microsoft.com/office/officeart/2008/layout/LinedList"/>
    <dgm:cxn modelId="{0CDA3456-4CC9-45DB-ADB6-1391974BE9F7}" type="presParOf" srcId="{CE176438-A71C-4306-87C8-F537722B8939}" destId="{90F6ABCB-E888-414F-AD76-BDF2A463B43C}" srcOrd="1" destOrd="0" presId="urn:microsoft.com/office/officeart/2008/layout/LinedList"/>
    <dgm:cxn modelId="{A4F0F5DB-9992-4B16-A3F4-DB38A521FF32}" type="presParOf" srcId="{90F6ABCB-E888-414F-AD76-BDF2A463B43C}" destId="{9FEEFB1F-0FFF-4027-86ED-B11E0B25F0C6}" srcOrd="0" destOrd="0" presId="urn:microsoft.com/office/officeart/2008/layout/LinedList"/>
    <dgm:cxn modelId="{ABEEDF08-D3C4-4B69-8F7D-CFB5D92EF686}" type="presParOf" srcId="{90F6ABCB-E888-414F-AD76-BDF2A463B43C}" destId="{7B829B8E-4BD9-4A1B-AB6D-D77236ECF776}" srcOrd="1" destOrd="0" presId="urn:microsoft.com/office/officeart/2008/layout/LinedList"/>
    <dgm:cxn modelId="{97CEFD1C-B02A-4783-8399-699332BE8492}" type="presParOf" srcId="{CE176438-A71C-4306-87C8-F537722B8939}" destId="{3E314B57-3064-4AD1-9953-E77177DF2ECB}" srcOrd="2" destOrd="0" presId="urn:microsoft.com/office/officeart/2008/layout/LinedList"/>
    <dgm:cxn modelId="{79C1B543-8BBD-4FE2-BC01-2A6C92C917C5}" type="presParOf" srcId="{CE176438-A71C-4306-87C8-F537722B8939}" destId="{89175047-BC64-4335-B4EE-D3DFF061EE3B}" srcOrd="3" destOrd="0" presId="urn:microsoft.com/office/officeart/2008/layout/LinedList"/>
    <dgm:cxn modelId="{8366079A-47B1-4503-91DA-810A9721B38C}" type="presParOf" srcId="{89175047-BC64-4335-B4EE-D3DFF061EE3B}" destId="{1A5AD6B1-CC4A-46A8-BED8-D169D89E2259}" srcOrd="0" destOrd="0" presId="urn:microsoft.com/office/officeart/2008/layout/LinedList"/>
    <dgm:cxn modelId="{6BD318A9-3965-4169-B003-E41CE252824D}" type="presParOf" srcId="{89175047-BC64-4335-B4EE-D3DFF061EE3B}" destId="{2236A02D-B98F-4236-80DD-D627915D5C14}" srcOrd="1" destOrd="0" presId="urn:microsoft.com/office/officeart/2008/layout/LinedList"/>
    <dgm:cxn modelId="{FB7660CA-C96C-40ED-BDEA-0DDE53A3322C}" type="presParOf" srcId="{CE176438-A71C-4306-87C8-F537722B8939}" destId="{F42B7598-C091-4875-854E-3DCF16C98DA9}" srcOrd="4" destOrd="0" presId="urn:microsoft.com/office/officeart/2008/layout/LinedList"/>
    <dgm:cxn modelId="{5DB6164A-468E-433A-BD6F-9DF2D2680CCE}" type="presParOf" srcId="{CE176438-A71C-4306-87C8-F537722B8939}" destId="{9895CCD6-6AA7-4646-A308-C14AFDC6C2FE}" srcOrd="5" destOrd="0" presId="urn:microsoft.com/office/officeart/2008/layout/LinedList"/>
    <dgm:cxn modelId="{B23D0F8F-156F-4AF0-AD62-918583A29CA3}" type="presParOf" srcId="{9895CCD6-6AA7-4646-A308-C14AFDC6C2FE}" destId="{D3123166-FC4C-4E72-840A-F5CF7F86CC23}" srcOrd="0" destOrd="0" presId="urn:microsoft.com/office/officeart/2008/layout/LinedList"/>
    <dgm:cxn modelId="{8A5A58C6-5DBB-4511-BA40-4ACAAC61A43A}" type="presParOf" srcId="{9895CCD6-6AA7-4646-A308-C14AFDC6C2FE}" destId="{92AE2878-BD76-427E-BBA4-A52823E24C2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B99987-7B12-4EE9-9AFF-C582B6CA9DE9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F42127C-480B-4D05-AB2E-BF58D75B1E5F}">
      <dgm:prSet/>
      <dgm:spPr/>
      <dgm:t>
        <a:bodyPr/>
        <a:lstStyle/>
        <a:p>
          <a:r>
            <a:rPr lang="en-US"/>
            <a:t>Crisis Mode</a:t>
          </a:r>
        </a:p>
      </dgm:t>
    </dgm:pt>
    <dgm:pt modelId="{1C39EDF1-8011-4075-A963-A574D13EE880}" type="parTrans" cxnId="{D22978F5-EEEB-40F7-BB20-63CE514EE8CA}">
      <dgm:prSet/>
      <dgm:spPr/>
      <dgm:t>
        <a:bodyPr/>
        <a:lstStyle/>
        <a:p>
          <a:endParaRPr lang="en-US"/>
        </a:p>
      </dgm:t>
    </dgm:pt>
    <dgm:pt modelId="{69BF5A13-CBDD-4351-8334-A42281F1D9EB}" type="sibTrans" cxnId="{D22978F5-EEEB-40F7-BB20-63CE514EE8CA}">
      <dgm:prSet/>
      <dgm:spPr/>
      <dgm:t>
        <a:bodyPr/>
        <a:lstStyle/>
        <a:p>
          <a:endParaRPr lang="en-US"/>
        </a:p>
      </dgm:t>
    </dgm:pt>
    <dgm:pt modelId="{A08B38B0-60A9-4238-90E7-F868E464B970}">
      <dgm:prSet/>
      <dgm:spPr/>
      <dgm:t>
        <a:bodyPr/>
        <a:lstStyle/>
        <a:p>
          <a:r>
            <a:rPr lang="en-US"/>
            <a:t>Initial Contact</a:t>
          </a:r>
        </a:p>
      </dgm:t>
    </dgm:pt>
    <dgm:pt modelId="{E5D3C3A1-74A5-4073-AA8D-4EF762D04100}" type="parTrans" cxnId="{096C22BC-4CE4-4560-B2E3-9CF44D21AAB4}">
      <dgm:prSet/>
      <dgm:spPr/>
      <dgm:t>
        <a:bodyPr/>
        <a:lstStyle/>
        <a:p>
          <a:endParaRPr lang="en-US"/>
        </a:p>
      </dgm:t>
    </dgm:pt>
    <dgm:pt modelId="{0C185A07-84E1-4DFF-A65C-12A9A4B640DB}" type="sibTrans" cxnId="{096C22BC-4CE4-4560-B2E3-9CF44D21AAB4}">
      <dgm:prSet/>
      <dgm:spPr/>
      <dgm:t>
        <a:bodyPr/>
        <a:lstStyle/>
        <a:p>
          <a:endParaRPr lang="en-US"/>
        </a:p>
      </dgm:t>
    </dgm:pt>
    <dgm:pt modelId="{C237F1ED-2538-4641-9878-0A4F2F72D85E}">
      <dgm:prSet/>
      <dgm:spPr/>
      <dgm:t>
        <a:bodyPr/>
        <a:lstStyle/>
        <a:p>
          <a:r>
            <a:rPr lang="en-US"/>
            <a:t>Long Term Care</a:t>
          </a:r>
        </a:p>
      </dgm:t>
    </dgm:pt>
    <dgm:pt modelId="{034BA075-CEFB-4797-BD94-08DAA5D1784D}" type="parTrans" cxnId="{A257CAE1-E04E-4D94-BB10-40F095E2365F}">
      <dgm:prSet/>
      <dgm:spPr/>
      <dgm:t>
        <a:bodyPr/>
        <a:lstStyle/>
        <a:p>
          <a:endParaRPr lang="en-US"/>
        </a:p>
      </dgm:t>
    </dgm:pt>
    <dgm:pt modelId="{F30606B9-A5FE-440A-ADAF-E2D971CF95A2}" type="sibTrans" cxnId="{A257CAE1-E04E-4D94-BB10-40F095E2365F}">
      <dgm:prSet/>
      <dgm:spPr/>
      <dgm:t>
        <a:bodyPr/>
        <a:lstStyle/>
        <a:p>
          <a:endParaRPr lang="en-US"/>
        </a:p>
      </dgm:t>
    </dgm:pt>
    <dgm:pt modelId="{D3B20652-9764-4C40-B808-8B68C618C2D3}" type="pres">
      <dgm:prSet presAssocID="{6DB99987-7B12-4EE9-9AFF-C582B6CA9D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BAFAF6-BB41-4D65-A117-0DB1FD1DA6DE}" type="pres">
      <dgm:prSet presAssocID="{0F42127C-480B-4D05-AB2E-BF58D75B1E5F}" presName="hierRoot1" presStyleCnt="0"/>
      <dgm:spPr/>
    </dgm:pt>
    <dgm:pt modelId="{4BEB4529-C748-43B7-B6D1-368FF9D57578}" type="pres">
      <dgm:prSet presAssocID="{0F42127C-480B-4D05-AB2E-BF58D75B1E5F}" presName="composite" presStyleCnt="0"/>
      <dgm:spPr/>
    </dgm:pt>
    <dgm:pt modelId="{95A3838B-187D-45FB-8CA7-D3148C20AA2C}" type="pres">
      <dgm:prSet presAssocID="{0F42127C-480B-4D05-AB2E-BF58D75B1E5F}" presName="background" presStyleLbl="node0" presStyleIdx="0" presStyleCnt="3"/>
      <dgm:spPr/>
    </dgm:pt>
    <dgm:pt modelId="{1CB7EA02-314A-49AB-A328-A49C6C9943B3}" type="pres">
      <dgm:prSet presAssocID="{0F42127C-480B-4D05-AB2E-BF58D75B1E5F}" presName="text" presStyleLbl="fgAcc0" presStyleIdx="0" presStyleCnt="3">
        <dgm:presLayoutVars>
          <dgm:chPref val="3"/>
        </dgm:presLayoutVars>
      </dgm:prSet>
      <dgm:spPr/>
    </dgm:pt>
    <dgm:pt modelId="{41BF1326-0CE4-4FCA-827D-9875E4E13585}" type="pres">
      <dgm:prSet presAssocID="{0F42127C-480B-4D05-AB2E-BF58D75B1E5F}" presName="hierChild2" presStyleCnt="0"/>
      <dgm:spPr/>
    </dgm:pt>
    <dgm:pt modelId="{D8062715-2A20-45E6-943F-5A943922F6AD}" type="pres">
      <dgm:prSet presAssocID="{A08B38B0-60A9-4238-90E7-F868E464B970}" presName="hierRoot1" presStyleCnt="0"/>
      <dgm:spPr/>
    </dgm:pt>
    <dgm:pt modelId="{516E020B-CC77-41D2-9287-84F6970C96B5}" type="pres">
      <dgm:prSet presAssocID="{A08B38B0-60A9-4238-90E7-F868E464B970}" presName="composite" presStyleCnt="0"/>
      <dgm:spPr/>
    </dgm:pt>
    <dgm:pt modelId="{89A8800E-6044-45AC-97AF-FBF5775CC0F1}" type="pres">
      <dgm:prSet presAssocID="{A08B38B0-60A9-4238-90E7-F868E464B970}" presName="background" presStyleLbl="node0" presStyleIdx="1" presStyleCnt="3"/>
      <dgm:spPr/>
    </dgm:pt>
    <dgm:pt modelId="{155881F0-E436-4D34-8EE1-097A0251ECA5}" type="pres">
      <dgm:prSet presAssocID="{A08B38B0-60A9-4238-90E7-F868E464B970}" presName="text" presStyleLbl="fgAcc0" presStyleIdx="1" presStyleCnt="3">
        <dgm:presLayoutVars>
          <dgm:chPref val="3"/>
        </dgm:presLayoutVars>
      </dgm:prSet>
      <dgm:spPr/>
    </dgm:pt>
    <dgm:pt modelId="{A970B260-5D93-4A2C-9F57-BBBD372D07CF}" type="pres">
      <dgm:prSet presAssocID="{A08B38B0-60A9-4238-90E7-F868E464B970}" presName="hierChild2" presStyleCnt="0"/>
      <dgm:spPr/>
    </dgm:pt>
    <dgm:pt modelId="{50BE9EB5-165F-40C1-A3BA-FBB0D8CF1D42}" type="pres">
      <dgm:prSet presAssocID="{C237F1ED-2538-4641-9878-0A4F2F72D85E}" presName="hierRoot1" presStyleCnt="0"/>
      <dgm:spPr/>
    </dgm:pt>
    <dgm:pt modelId="{A9C19927-53B2-4562-8455-524A370BFAAA}" type="pres">
      <dgm:prSet presAssocID="{C237F1ED-2538-4641-9878-0A4F2F72D85E}" presName="composite" presStyleCnt="0"/>
      <dgm:spPr/>
    </dgm:pt>
    <dgm:pt modelId="{9F8505D1-40B9-4D34-AF2D-006E2453FB88}" type="pres">
      <dgm:prSet presAssocID="{C237F1ED-2538-4641-9878-0A4F2F72D85E}" presName="background" presStyleLbl="node0" presStyleIdx="2" presStyleCnt="3"/>
      <dgm:spPr/>
    </dgm:pt>
    <dgm:pt modelId="{729687A9-1ED6-4507-81FA-19D82A99506F}" type="pres">
      <dgm:prSet presAssocID="{C237F1ED-2538-4641-9878-0A4F2F72D85E}" presName="text" presStyleLbl="fgAcc0" presStyleIdx="2" presStyleCnt="3">
        <dgm:presLayoutVars>
          <dgm:chPref val="3"/>
        </dgm:presLayoutVars>
      </dgm:prSet>
      <dgm:spPr/>
    </dgm:pt>
    <dgm:pt modelId="{EE99DC5A-628A-448F-AB55-88484AF3C559}" type="pres">
      <dgm:prSet presAssocID="{C237F1ED-2538-4641-9878-0A4F2F72D85E}" presName="hierChild2" presStyleCnt="0"/>
      <dgm:spPr/>
    </dgm:pt>
  </dgm:ptLst>
  <dgm:cxnLst>
    <dgm:cxn modelId="{E76EB839-44AE-4BF8-A209-0761B3A46EE3}" type="presOf" srcId="{A08B38B0-60A9-4238-90E7-F868E464B970}" destId="{155881F0-E436-4D34-8EE1-097A0251ECA5}" srcOrd="0" destOrd="0" presId="urn:microsoft.com/office/officeart/2005/8/layout/hierarchy1"/>
    <dgm:cxn modelId="{096C22BC-4CE4-4560-B2E3-9CF44D21AAB4}" srcId="{6DB99987-7B12-4EE9-9AFF-C582B6CA9DE9}" destId="{A08B38B0-60A9-4238-90E7-F868E464B970}" srcOrd="1" destOrd="0" parTransId="{E5D3C3A1-74A5-4073-AA8D-4EF762D04100}" sibTransId="{0C185A07-84E1-4DFF-A65C-12A9A4B640DB}"/>
    <dgm:cxn modelId="{C88AA4CD-370C-4D48-8A6C-02D68B7988EB}" type="presOf" srcId="{C237F1ED-2538-4641-9878-0A4F2F72D85E}" destId="{729687A9-1ED6-4507-81FA-19D82A99506F}" srcOrd="0" destOrd="0" presId="urn:microsoft.com/office/officeart/2005/8/layout/hierarchy1"/>
    <dgm:cxn modelId="{3F4D8AD2-6487-4B2E-8D5D-CE2474721F94}" type="presOf" srcId="{0F42127C-480B-4D05-AB2E-BF58D75B1E5F}" destId="{1CB7EA02-314A-49AB-A328-A49C6C9943B3}" srcOrd="0" destOrd="0" presId="urn:microsoft.com/office/officeart/2005/8/layout/hierarchy1"/>
    <dgm:cxn modelId="{A257CAE1-E04E-4D94-BB10-40F095E2365F}" srcId="{6DB99987-7B12-4EE9-9AFF-C582B6CA9DE9}" destId="{C237F1ED-2538-4641-9878-0A4F2F72D85E}" srcOrd="2" destOrd="0" parTransId="{034BA075-CEFB-4797-BD94-08DAA5D1784D}" sibTransId="{F30606B9-A5FE-440A-ADAF-E2D971CF95A2}"/>
    <dgm:cxn modelId="{9F9C0AE9-EC42-426D-A517-341D3F56C106}" type="presOf" srcId="{6DB99987-7B12-4EE9-9AFF-C582B6CA9DE9}" destId="{D3B20652-9764-4C40-B808-8B68C618C2D3}" srcOrd="0" destOrd="0" presId="urn:microsoft.com/office/officeart/2005/8/layout/hierarchy1"/>
    <dgm:cxn modelId="{D22978F5-EEEB-40F7-BB20-63CE514EE8CA}" srcId="{6DB99987-7B12-4EE9-9AFF-C582B6CA9DE9}" destId="{0F42127C-480B-4D05-AB2E-BF58D75B1E5F}" srcOrd="0" destOrd="0" parTransId="{1C39EDF1-8011-4075-A963-A574D13EE880}" sibTransId="{69BF5A13-CBDD-4351-8334-A42281F1D9EB}"/>
    <dgm:cxn modelId="{E6028A1D-4A56-4896-ACFA-E66307BBA29C}" type="presParOf" srcId="{D3B20652-9764-4C40-B808-8B68C618C2D3}" destId="{E2BAFAF6-BB41-4D65-A117-0DB1FD1DA6DE}" srcOrd="0" destOrd="0" presId="urn:microsoft.com/office/officeart/2005/8/layout/hierarchy1"/>
    <dgm:cxn modelId="{4767A2A7-1FF5-4DC4-BBF0-0D0A82E1B426}" type="presParOf" srcId="{E2BAFAF6-BB41-4D65-A117-0DB1FD1DA6DE}" destId="{4BEB4529-C748-43B7-B6D1-368FF9D57578}" srcOrd="0" destOrd="0" presId="urn:microsoft.com/office/officeart/2005/8/layout/hierarchy1"/>
    <dgm:cxn modelId="{0263A66B-C28E-4B61-9233-780EC6758822}" type="presParOf" srcId="{4BEB4529-C748-43B7-B6D1-368FF9D57578}" destId="{95A3838B-187D-45FB-8CA7-D3148C20AA2C}" srcOrd="0" destOrd="0" presId="urn:microsoft.com/office/officeart/2005/8/layout/hierarchy1"/>
    <dgm:cxn modelId="{FD0F8E2D-86F2-4FC4-823A-F10156684073}" type="presParOf" srcId="{4BEB4529-C748-43B7-B6D1-368FF9D57578}" destId="{1CB7EA02-314A-49AB-A328-A49C6C9943B3}" srcOrd="1" destOrd="0" presId="urn:microsoft.com/office/officeart/2005/8/layout/hierarchy1"/>
    <dgm:cxn modelId="{5981A61E-61FD-4CC7-AE55-84DCDA48CC19}" type="presParOf" srcId="{E2BAFAF6-BB41-4D65-A117-0DB1FD1DA6DE}" destId="{41BF1326-0CE4-4FCA-827D-9875E4E13585}" srcOrd="1" destOrd="0" presId="urn:microsoft.com/office/officeart/2005/8/layout/hierarchy1"/>
    <dgm:cxn modelId="{128B4A67-DFF0-4F45-BB46-87B7BAD714F2}" type="presParOf" srcId="{D3B20652-9764-4C40-B808-8B68C618C2D3}" destId="{D8062715-2A20-45E6-943F-5A943922F6AD}" srcOrd="1" destOrd="0" presId="urn:microsoft.com/office/officeart/2005/8/layout/hierarchy1"/>
    <dgm:cxn modelId="{E533FDE9-4454-4F63-AC45-F6D22FF259C5}" type="presParOf" srcId="{D8062715-2A20-45E6-943F-5A943922F6AD}" destId="{516E020B-CC77-41D2-9287-84F6970C96B5}" srcOrd="0" destOrd="0" presId="urn:microsoft.com/office/officeart/2005/8/layout/hierarchy1"/>
    <dgm:cxn modelId="{EE8C9495-0CB4-49F6-9B34-2E8AF63DF891}" type="presParOf" srcId="{516E020B-CC77-41D2-9287-84F6970C96B5}" destId="{89A8800E-6044-45AC-97AF-FBF5775CC0F1}" srcOrd="0" destOrd="0" presId="urn:microsoft.com/office/officeart/2005/8/layout/hierarchy1"/>
    <dgm:cxn modelId="{5DB90B90-0ECF-478D-A7D1-9961F4CF1B7B}" type="presParOf" srcId="{516E020B-CC77-41D2-9287-84F6970C96B5}" destId="{155881F0-E436-4D34-8EE1-097A0251ECA5}" srcOrd="1" destOrd="0" presId="urn:microsoft.com/office/officeart/2005/8/layout/hierarchy1"/>
    <dgm:cxn modelId="{52E17839-0679-429F-9F56-46DE6B7C19C8}" type="presParOf" srcId="{D8062715-2A20-45E6-943F-5A943922F6AD}" destId="{A970B260-5D93-4A2C-9F57-BBBD372D07CF}" srcOrd="1" destOrd="0" presId="urn:microsoft.com/office/officeart/2005/8/layout/hierarchy1"/>
    <dgm:cxn modelId="{E9496759-C266-4BB6-AD90-4B1B1E547B9D}" type="presParOf" srcId="{D3B20652-9764-4C40-B808-8B68C618C2D3}" destId="{50BE9EB5-165F-40C1-A3BA-FBB0D8CF1D42}" srcOrd="2" destOrd="0" presId="urn:microsoft.com/office/officeart/2005/8/layout/hierarchy1"/>
    <dgm:cxn modelId="{35EC7640-DF58-4388-B66F-49BE23E1EA96}" type="presParOf" srcId="{50BE9EB5-165F-40C1-A3BA-FBB0D8CF1D42}" destId="{A9C19927-53B2-4562-8455-524A370BFAAA}" srcOrd="0" destOrd="0" presId="urn:microsoft.com/office/officeart/2005/8/layout/hierarchy1"/>
    <dgm:cxn modelId="{F4BBB2E5-160F-4045-B0C6-6F57D2550DA7}" type="presParOf" srcId="{A9C19927-53B2-4562-8455-524A370BFAAA}" destId="{9F8505D1-40B9-4D34-AF2D-006E2453FB88}" srcOrd="0" destOrd="0" presId="urn:microsoft.com/office/officeart/2005/8/layout/hierarchy1"/>
    <dgm:cxn modelId="{CAFA3DA9-9F51-47B2-8467-0948AC32FCF2}" type="presParOf" srcId="{A9C19927-53B2-4562-8455-524A370BFAAA}" destId="{729687A9-1ED6-4507-81FA-19D82A99506F}" srcOrd="1" destOrd="0" presId="urn:microsoft.com/office/officeart/2005/8/layout/hierarchy1"/>
    <dgm:cxn modelId="{00F23F7C-E83D-424D-A92C-3F2C45AA02E8}" type="presParOf" srcId="{50BE9EB5-165F-40C1-A3BA-FBB0D8CF1D42}" destId="{EE99DC5A-628A-448F-AB55-88484AF3C5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A3D7C-C484-4D38-9DEE-B5D30CE5B2DE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EFB1F-0FFF-4027-86ED-B11E0B25F0C6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 dirty="0"/>
            <a:t>The Chaplain nurtures the living</a:t>
          </a:r>
          <a:r>
            <a:rPr lang="en-US" sz="5100" kern="1200" dirty="0"/>
            <a:t>. </a:t>
          </a:r>
        </a:p>
      </dsp:txBody>
      <dsp:txXfrm>
        <a:off x="0" y="2703"/>
        <a:ext cx="6900512" cy="1843578"/>
      </dsp:txXfrm>
    </dsp:sp>
    <dsp:sp modelId="{3E314B57-3064-4AD1-9953-E77177DF2ECB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AD6B1-CC4A-46A8-BED8-D169D89E2259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 dirty="0"/>
            <a:t>The Chaplain cares for the dying</a:t>
          </a:r>
          <a:r>
            <a:rPr lang="en-US" sz="5100" kern="1200" dirty="0"/>
            <a:t>. </a:t>
          </a:r>
        </a:p>
      </dsp:txBody>
      <dsp:txXfrm>
        <a:off x="0" y="1846281"/>
        <a:ext cx="6900512" cy="1843578"/>
      </dsp:txXfrm>
    </dsp:sp>
    <dsp:sp modelId="{F42B7598-C091-4875-854E-3DCF16C98DA9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23166-FC4C-4E72-840A-F5CF7F86CC23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b="1" kern="1200" dirty="0"/>
            <a:t>The Chaplain honors the dead.</a:t>
          </a:r>
          <a:endParaRPr lang="en-US" sz="5100" kern="1200" dirty="0"/>
        </a:p>
      </dsp:txBody>
      <dsp:txXfrm>
        <a:off x="0" y="3689859"/>
        <a:ext cx="6900512" cy="1843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3838B-187D-45FB-8CA7-D3148C20AA2C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B7EA02-314A-49AB-A328-A49C6C9943B3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Crisis Mode</a:t>
          </a:r>
        </a:p>
      </dsp:txBody>
      <dsp:txXfrm>
        <a:off x="383617" y="1447754"/>
        <a:ext cx="2847502" cy="1768010"/>
      </dsp:txXfrm>
    </dsp:sp>
    <dsp:sp modelId="{89A8800E-6044-45AC-97AF-FBF5775CC0F1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5881F0-E436-4D34-8EE1-097A0251ECA5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Initial Contact</a:t>
          </a:r>
        </a:p>
      </dsp:txBody>
      <dsp:txXfrm>
        <a:off x="3998355" y="1447754"/>
        <a:ext cx="2847502" cy="1768010"/>
      </dsp:txXfrm>
    </dsp:sp>
    <dsp:sp modelId="{9F8505D1-40B9-4D34-AF2D-006E2453FB88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9687A9-1ED6-4507-81FA-19D82A99506F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Long Term Care</a:t>
          </a:r>
        </a:p>
      </dsp:txBody>
      <dsp:txXfrm>
        <a:off x="7613092" y="1447754"/>
        <a:ext cx="2847502" cy="1768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2783C-0083-D248-8441-08FC8C9741BF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8EC80-499E-5047-9335-B156516F3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2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lisabeth_K%C3%BCbler-Ross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8EC80-499E-5047-9335-B156516F33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Elisabeth Kübler-Ros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Elisabeth Kübler-Ross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1969</a:t>
            </a:r>
            <a:endParaRPr lang="en-US" u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AE2BA-7F31-444F-AE0C-8D4A250C8A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29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 linear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AE2BA-7F31-444F-AE0C-8D4A250C8A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37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8EC80-499E-5047-9335-B156516F3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97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8EC80-499E-5047-9335-B156516F3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14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2C39C-C3F3-4EB5-C926-8E3302802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A2A8D-DF0D-5FEA-28A4-C53275CA7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5B81F-8B3B-5167-5229-C47BDA6F0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E6F-5715-34BA-4D7F-8C5B46FF6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715E6-AEB6-3522-A926-C1B017CFD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9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EF738-7EBE-2F8A-09FB-233D9222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AE1C43-DF45-3280-B59A-7C5827178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03BE6-8D69-B5D1-E0FF-DB1A8435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826A6-C418-D561-C276-CD61C27CB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504CC-E67E-F532-9157-3C76F454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9B258A-540A-B1F3-86CF-79D223AE9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3E05DA-3576-187B-A199-14A4F243C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AE300-9558-3830-F700-0F0AF22F9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7DF63-0586-049B-51D0-B7755C795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F94E-5B23-3FB1-77BB-B90F78DA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19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EE365-C918-73DD-A45A-47786583B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521F3-B7CE-7003-8ED8-6917EEFBB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CA6A-B550-31A8-A140-3B4FC1508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07F4-E141-7552-EF87-7E05FC0DE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9A65A-0EB7-2A47-46C5-C66A489D1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90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C3D4-A702-248B-8AA4-1CA310F6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6FDC8-F412-49DD-93F3-D4DD50767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E31D7-327F-240E-9629-BA0898DF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A8F21-0683-0BF5-C5B9-1370A57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B5F6A-49CC-73D2-6437-19803F8B3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1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6656F-3141-2994-9BCC-9DF7B42E4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7986D-FB78-DD21-EF5B-FE841EFFD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8A448-981E-FF08-AB3C-E17192CCF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C4B6C-9A00-9619-DFA9-B384A012A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27F25-452C-2DF5-FDE5-60B35DAF3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033D4-6320-8A88-222B-7DECAC83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6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FA47-8254-DAF8-250F-9D0CC62F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82FB1-6CD1-BA6A-7062-BE9D024A7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E0519-0E4E-650D-525A-672AF013C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798D6-DE3F-F55C-B13B-00F422DA3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49A243-0347-B29A-91F2-CD66D04F6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C8F250-1354-2A1D-D1DC-7C520E24B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B7F14-950B-A24C-B818-7CF100A3A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62B4E-7501-4965-70EF-E10B8F68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C7BBE-EC9F-0F0B-0BC4-42B96514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8C8C9D-989D-B643-483C-A52903142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ABED0-2DAE-7485-A22A-60F95420F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AEA46-ACAB-FB0B-33A9-EDD9CBE0D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0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4F5ED6-AC1B-E619-20DE-CA80E633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64F95E-9371-64CE-1873-217C14C2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1CC23-5284-ADE9-FC39-552CB06D6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62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5ECB1-D935-8A69-151D-330B208EC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6C894-72DA-35F4-CFF2-5B9150FF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8E991-4913-C0E1-1D29-34751ECCC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62EF37-7D9E-5876-2D46-A56699D8A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26DB37-B312-7E8F-4383-5F2D2A90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BCE4E-5D2C-8681-E338-16621FE7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5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2CE02-FFD3-2375-739D-9239489E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B8EDAA-6062-86B0-BCFB-1AFCA40805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8657E-6539-1A52-5B76-4C60B2B84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38BF4-96A0-5F3D-BE36-8B54CA82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4B5F4-4491-D9F0-0459-3E5A6B41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94047-E699-A12D-3F04-C5D1EB288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6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7AD315-D7D4-F2CA-1E23-1AFB9BC9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386E7-FE67-EA33-9C23-5766D5935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18F7C-4974-644E-8CDF-27E2C3D55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76F4E5-5F2B-DA45-85FF-7594C72A5375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D0CA4-F672-1CE7-D3CD-863F75940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2B71D-D456-B937-0FBE-4ACD6BB94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46C23-4E7F-6343-B334-C76174E10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book%20shelf%20png?page=1&amp;sort=curated&amp;topic_group=_topic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question-mark-question-response-1019820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7E88B-FF56-DC99-0433-6CBD2FCC8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229" y="2943749"/>
            <a:ext cx="7459399" cy="31957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6000" dirty="0">
                <a:solidFill>
                  <a:schemeClr val="tx2"/>
                </a:solidFill>
              </a:rPr>
              <a:t>VFW Chaplains Training </a:t>
            </a:r>
            <a:br>
              <a:rPr lang="en-US" sz="6000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sz="3200" b="1" dirty="0"/>
              <a:t>Presentation by Chaplain Frank Correa</a:t>
            </a:r>
            <a:br>
              <a:rPr lang="en-US" sz="6000" dirty="0"/>
            </a:br>
            <a:br>
              <a:rPr lang="en-US" sz="6000" dirty="0">
                <a:solidFill>
                  <a:schemeClr val="tx2"/>
                </a:solidFill>
              </a:rPr>
            </a:br>
            <a:endParaRPr lang="en-US" sz="88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Graphic 5" descr="Crying Face with No Fill">
            <a:extLst>
              <a:ext uri="{FF2B5EF4-FFF2-40B4-BE49-F238E27FC236}">
                <a16:creationId xmlns:a16="http://schemas.microsoft.com/office/drawing/2014/main" id="{5AFEE242-8BCD-0D82-0371-0B9058DAE9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3771" y="2258621"/>
            <a:ext cx="3175528" cy="317552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ABDB57-8017-8307-D6A0-F7F8F53B7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07" y="184223"/>
            <a:ext cx="2386940" cy="2402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7823C7-0B95-DD54-8934-56F893782E55}"/>
              </a:ext>
            </a:extLst>
          </p:cNvPr>
          <p:cNvSpPr txBox="1"/>
          <p:nvPr/>
        </p:nvSpPr>
        <p:spPr>
          <a:xfrm>
            <a:off x="1012371" y="740229"/>
            <a:ext cx="2950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Grief</a:t>
            </a:r>
          </a:p>
        </p:txBody>
      </p:sp>
    </p:spTree>
    <p:extLst>
      <p:ext uri="{BB962C8B-B14F-4D97-AF65-F5344CB8AC3E}">
        <p14:creationId xmlns:p14="http://schemas.microsoft.com/office/powerpoint/2010/main" val="89623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6708F9-54A7-06B6-B006-DF61C0D8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dirty="0"/>
              <a:t>10 stage Westburg model of Grief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083470-DA77-BC2D-C07E-1C9879A52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197429"/>
            <a:ext cx="10515600" cy="5153705"/>
          </a:xfrm>
        </p:spPr>
        <p:txBody>
          <a:bodyPr>
            <a:normAutofit/>
          </a:bodyPr>
          <a:lstStyle/>
          <a:p>
            <a:r>
              <a:rPr lang="en-US" dirty="0"/>
              <a:t>We are in a state of Shock</a:t>
            </a:r>
          </a:p>
          <a:p>
            <a:r>
              <a:rPr lang="en-US" dirty="0"/>
              <a:t>We express Emotion</a:t>
            </a:r>
          </a:p>
          <a:p>
            <a:r>
              <a:rPr lang="en-US" dirty="0"/>
              <a:t> We feel Depressed, lonely</a:t>
            </a:r>
          </a:p>
          <a:p>
            <a:r>
              <a:rPr lang="en-US" dirty="0"/>
              <a:t>We may feel physical distress</a:t>
            </a:r>
          </a:p>
          <a:p>
            <a:r>
              <a:rPr lang="en-US" dirty="0"/>
              <a:t>We may experience Panic</a:t>
            </a:r>
          </a:p>
          <a:p>
            <a:r>
              <a:rPr lang="en-US" dirty="0"/>
              <a:t> We feel a sense of Guilt</a:t>
            </a:r>
          </a:p>
          <a:p>
            <a:r>
              <a:rPr lang="en-US" dirty="0"/>
              <a:t>We are filled with Anger and resentment </a:t>
            </a:r>
          </a:p>
          <a:p>
            <a:r>
              <a:rPr lang="en-US" dirty="0"/>
              <a:t>We Resist returning to usual activities</a:t>
            </a:r>
          </a:p>
          <a:p>
            <a:r>
              <a:rPr lang="en-US" dirty="0"/>
              <a:t> Hope gradually comes through</a:t>
            </a:r>
          </a:p>
          <a:p>
            <a:r>
              <a:rPr lang="en-US" dirty="0"/>
              <a:t>We struggle to affirm reality</a:t>
            </a:r>
          </a:p>
        </p:txBody>
      </p:sp>
      <p:pic>
        <p:nvPicPr>
          <p:cNvPr id="1026" name="Picture 2" descr="Good Grief | A Companion for Every Loss ...">
            <a:extLst>
              <a:ext uri="{FF2B5EF4-FFF2-40B4-BE49-F238E27FC236}">
                <a16:creationId xmlns:a16="http://schemas.microsoft.com/office/drawing/2014/main" id="{0D6849AE-2703-68D2-A2D4-C7774E8F5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362" y="1730830"/>
            <a:ext cx="4628696" cy="462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223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92C4C6-8084-8551-60EA-AB8C4EF0C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342" y="389929"/>
            <a:ext cx="5809869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629B72-B1B1-8D1A-3F64-B9C828BF28D5}"/>
              </a:ext>
            </a:extLst>
          </p:cNvPr>
          <p:cNvSpPr txBox="1"/>
          <p:nvPr/>
        </p:nvSpPr>
        <p:spPr>
          <a:xfrm>
            <a:off x="9339943" y="2438400"/>
            <a:ext cx="255814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Wright H. Norman.   </a:t>
            </a:r>
            <a:r>
              <a:rPr lang="en-US" sz="2400" i="1" dirty="0">
                <a:solidFill>
                  <a:schemeClr val="bg1"/>
                </a:solidFill>
              </a:rPr>
              <a:t>Crisis &amp; Trauma Counseling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05BDEB-15D8-1525-4922-4BFF5A467E80}"/>
              </a:ext>
            </a:extLst>
          </p:cNvPr>
          <p:cNvSpPr txBox="1"/>
          <p:nvPr/>
        </p:nvSpPr>
        <p:spPr>
          <a:xfrm>
            <a:off x="304799" y="903514"/>
            <a:ext cx="2405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Spikes at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 6-8 weeks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and one year</a:t>
            </a:r>
          </a:p>
        </p:txBody>
      </p:sp>
    </p:spTree>
    <p:extLst>
      <p:ext uri="{BB962C8B-B14F-4D97-AF65-F5344CB8AC3E}">
        <p14:creationId xmlns:p14="http://schemas.microsoft.com/office/powerpoint/2010/main" val="1721967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FF98EA5-D912-F2FE-D1C8-A6A164CBC7DB}"/>
              </a:ext>
            </a:extLst>
          </p:cNvPr>
          <p:cNvSpPr txBox="1"/>
          <p:nvPr/>
        </p:nvSpPr>
        <p:spPr>
          <a:xfrm>
            <a:off x="6797753" y="835305"/>
            <a:ext cx="4491820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Its OK to be silent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Don’t minimize or use cliches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Make it safe to grieve openly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Be prepared!</a:t>
            </a:r>
          </a:p>
        </p:txBody>
      </p:sp>
      <p:pic>
        <p:nvPicPr>
          <p:cNvPr id="1028" name="Picture 4" descr="When brain hears you say &quot; I don't Know ...">
            <a:extLst>
              <a:ext uri="{FF2B5EF4-FFF2-40B4-BE49-F238E27FC236}">
                <a16:creationId xmlns:a16="http://schemas.microsoft.com/office/drawing/2014/main" id="{8D62588B-476E-C051-2922-F2FFB6CBC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82" y="1561555"/>
            <a:ext cx="3844701" cy="287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7B43AA-A4F8-073E-ED00-7FBA5D75AB43}"/>
              </a:ext>
            </a:extLst>
          </p:cNvPr>
          <p:cNvSpPr txBox="1"/>
          <p:nvPr/>
        </p:nvSpPr>
        <p:spPr>
          <a:xfrm>
            <a:off x="1204697" y="4283137"/>
            <a:ext cx="3422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What to say</a:t>
            </a:r>
          </a:p>
        </p:txBody>
      </p:sp>
    </p:spTree>
    <p:extLst>
      <p:ext uri="{BB962C8B-B14F-4D97-AF65-F5344CB8AC3E}">
        <p14:creationId xmlns:p14="http://schemas.microsoft.com/office/powerpoint/2010/main" val="618304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898E3D-B171-0F32-5CB0-4290B1DFA6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C0F665-9C43-F2F6-D421-823279C81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Grief Intervention Stages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B05AB8-AACB-C0F9-9B53-A7638B826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7679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0708DB4-CA7C-8FE6-5835-70304C4DF5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9009" y="91441"/>
            <a:ext cx="2299063" cy="22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27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B49A8-549D-D971-1780-87A566AC1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807" y="348343"/>
            <a:ext cx="7075714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4B14E8-BA92-CA6C-CA40-A9A48A4C96AB}"/>
              </a:ext>
            </a:extLst>
          </p:cNvPr>
          <p:cNvSpPr txBox="1"/>
          <p:nvPr/>
        </p:nvSpPr>
        <p:spPr>
          <a:xfrm>
            <a:off x="9209314" y="2286000"/>
            <a:ext cx="2373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Wiersbe</a:t>
            </a:r>
            <a:r>
              <a:rPr lang="en-US" sz="2400" dirty="0">
                <a:solidFill>
                  <a:schemeClr val="bg1"/>
                </a:solidFill>
              </a:rPr>
              <a:t>, Warren.  </a:t>
            </a:r>
            <a:r>
              <a:rPr lang="en-US" sz="2400" i="1" dirty="0">
                <a:solidFill>
                  <a:schemeClr val="bg1"/>
                </a:solidFill>
              </a:rPr>
              <a:t>Comforting the Bereaved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BBE0BE-CC41-D663-ACA6-5E1A433D6F4B}"/>
              </a:ext>
            </a:extLst>
          </p:cNvPr>
          <p:cNvSpPr txBox="1"/>
          <p:nvPr/>
        </p:nvSpPr>
        <p:spPr>
          <a:xfrm>
            <a:off x="8915400" y="261257"/>
            <a:ext cx="32758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      Ten Commandments for Comforters</a:t>
            </a:r>
          </a:p>
        </p:txBody>
      </p:sp>
    </p:spTree>
    <p:extLst>
      <p:ext uri="{BB962C8B-B14F-4D97-AF65-F5344CB8AC3E}">
        <p14:creationId xmlns:p14="http://schemas.microsoft.com/office/powerpoint/2010/main" val="2635151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B2421C-90DC-0197-3D2E-5BCC2731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075" y="-53728"/>
            <a:ext cx="10197937" cy="1343296"/>
          </a:xfrm>
        </p:spPr>
        <p:txBody>
          <a:bodyPr anchor="ctr">
            <a:normAutofit/>
          </a:bodyPr>
          <a:lstStyle/>
          <a:p>
            <a:r>
              <a:rPr lang="en-US" sz="40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Supporting Someone who is Grieving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0324-8A1C-657D-2BCA-F54988F6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1084218"/>
            <a:ext cx="7781307" cy="5479868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Listen More Than You Speak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Acknowledge Their Loss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Offer Practical Help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Respect Their Need for Space and Time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Be Mindful of Their Emotions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Follow Their Lead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Respect Their Ways of Coping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Don’t Rush Their Healing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The Value of a Support Group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Offer Long-Term Support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Respect Cultural or Religious Differences </a:t>
            </a:r>
            <a:endParaRPr lang="en-US" sz="3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Hands holding each other's wrists and interlinked to form a circle">
            <a:extLst>
              <a:ext uri="{FF2B5EF4-FFF2-40B4-BE49-F238E27FC236}">
                <a16:creationId xmlns:a16="http://schemas.microsoft.com/office/drawing/2014/main" id="{257EFB86-92BA-723E-2FCA-C1C3EE5782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99" r="22264" b="-1"/>
          <a:stretch>
            <a:fillRect/>
          </a:stretch>
        </p:blipFill>
        <p:spPr>
          <a:xfrm>
            <a:off x="8543107" y="1616122"/>
            <a:ext cx="3348447" cy="4311815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2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9CA6-B8DE-5DCF-2803-0009FA42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Suggested Books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7C4C0-9159-084B-D2D8-D07612152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Westberg, Granger. </a:t>
            </a:r>
            <a:r>
              <a:rPr lang="en-US" i="1" dirty="0"/>
              <a:t>Good Grief</a:t>
            </a:r>
            <a:endParaRPr lang="en-US" dirty="0"/>
          </a:p>
          <a:p>
            <a:r>
              <a:rPr lang="en-US" dirty="0"/>
              <a:t>Baily, Joseph.  </a:t>
            </a:r>
            <a:r>
              <a:rPr lang="en-US" i="1" dirty="0"/>
              <a:t>The Last Thing We Talk About</a:t>
            </a:r>
            <a:endParaRPr lang="en-US" dirty="0"/>
          </a:p>
          <a:p>
            <a:r>
              <a:rPr lang="en-US" dirty="0"/>
              <a:t>Linn, Erin.  </a:t>
            </a:r>
            <a:r>
              <a:rPr lang="en-US" i="1" dirty="0"/>
              <a:t>I know Just How You Feel: avoiding the clichés of grief</a:t>
            </a:r>
            <a:endParaRPr lang="en-US" dirty="0"/>
          </a:p>
          <a:p>
            <a:r>
              <a:rPr lang="en-US" dirty="0" err="1"/>
              <a:t>Wiersbe</a:t>
            </a:r>
            <a:r>
              <a:rPr lang="en-US" dirty="0"/>
              <a:t>, Warren.  </a:t>
            </a:r>
            <a:r>
              <a:rPr lang="en-US" i="1" dirty="0"/>
              <a:t>Comforting the Bereaved</a:t>
            </a:r>
            <a:r>
              <a:rPr lang="en-US" dirty="0"/>
              <a:t> </a:t>
            </a:r>
          </a:p>
          <a:p>
            <a:r>
              <a:rPr lang="en-US" dirty="0" err="1"/>
              <a:t>Wiersbe</a:t>
            </a:r>
            <a:r>
              <a:rPr lang="en-US" dirty="0"/>
              <a:t>, Warren.  </a:t>
            </a:r>
            <a:r>
              <a:rPr lang="en-US" i="1" dirty="0"/>
              <a:t>When Life Falls Apart </a:t>
            </a:r>
            <a:endParaRPr lang="en-US" dirty="0"/>
          </a:p>
          <a:p>
            <a:r>
              <a:rPr lang="en-US" dirty="0"/>
              <a:t>Wright H. Norman.   </a:t>
            </a:r>
            <a:r>
              <a:rPr lang="en-US" i="1" dirty="0"/>
              <a:t>Crisis &amp; Trauma Counseling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D0092-19B9-E47C-8467-A3D49206E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78537" y="179204"/>
            <a:ext cx="2033452" cy="229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Sending a Thank You Letter Could Cost You Your Job | The Red Ink">
            <a:extLst>
              <a:ext uri="{FF2B5EF4-FFF2-40B4-BE49-F238E27FC236}">
                <a16:creationId xmlns:a16="http://schemas.microsoft.com/office/drawing/2014/main" id="{1497EBFB-D055-F9F0-6E4C-07AF41505F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3" r="-2" b="443"/>
          <a:stretch/>
        </p:blipFill>
        <p:spPr bwMode="auto">
          <a:xfrm>
            <a:off x="5525589" y="1189112"/>
            <a:ext cx="6022944" cy="40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badge&#10;&#10;Description automatically generated">
            <a:extLst>
              <a:ext uri="{FF2B5EF4-FFF2-40B4-BE49-F238E27FC236}">
                <a16:creationId xmlns:a16="http://schemas.microsoft.com/office/drawing/2014/main" id="{060F3D49-517B-EB60-F948-A82EC0658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66" y="1466850"/>
            <a:ext cx="4204607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8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89EED9-F54D-4F20-A2C6-949DE4176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46F721-3785-414D-8697-16AF490E6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5300" y="1562669"/>
            <a:ext cx="3389515" cy="23806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Questions?</a:t>
            </a:r>
          </a:p>
        </p:txBody>
      </p:sp>
      <p:pic>
        <p:nvPicPr>
          <p:cNvPr id="5" name="Content Placeholder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AA173AA-C900-4543-6DC3-B6BFEDCEDD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0535"/>
          <a:stretch>
            <a:fillRect/>
          </a:stretch>
        </p:blipFill>
        <p:spPr>
          <a:xfrm>
            <a:off x="20" y="1"/>
            <a:ext cx="7665573" cy="6857999"/>
          </a:xfrm>
          <a:custGeom>
            <a:avLst/>
            <a:gdLst/>
            <a:ahLst/>
            <a:cxnLst/>
            <a:rect l="l" t="t" r="r" b="b"/>
            <a:pathLst>
              <a:path w="7665593" h="6857999">
                <a:moveTo>
                  <a:pt x="0" y="0"/>
                </a:moveTo>
                <a:lnTo>
                  <a:pt x="7363783" y="0"/>
                </a:lnTo>
                <a:lnTo>
                  <a:pt x="7372954" y="18152"/>
                </a:lnTo>
                <a:cubicBezTo>
                  <a:pt x="7378508" y="27417"/>
                  <a:pt x="7383821" y="35694"/>
                  <a:pt x="7386404" y="41707"/>
                </a:cubicBezTo>
                <a:lnTo>
                  <a:pt x="7389058" y="60832"/>
                </a:lnTo>
                <a:lnTo>
                  <a:pt x="7394074" y="60137"/>
                </a:lnTo>
                <a:lnTo>
                  <a:pt x="7394443" y="67241"/>
                </a:lnTo>
                <a:lnTo>
                  <a:pt x="7394565" y="83099"/>
                </a:lnTo>
                <a:cubicBezTo>
                  <a:pt x="7395324" y="92994"/>
                  <a:pt x="7394122" y="120511"/>
                  <a:pt x="7395957" y="130584"/>
                </a:cubicBezTo>
                <a:cubicBezTo>
                  <a:pt x="7401306" y="133490"/>
                  <a:pt x="7404223" y="137975"/>
                  <a:pt x="7405574" y="143540"/>
                </a:cubicBezTo>
                <a:lnTo>
                  <a:pt x="7405725" y="155795"/>
                </a:lnTo>
                <a:lnTo>
                  <a:pt x="7418615" y="226869"/>
                </a:lnTo>
                <a:lnTo>
                  <a:pt x="7419579" y="236641"/>
                </a:lnTo>
                <a:lnTo>
                  <a:pt x="7423900" y="241933"/>
                </a:lnTo>
                <a:cubicBezTo>
                  <a:pt x="7424763" y="245974"/>
                  <a:pt x="7424206" y="257579"/>
                  <a:pt x="7424760" y="260885"/>
                </a:cubicBezTo>
                <a:cubicBezTo>
                  <a:pt x="7425580" y="261177"/>
                  <a:pt x="7426400" y="261469"/>
                  <a:pt x="7427220" y="261761"/>
                </a:cubicBezTo>
                <a:cubicBezTo>
                  <a:pt x="7431152" y="272291"/>
                  <a:pt x="7444241" y="311893"/>
                  <a:pt x="7448344" y="324055"/>
                </a:cubicBezTo>
                <a:cubicBezTo>
                  <a:pt x="7444563" y="326484"/>
                  <a:pt x="7450535" y="331924"/>
                  <a:pt x="7451833" y="334727"/>
                </a:cubicBezTo>
                <a:cubicBezTo>
                  <a:pt x="7449286" y="335161"/>
                  <a:pt x="7448510" y="341947"/>
                  <a:pt x="7450776" y="343948"/>
                </a:cubicBezTo>
                <a:cubicBezTo>
                  <a:pt x="7463202" y="391652"/>
                  <a:pt x="7437523" y="367773"/>
                  <a:pt x="7453791" y="395003"/>
                </a:cubicBezTo>
                <a:cubicBezTo>
                  <a:pt x="7454869" y="399820"/>
                  <a:pt x="7453841" y="403723"/>
                  <a:pt x="7451939" y="407147"/>
                </a:cubicBezTo>
                <a:lnTo>
                  <a:pt x="7448030" y="412254"/>
                </a:lnTo>
                <a:lnTo>
                  <a:pt x="7455416" y="432021"/>
                </a:lnTo>
                <a:cubicBezTo>
                  <a:pt x="7457991" y="441758"/>
                  <a:pt x="7459699" y="452007"/>
                  <a:pt x="7460479" y="462523"/>
                </a:cubicBezTo>
                <a:cubicBezTo>
                  <a:pt x="7455275" y="464882"/>
                  <a:pt x="7462669" y="473136"/>
                  <a:pt x="7464133" y="477020"/>
                </a:cubicBezTo>
                <a:cubicBezTo>
                  <a:pt x="7460734" y="477060"/>
                  <a:pt x="7459104" y="485663"/>
                  <a:pt x="7461914" y="488716"/>
                </a:cubicBezTo>
                <a:cubicBezTo>
                  <a:pt x="7474065" y="552879"/>
                  <a:pt x="7442314" y="516775"/>
                  <a:pt x="7461353" y="555280"/>
                </a:cubicBezTo>
                <a:cubicBezTo>
                  <a:pt x="7462345" y="561721"/>
                  <a:pt x="7460642" y="566553"/>
                  <a:pt x="7457829" y="570585"/>
                </a:cubicBezTo>
                <a:lnTo>
                  <a:pt x="7450804" y="577839"/>
                </a:lnTo>
                <a:lnTo>
                  <a:pt x="7453309" y="583524"/>
                </a:lnTo>
                <a:cubicBezTo>
                  <a:pt x="7453505" y="604977"/>
                  <a:pt x="7446306" y="611303"/>
                  <a:pt x="7453558" y="623785"/>
                </a:cubicBezTo>
                <a:cubicBezTo>
                  <a:pt x="7438483" y="642230"/>
                  <a:pt x="7452055" y="636019"/>
                  <a:pt x="7454362" y="650049"/>
                </a:cubicBezTo>
                <a:cubicBezTo>
                  <a:pt x="7457368" y="661117"/>
                  <a:pt x="7463152" y="640798"/>
                  <a:pt x="7464006" y="651645"/>
                </a:cubicBezTo>
                <a:cubicBezTo>
                  <a:pt x="7460114" y="663380"/>
                  <a:pt x="7472201" y="662829"/>
                  <a:pt x="7467442" y="675032"/>
                </a:cubicBezTo>
                <a:cubicBezTo>
                  <a:pt x="7458335" y="672068"/>
                  <a:pt x="7469207" y="699114"/>
                  <a:pt x="7461251" y="699956"/>
                </a:cubicBezTo>
                <a:cubicBezTo>
                  <a:pt x="7472628" y="710321"/>
                  <a:pt x="7458614" y="715529"/>
                  <a:pt x="7462119" y="729331"/>
                </a:cubicBezTo>
                <a:cubicBezTo>
                  <a:pt x="7466423" y="735831"/>
                  <a:pt x="7467162" y="740521"/>
                  <a:pt x="7462533" y="746910"/>
                </a:cubicBezTo>
                <a:cubicBezTo>
                  <a:pt x="7483486" y="776851"/>
                  <a:pt x="7463470" y="765024"/>
                  <a:pt x="7471529" y="793043"/>
                </a:cubicBezTo>
                <a:cubicBezTo>
                  <a:pt x="7480002" y="817184"/>
                  <a:pt x="7485500" y="844550"/>
                  <a:pt x="7505730" y="867898"/>
                </a:cubicBezTo>
                <a:cubicBezTo>
                  <a:pt x="7511461" y="872184"/>
                  <a:pt x="7513630" y="882707"/>
                  <a:pt x="7510576" y="891400"/>
                </a:cubicBezTo>
                <a:cubicBezTo>
                  <a:pt x="7510049" y="892894"/>
                  <a:pt x="7509385" y="894278"/>
                  <a:pt x="7508604" y="895508"/>
                </a:cubicBezTo>
                <a:cubicBezTo>
                  <a:pt x="7511698" y="915692"/>
                  <a:pt x="7525520" y="989520"/>
                  <a:pt x="7529143" y="1012510"/>
                </a:cubicBezTo>
                <a:cubicBezTo>
                  <a:pt x="7521781" y="1014371"/>
                  <a:pt x="7535067" y="1025997"/>
                  <a:pt x="7530347" y="1033444"/>
                </a:cubicBezTo>
                <a:cubicBezTo>
                  <a:pt x="7526204" y="1038777"/>
                  <a:pt x="7529270" y="1043549"/>
                  <a:pt x="7529596" y="1049120"/>
                </a:cubicBezTo>
                <a:cubicBezTo>
                  <a:pt x="7526339" y="1056460"/>
                  <a:pt x="7532220" y="1080398"/>
                  <a:pt x="7536437" y="1086639"/>
                </a:cubicBezTo>
                <a:cubicBezTo>
                  <a:pt x="7551094" y="1101553"/>
                  <a:pt x="7540210" y="1135442"/>
                  <a:pt x="7551438" y="1147834"/>
                </a:cubicBezTo>
                <a:cubicBezTo>
                  <a:pt x="7553086" y="1152330"/>
                  <a:pt x="7553752" y="1156729"/>
                  <a:pt x="7553808" y="1161047"/>
                </a:cubicBezTo>
                <a:lnTo>
                  <a:pt x="7552572" y="1173130"/>
                </a:lnTo>
                <a:lnTo>
                  <a:pt x="7549434" y="1176566"/>
                </a:lnTo>
                <a:lnTo>
                  <a:pt x="7550211" y="1183950"/>
                </a:lnTo>
                <a:lnTo>
                  <a:pt x="7549733" y="1186066"/>
                </a:lnTo>
                <a:cubicBezTo>
                  <a:pt x="7548807" y="1190108"/>
                  <a:pt x="7548001" y="1194099"/>
                  <a:pt x="7547683" y="1198047"/>
                </a:cubicBezTo>
                <a:cubicBezTo>
                  <a:pt x="7563423" y="1192855"/>
                  <a:pt x="7547566" y="1230782"/>
                  <a:pt x="7560295" y="1219849"/>
                </a:cubicBezTo>
                <a:cubicBezTo>
                  <a:pt x="7561281" y="1240644"/>
                  <a:pt x="7573138" y="1224782"/>
                  <a:pt x="7561835" y="1249779"/>
                </a:cubicBezTo>
                <a:cubicBezTo>
                  <a:pt x="7574707" y="1282065"/>
                  <a:pt x="7569916" y="1332957"/>
                  <a:pt x="7589445" y="1358245"/>
                </a:cubicBezTo>
                <a:cubicBezTo>
                  <a:pt x="7581989" y="1355103"/>
                  <a:pt x="7576204" y="1368711"/>
                  <a:pt x="7579904" y="1378136"/>
                </a:cubicBezTo>
                <a:cubicBezTo>
                  <a:pt x="7550647" y="1367117"/>
                  <a:pt x="7606267" y="1415404"/>
                  <a:pt x="7586303" y="1423699"/>
                </a:cubicBezTo>
                <a:cubicBezTo>
                  <a:pt x="7604838" y="1424108"/>
                  <a:pt x="7636267" y="1466352"/>
                  <a:pt x="7621059" y="1486236"/>
                </a:cubicBezTo>
                <a:cubicBezTo>
                  <a:pt x="7624771" y="1516526"/>
                  <a:pt x="7640092" y="1537976"/>
                  <a:pt x="7633966" y="1569734"/>
                </a:cubicBezTo>
                <a:cubicBezTo>
                  <a:pt x="7636447" y="1570719"/>
                  <a:pt x="7638522" y="1572334"/>
                  <a:pt x="7640304" y="1574384"/>
                </a:cubicBezTo>
                <a:lnTo>
                  <a:pt x="7644628" y="1581242"/>
                </a:lnTo>
                <a:lnTo>
                  <a:pt x="7644313" y="1582567"/>
                </a:lnTo>
                <a:cubicBezTo>
                  <a:pt x="7644257" y="1587776"/>
                  <a:pt x="7645302" y="1590443"/>
                  <a:pt x="7646831" y="1591983"/>
                </a:cubicBezTo>
                <a:cubicBezTo>
                  <a:pt x="7647577" y="1592347"/>
                  <a:pt x="7648323" y="1592711"/>
                  <a:pt x="7649069" y="1593074"/>
                </a:cubicBezTo>
                <a:lnTo>
                  <a:pt x="7651326" y="1599230"/>
                </a:lnTo>
                <a:lnTo>
                  <a:pt x="7657195" y="1610539"/>
                </a:lnTo>
                <a:lnTo>
                  <a:pt x="7656957" y="1613422"/>
                </a:lnTo>
                <a:lnTo>
                  <a:pt x="7663730" y="1631673"/>
                </a:lnTo>
                <a:lnTo>
                  <a:pt x="7663189" y="1632289"/>
                </a:lnTo>
                <a:cubicBezTo>
                  <a:pt x="7662131" y="1634085"/>
                  <a:pt x="7661641" y="1636199"/>
                  <a:pt x="7662326" y="1639024"/>
                </a:cubicBezTo>
                <a:cubicBezTo>
                  <a:pt x="7651979" y="1640024"/>
                  <a:pt x="7659188" y="1642819"/>
                  <a:pt x="7662125" y="1651067"/>
                </a:cubicBezTo>
                <a:cubicBezTo>
                  <a:pt x="7646711" y="1654462"/>
                  <a:pt x="7660667" y="1674670"/>
                  <a:pt x="7653812" y="1683345"/>
                </a:cubicBezTo>
                <a:cubicBezTo>
                  <a:pt x="7656316" y="1689330"/>
                  <a:pt x="7658683" y="1695719"/>
                  <a:pt x="7660803" y="1702414"/>
                </a:cubicBezTo>
                <a:lnTo>
                  <a:pt x="7661867" y="1756201"/>
                </a:lnTo>
                <a:lnTo>
                  <a:pt x="7649453" y="1812530"/>
                </a:lnTo>
                <a:cubicBezTo>
                  <a:pt x="7649183" y="1833366"/>
                  <a:pt x="7644573" y="1851408"/>
                  <a:pt x="7647823" y="1869041"/>
                </a:cubicBezTo>
                <a:cubicBezTo>
                  <a:pt x="7644238" y="1876204"/>
                  <a:pt x="7642789" y="1882956"/>
                  <a:pt x="7648156" y="1889503"/>
                </a:cubicBezTo>
                <a:cubicBezTo>
                  <a:pt x="7646365" y="1908946"/>
                  <a:pt x="7638702" y="1913653"/>
                  <a:pt x="7644679" y="1925974"/>
                </a:cubicBezTo>
                <a:cubicBezTo>
                  <a:pt x="7632281" y="1936898"/>
                  <a:pt x="7637013" y="1937545"/>
                  <a:pt x="7640564" y="1942678"/>
                </a:cubicBezTo>
                <a:lnTo>
                  <a:pt x="7640816" y="1943410"/>
                </a:lnTo>
                <a:lnTo>
                  <a:pt x="7639044" y="1944904"/>
                </a:lnTo>
                <a:lnTo>
                  <a:pt x="7638223" y="1947993"/>
                </a:lnTo>
                <a:lnTo>
                  <a:pt x="7638752" y="1956430"/>
                </a:lnTo>
                <a:lnTo>
                  <a:pt x="7639407" y="1959603"/>
                </a:lnTo>
                <a:cubicBezTo>
                  <a:pt x="7639690" y="1961788"/>
                  <a:pt x="7639658" y="1963239"/>
                  <a:pt x="7639396" y="1964244"/>
                </a:cubicBezTo>
                <a:lnTo>
                  <a:pt x="7639249" y="1964361"/>
                </a:lnTo>
                <a:lnTo>
                  <a:pt x="7639521" y="1968708"/>
                </a:lnTo>
                <a:cubicBezTo>
                  <a:pt x="7640315" y="1976045"/>
                  <a:pt x="7641402" y="1983186"/>
                  <a:pt x="7642694" y="1989983"/>
                </a:cubicBezTo>
                <a:cubicBezTo>
                  <a:pt x="7634556" y="1995729"/>
                  <a:pt x="7644169" y="2020842"/>
                  <a:pt x="7628828" y="2018094"/>
                </a:cubicBezTo>
                <a:cubicBezTo>
                  <a:pt x="7630116" y="2027262"/>
                  <a:pt x="7636485" y="2032807"/>
                  <a:pt x="7626423" y="2029720"/>
                </a:cubicBezTo>
                <a:cubicBezTo>
                  <a:pt x="7626559" y="2032738"/>
                  <a:pt x="7625703" y="2034598"/>
                  <a:pt x="7624364" y="2035929"/>
                </a:cubicBezTo>
                <a:lnTo>
                  <a:pt x="7623733" y="2036314"/>
                </a:lnTo>
                <a:lnTo>
                  <a:pt x="7626847" y="2056711"/>
                </a:lnTo>
                <a:lnTo>
                  <a:pt x="7626090" y="2059419"/>
                </a:lnTo>
                <a:lnTo>
                  <a:pt x="7629618" y="2072712"/>
                </a:lnTo>
                <a:lnTo>
                  <a:pt x="7630641" y="2079581"/>
                </a:lnTo>
                <a:lnTo>
                  <a:pt x="7632577" y="2081522"/>
                </a:lnTo>
                <a:cubicBezTo>
                  <a:pt x="7633753" y="2083617"/>
                  <a:pt x="7634261" y="2086620"/>
                  <a:pt x="7633251" y="2091658"/>
                </a:cubicBezTo>
                <a:lnTo>
                  <a:pt x="7632707" y="2092825"/>
                </a:lnTo>
                <a:lnTo>
                  <a:pt x="7635575" y="2101184"/>
                </a:lnTo>
                <a:cubicBezTo>
                  <a:pt x="7636900" y="2103876"/>
                  <a:pt x="7638586" y="2106260"/>
                  <a:pt x="7640772" y="2108190"/>
                </a:cubicBezTo>
                <a:cubicBezTo>
                  <a:pt x="7629093" y="2136655"/>
                  <a:pt x="7639778" y="2163513"/>
                  <a:pt x="7637758" y="2194409"/>
                </a:cubicBezTo>
                <a:cubicBezTo>
                  <a:pt x="7619585" y="2207765"/>
                  <a:pt x="7641835" y="2261154"/>
                  <a:pt x="7659453" y="2268824"/>
                </a:cubicBezTo>
                <a:cubicBezTo>
                  <a:pt x="7644015" y="2268997"/>
                  <a:pt x="7665037" y="2307714"/>
                  <a:pt x="7665583" y="2317700"/>
                </a:cubicBezTo>
                <a:cubicBezTo>
                  <a:pt x="7665764" y="2321029"/>
                  <a:pt x="7663671" y="2321166"/>
                  <a:pt x="7657195" y="2315619"/>
                </a:cubicBezTo>
                <a:cubicBezTo>
                  <a:pt x="7658997" y="2326231"/>
                  <a:pt x="7650972" y="2337185"/>
                  <a:pt x="7644431" y="2331209"/>
                </a:cubicBezTo>
                <a:cubicBezTo>
                  <a:pt x="7658433" y="2363448"/>
                  <a:pt x="7644510" y="2411031"/>
                  <a:pt x="7650869" y="2447461"/>
                </a:cubicBezTo>
                <a:cubicBezTo>
                  <a:pt x="7635485" y="2467322"/>
                  <a:pt x="7649719" y="2456555"/>
                  <a:pt x="7646841" y="2477156"/>
                </a:cubicBezTo>
                <a:cubicBezTo>
                  <a:pt x="7661004" y="2471521"/>
                  <a:pt x="7638896" y="2502164"/>
                  <a:pt x="7654880" y="2503292"/>
                </a:cubicBezTo>
                <a:cubicBezTo>
                  <a:pt x="7653849" y="2507005"/>
                  <a:pt x="7652348" y="2510567"/>
                  <a:pt x="7650720" y="2514131"/>
                </a:cubicBezTo>
                <a:lnTo>
                  <a:pt x="7649876" y="2516003"/>
                </a:lnTo>
                <a:lnTo>
                  <a:pt x="7649263" y="2523483"/>
                </a:lnTo>
                <a:lnTo>
                  <a:pt x="7645633" y="2525592"/>
                </a:lnTo>
                <a:lnTo>
                  <a:pt x="7642233" y="2536851"/>
                </a:lnTo>
                <a:cubicBezTo>
                  <a:pt x="7641494" y="2541069"/>
                  <a:pt x="7641323" y="2545607"/>
                  <a:pt x="7642069" y="2550622"/>
                </a:cubicBezTo>
                <a:cubicBezTo>
                  <a:pt x="7648404" y="2562959"/>
                  <a:pt x="7640640" y="2582170"/>
                  <a:pt x="7641110" y="2599544"/>
                </a:cubicBezTo>
                <a:lnTo>
                  <a:pt x="7643071" y="2607523"/>
                </a:lnTo>
                <a:lnTo>
                  <a:pt x="7639801" y="2633566"/>
                </a:lnTo>
                <a:cubicBezTo>
                  <a:pt x="7639166" y="2640978"/>
                  <a:pt x="7638833" y="2648672"/>
                  <a:pt x="7639065" y="2656773"/>
                </a:cubicBezTo>
                <a:lnTo>
                  <a:pt x="7640624" y="2671810"/>
                </a:lnTo>
                <a:lnTo>
                  <a:pt x="7639332" y="2675751"/>
                </a:lnTo>
                <a:cubicBezTo>
                  <a:pt x="7639476" y="2682617"/>
                  <a:pt x="7644027" y="2691703"/>
                  <a:pt x="7638498" y="2690893"/>
                </a:cubicBezTo>
                <a:lnTo>
                  <a:pt x="7640415" y="2698606"/>
                </a:lnTo>
                <a:lnTo>
                  <a:pt x="7636002" y="2706218"/>
                </a:lnTo>
                <a:cubicBezTo>
                  <a:pt x="7634978" y="2707053"/>
                  <a:pt x="7633887" y="2707679"/>
                  <a:pt x="7632770" y="2708079"/>
                </a:cubicBezTo>
                <a:lnTo>
                  <a:pt x="7634220" y="2718854"/>
                </a:lnTo>
                <a:lnTo>
                  <a:pt x="7631061" y="2727688"/>
                </a:lnTo>
                <a:lnTo>
                  <a:pt x="7633127" y="2735389"/>
                </a:lnTo>
                <a:lnTo>
                  <a:pt x="7632661" y="2738584"/>
                </a:lnTo>
                <a:lnTo>
                  <a:pt x="7631098" y="2746529"/>
                </a:lnTo>
                <a:cubicBezTo>
                  <a:pt x="7630002" y="2750602"/>
                  <a:pt x="7628681" y="2755160"/>
                  <a:pt x="7627624" y="2760235"/>
                </a:cubicBezTo>
                <a:lnTo>
                  <a:pt x="7627140" y="2764511"/>
                </a:lnTo>
                <a:lnTo>
                  <a:pt x="7621827" y="2773820"/>
                </a:lnTo>
                <a:cubicBezTo>
                  <a:pt x="7617811" y="2780593"/>
                  <a:pt x="7615104" y="2785923"/>
                  <a:pt x="7617284" y="2791840"/>
                </a:cubicBezTo>
                <a:cubicBezTo>
                  <a:pt x="7612094" y="2801924"/>
                  <a:pt x="7597550" y="2808970"/>
                  <a:pt x="7601430" y="2823567"/>
                </a:cubicBezTo>
                <a:cubicBezTo>
                  <a:pt x="7594841" y="2819137"/>
                  <a:pt x="7600633" y="2839778"/>
                  <a:pt x="7593865" y="2842217"/>
                </a:cubicBezTo>
                <a:cubicBezTo>
                  <a:pt x="7588415" y="2843342"/>
                  <a:pt x="7588901" y="2849866"/>
                  <a:pt x="7586893" y="2854834"/>
                </a:cubicBezTo>
                <a:cubicBezTo>
                  <a:pt x="7581327" y="2858374"/>
                  <a:pt x="7576244" y="2883372"/>
                  <a:pt x="7577046" y="2892075"/>
                </a:cubicBezTo>
                <a:cubicBezTo>
                  <a:pt x="7582584" y="2916606"/>
                  <a:pt x="7560175" y="2936338"/>
                  <a:pt x="7564026" y="2955950"/>
                </a:cubicBezTo>
                <a:cubicBezTo>
                  <a:pt x="7563501" y="2961086"/>
                  <a:pt x="7562240" y="2965343"/>
                  <a:pt x="7560529" y="2969031"/>
                </a:cubicBezTo>
                <a:lnTo>
                  <a:pt x="7554631" y="2978222"/>
                </a:lnTo>
                <a:lnTo>
                  <a:pt x="7550747" y="2978564"/>
                </a:lnTo>
                <a:lnTo>
                  <a:pt x="7548359" y="2985429"/>
                </a:lnTo>
                <a:lnTo>
                  <a:pt x="7547120" y="2986826"/>
                </a:lnTo>
                <a:cubicBezTo>
                  <a:pt x="7544741" y="2989483"/>
                  <a:pt x="7542480" y="2992194"/>
                  <a:pt x="7540621" y="2995267"/>
                </a:cubicBezTo>
                <a:cubicBezTo>
                  <a:pt x="7555200" y="3003715"/>
                  <a:pt x="7527208" y="3022799"/>
                  <a:pt x="7541739" y="3023946"/>
                </a:cubicBezTo>
                <a:cubicBezTo>
                  <a:pt x="7534059" y="3042303"/>
                  <a:pt x="7549904" y="3038579"/>
                  <a:pt x="7530781" y="3050462"/>
                </a:cubicBezTo>
                <a:cubicBezTo>
                  <a:pt x="7527838" y="3088204"/>
                  <a:pt x="7503338" y="3127251"/>
                  <a:pt x="7508515" y="3164510"/>
                </a:cubicBezTo>
                <a:cubicBezTo>
                  <a:pt x="7503888" y="3155782"/>
                  <a:pt x="7493770" y="3162549"/>
                  <a:pt x="7492866" y="3173520"/>
                </a:cubicBezTo>
                <a:cubicBezTo>
                  <a:pt x="7474179" y="3140376"/>
                  <a:pt x="7498581" y="3226463"/>
                  <a:pt x="7479395" y="3217191"/>
                </a:cubicBezTo>
                <a:cubicBezTo>
                  <a:pt x="7493905" y="3232643"/>
                  <a:pt x="7501608" y="3293915"/>
                  <a:pt x="7481475" y="3298298"/>
                </a:cubicBezTo>
                <a:cubicBezTo>
                  <a:pt x="7472089" y="3326890"/>
                  <a:pt x="7475493" y="3357480"/>
                  <a:pt x="7457722" y="3379292"/>
                </a:cubicBezTo>
                <a:cubicBezTo>
                  <a:pt x="7459285" y="3382143"/>
                  <a:pt x="7460273" y="3385199"/>
                  <a:pt x="7460850" y="3388381"/>
                </a:cubicBezTo>
                <a:lnTo>
                  <a:pt x="7461482" y="3397694"/>
                </a:lnTo>
                <a:lnTo>
                  <a:pt x="7460695" y="3398556"/>
                </a:lnTo>
                <a:cubicBezTo>
                  <a:pt x="7458532" y="3402904"/>
                  <a:pt x="7458275" y="3406007"/>
                  <a:pt x="7458858" y="3408553"/>
                </a:cubicBezTo>
                <a:lnTo>
                  <a:pt x="7460185" y="3411299"/>
                </a:lnTo>
                <a:lnTo>
                  <a:pt x="7459468" y="3418333"/>
                </a:lnTo>
                <a:lnTo>
                  <a:pt x="7459515" y="3432662"/>
                </a:lnTo>
                <a:lnTo>
                  <a:pt x="7458154" y="3434902"/>
                </a:lnTo>
                <a:lnTo>
                  <a:pt x="7456091" y="3455825"/>
                </a:lnTo>
                <a:cubicBezTo>
                  <a:pt x="7455865" y="3455850"/>
                  <a:pt x="7455638" y="3455877"/>
                  <a:pt x="7455413" y="3455903"/>
                </a:cubicBezTo>
                <a:cubicBezTo>
                  <a:pt x="7453843" y="3456557"/>
                  <a:pt x="7452596" y="3457940"/>
                  <a:pt x="7451989" y="3460886"/>
                </a:cubicBezTo>
                <a:cubicBezTo>
                  <a:pt x="7443388" y="3453296"/>
                  <a:pt x="7447961" y="3461529"/>
                  <a:pt x="7446929" y="3470886"/>
                </a:cubicBezTo>
                <a:cubicBezTo>
                  <a:pt x="7433341" y="3461186"/>
                  <a:pt x="7436171" y="3489615"/>
                  <a:pt x="7427213" y="3491353"/>
                </a:cubicBezTo>
                <a:cubicBezTo>
                  <a:pt x="7426761" y="3498443"/>
                  <a:pt x="7426037" y="3505767"/>
                  <a:pt x="7424990" y="3513143"/>
                </a:cubicBezTo>
                <a:lnTo>
                  <a:pt x="7424186" y="3517424"/>
                </a:lnTo>
                <a:cubicBezTo>
                  <a:pt x="7424132" y="3517438"/>
                  <a:pt x="7424077" y="3517453"/>
                  <a:pt x="7424024" y="3517467"/>
                </a:cubicBezTo>
                <a:cubicBezTo>
                  <a:pt x="7423536" y="3518305"/>
                  <a:pt x="7423153" y="3519678"/>
                  <a:pt x="7422883" y="3521896"/>
                </a:cubicBezTo>
                <a:lnTo>
                  <a:pt x="7422723" y="3525229"/>
                </a:lnTo>
                <a:lnTo>
                  <a:pt x="7421163" y="3533534"/>
                </a:lnTo>
                <a:lnTo>
                  <a:pt x="7419650" y="3536108"/>
                </a:lnTo>
                <a:lnTo>
                  <a:pt x="7417640" y="3536718"/>
                </a:lnTo>
                <a:lnTo>
                  <a:pt x="7417697" y="3537534"/>
                </a:lnTo>
                <a:cubicBezTo>
                  <a:pt x="7419749" y="3544077"/>
                  <a:pt x="7423989" y="3546875"/>
                  <a:pt x="7409814" y="3551598"/>
                </a:cubicBezTo>
                <a:cubicBezTo>
                  <a:pt x="7412376" y="3566128"/>
                  <a:pt x="7404108" y="3567090"/>
                  <a:pt x="7397719" y="3584844"/>
                </a:cubicBezTo>
                <a:cubicBezTo>
                  <a:pt x="7401116" y="3593573"/>
                  <a:pt x="7398130" y="3599358"/>
                  <a:pt x="7393057" y="3604546"/>
                </a:cubicBezTo>
                <a:cubicBezTo>
                  <a:pt x="7391792" y="3622895"/>
                  <a:pt x="7383125" y="3638008"/>
                  <a:pt x="7377811" y="3657793"/>
                </a:cubicBezTo>
                <a:cubicBezTo>
                  <a:pt x="7379886" y="3680874"/>
                  <a:pt x="7366255" y="3689531"/>
                  <a:pt x="7360624" y="3710685"/>
                </a:cubicBezTo>
                <a:cubicBezTo>
                  <a:pt x="7367950" y="3731637"/>
                  <a:pt x="7347999" y="3723947"/>
                  <a:pt x="7341489" y="3734006"/>
                </a:cubicBezTo>
                <a:lnTo>
                  <a:pt x="7340478" y="3737028"/>
                </a:lnTo>
                <a:lnTo>
                  <a:pt x="7340489" y="3745476"/>
                </a:lnTo>
                <a:lnTo>
                  <a:pt x="7340950" y="3748687"/>
                </a:lnTo>
                <a:cubicBezTo>
                  <a:pt x="7341098" y="3750887"/>
                  <a:pt x="7340976" y="3752333"/>
                  <a:pt x="7340653" y="3753314"/>
                </a:cubicBezTo>
                <a:lnTo>
                  <a:pt x="7340500" y="3753419"/>
                </a:lnTo>
                <a:lnTo>
                  <a:pt x="7340506" y="3757774"/>
                </a:lnTo>
                <a:cubicBezTo>
                  <a:pt x="7340847" y="3765147"/>
                  <a:pt x="7341495" y="3772345"/>
                  <a:pt x="7342369" y="3779218"/>
                </a:cubicBezTo>
                <a:cubicBezTo>
                  <a:pt x="7333890" y="3784348"/>
                  <a:pt x="7341949" y="3810090"/>
                  <a:pt x="7326800" y="3806225"/>
                </a:cubicBezTo>
                <a:cubicBezTo>
                  <a:pt x="7327524" y="3815461"/>
                  <a:pt x="7333545" y="3821456"/>
                  <a:pt x="7323686" y="3817640"/>
                </a:cubicBezTo>
                <a:cubicBezTo>
                  <a:pt x="7323637" y="3820659"/>
                  <a:pt x="7322668" y="3822449"/>
                  <a:pt x="7321247" y="3823678"/>
                </a:cubicBezTo>
                <a:lnTo>
                  <a:pt x="7320595" y="3824018"/>
                </a:lnTo>
                <a:lnTo>
                  <a:pt x="7322453" y="3844579"/>
                </a:lnTo>
                <a:lnTo>
                  <a:pt x="7321532" y="3847225"/>
                </a:lnTo>
                <a:lnTo>
                  <a:pt x="7324238" y="3860736"/>
                </a:lnTo>
                <a:lnTo>
                  <a:pt x="7324840" y="3867658"/>
                </a:lnTo>
                <a:lnTo>
                  <a:pt x="7326655" y="3869733"/>
                </a:lnTo>
                <a:cubicBezTo>
                  <a:pt x="7327701" y="3871909"/>
                  <a:pt x="7328023" y="3874942"/>
                  <a:pt x="7326706" y="3879891"/>
                </a:cubicBezTo>
                <a:lnTo>
                  <a:pt x="7326093" y="3881013"/>
                </a:lnTo>
                <a:lnTo>
                  <a:pt x="7328442" y="3889558"/>
                </a:lnTo>
                <a:cubicBezTo>
                  <a:pt x="7329602" y="3892339"/>
                  <a:pt x="7331138" y="3894839"/>
                  <a:pt x="7333203" y="3896924"/>
                </a:cubicBezTo>
                <a:cubicBezTo>
                  <a:pt x="7319795" y="3924445"/>
                  <a:pt x="7328820" y="3952004"/>
                  <a:pt x="7324908" y="3982658"/>
                </a:cubicBezTo>
                <a:cubicBezTo>
                  <a:pt x="7325522" y="4017325"/>
                  <a:pt x="7327874" y="4041416"/>
                  <a:pt x="7327588" y="4064228"/>
                </a:cubicBezTo>
                <a:cubicBezTo>
                  <a:pt x="7328735" y="4074940"/>
                  <a:pt x="7329351" y="4153102"/>
                  <a:pt x="7323186" y="4146664"/>
                </a:cubicBezTo>
                <a:cubicBezTo>
                  <a:pt x="7335189" y="4179829"/>
                  <a:pt x="7318370" y="4199117"/>
                  <a:pt x="7322488" y="4235901"/>
                </a:cubicBezTo>
                <a:cubicBezTo>
                  <a:pt x="7305909" y="4254573"/>
                  <a:pt x="7320783" y="4244884"/>
                  <a:pt x="7316645" y="4265209"/>
                </a:cubicBezTo>
                <a:cubicBezTo>
                  <a:pt x="7331133" y="4260631"/>
                  <a:pt x="7307179" y="4289560"/>
                  <a:pt x="7323069" y="4291857"/>
                </a:cubicBezTo>
                <a:cubicBezTo>
                  <a:pt x="7321814" y="4295483"/>
                  <a:pt x="7320095" y="4298923"/>
                  <a:pt x="7318251" y="4302359"/>
                </a:cubicBezTo>
                <a:lnTo>
                  <a:pt x="7317295" y="4304161"/>
                </a:lnTo>
                <a:lnTo>
                  <a:pt x="7316223" y="4311573"/>
                </a:lnTo>
                <a:lnTo>
                  <a:pt x="7312469" y="4313411"/>
                </a:lnTo>
                <a:lnTo>
                  <a:pt x="7306447" y="4403491"/>
                </a:lnTo>
                <a:cubicBezTo>
                  <a:pt x="7308849" y="4411399"/>
                  <a:pt x="7308497" y="4436984"/>
                  <a:pt x="7303688" y="4442497"/>
                </a:cubicBezTo>
                <a:cubicBezTo>
                  <a:pt x="7302637" y="4447969"/>
                  <a:pt x="7304327" y="4453942"/>
                  <a:pt x="7299181" y="4457128"/>
                </a:cubicBezTo>
                <a:cubicBezTo>
                  <a:pt x="7296154" y="4469016"/>
                  <a:pt x="7289197" y="4496240"/>
                  <a:pt x="7285530" y="4513823"/>
                </a:cubicBezTo>
                <a:cubicBezTo>
                  <a:pt x="7288769" y="4518560"/>
                  <a:pt x="7287100" y="4524649"/>
                  <a:pt x="7284412" y="4532609"/>
                </a:cubicBezTo>
                <a:lnTo>
                  <a:pt x="7282601" y="4540125"/>
                </a:lnTo>
                <a:lnTo>
                  <a:pt x="7291785" y="4563650"/>
                </a:lnTo>
                <a:lnTo>
                  <a:pt x="7284191" y="4636427"/>
                </a:lnTo>
                <a:lnTo>
                  <a:pt x="7292797" y="4672055"/>
                </a:lnTo>
                <a:cubicBezTo>
                  <a:pt x="7294304" y="4686552"/>
                  <a:pt x="7294421" y="4700466"/>
                  <a:pt x="7295425" y="4713953"/>
                </a:cubicBezTo>
                <a:cubicBezTo>
                  <a:pt x="7296104" y="4744441"/>
                  <a:pt x="7280378" y="4723911"/>
                  <a:pt x="7292574" y="4762180"/>
                </a:cubicBezTo>
                <a:cubicBezTo>
                  <a:pt x="7286719" y="4766152"/>
                  <a:pt x="7286266" y="4770971"/>
                  <a:pt x="7288689" y="4779168"/>
                </a:cubicBezTo>
                <a:cubicBezTo>
                  <a:pt x="7288592" y="4793971"/>
                  <a:pt x="7274303" y="4792486"/>
                  <a:pt x="7282355" y="4807636"/>
                </a:cubicBezTo>
                <a:cubicBezTo>
                  <a:pt x="7278556" y="4806204"/>
                  <a:pt x="7277539" y="4813202"/>
                  <a:pt x="7276505" y="4819678"/>
                </a:cubicBezTo>
                <a:lnTo>
                  <a:pt x="7273752" y="4823797"/>
                </a:lnTo>
                <a:lnTo>
                  <a:pt x="7283683" y="4847794"/>
                </a:lnTo>
                <a:cubicBezTo>
                  <a:pt x="7296832" y="4890479"/>
                  <a:pt x="7302379" y="4941877"/>
                  <a:pt x="7311552" y="4978326"/>
                </a:cubicBezTo>
                <a:cubicBezTo>
                  <a:pt x="7284161" y="4998846"/>
                  <a:pt x="7309660" y="4989594"/>
                  <a:pt x="7304880" y="5015024"/>
                </a:cubicBezTo>
                <a:cubicBezTo>
                  <a:pt x="7330355" y="5012307"/>
                  <a:pt x="7291032" y="5044485"/>
                  <a:pt x="7319932" y="5050993"/>
                </a:cubicBezTo>
                <a:cubicBezTo>
                  <a:pt x="7318148" y="5055414"/>
                  <a:pt x="7315506" y="5059493"/>
                  <a:pt x="7312641" y="5063537"/>
                </a:cubicBezTo>
                <a:lnTo>
                  <a:pt x="7311153" y="5065661"/>
                </a:lnTo>
                <a:lnTo>
                  <a:pt x="7310197" y="5075032"/>
                </a:lnTo>
                <a:lnTo>
                  <a:pt x="7303683" y="5076576"/>
                </a:lnTo>
                <a:lnTo>
                  <a:pt x="7297768" y="5089898"/>
                </a:lnTo>
                <a:cubicBezTo>
                  <a:pt x="7296519" y="5095057"/>
                  <a:pt x="7296302" y="5100805"/>
                  <a:pt x="7297750" y="5107454"/>
                </a:cubicBezTo>
                <a:cubicBezTo>
                  <a:pt x="7309447" y="5125240"/>
                  <a:pt x="7295812" y="5147341"/>
                  <a:pt x="7297014" y="5169708"/>
                </a:cubicBezTo>
                <a:lnTo>
                  <a:pt x="7300719" y="5180532"/>
                </a:lnTo>
                <a:lnTo>
                  <a:pt x="7295705" y="5210620"/>
                </a:lnTo>
                <a:lnTo>
                  <a:pt x="7296901" y="5212749"/>
                </a:lnTo>
                <a:cubicBezTo>
                  <a:pt x="7296704" y="5218058"/>
                  <a:pt x="7294377" y="5228574"/>
                  <a:pt x="7294523" y="5242477"/>
                </a:cubicBezTo>
                <a:lnTo>
                  <a:pt x="7297776" y="5296160"/>
                </a:lnTo>
                <a:lnTo>
                  <a:pt x="7289955" y="5304499"/>
                </a:lnTo>
                <a:lnTo>
                  <a:pt x="7286210" y="5305374"/>
                </a:lnTo>
                <a:lnTo>
                  <a:pt x="7286995" y="5320092"/>
                </a:lnTo>
                <a:lnTo>
                  <a:pt x="7281550" y="5330613"/>
                </a:lnTo>
                <a:lnTo>
                  <a:pt x="7285354" y="5340890"/>
                </a:lnTo>
                <a:lnTo>
                  <a:pt x="7281914" y="5354491"/>
                </a:lnTo>
                <a:cubicBezTo>
                  <a:pt x="7280017" y="5359352"/>
                  <a:pt x="7277725" y="5364763"/>
                  <a:pt x="7275918" y="5370917"/>
                </a:cubicBezTo>
                <a:lnTo>
                  <a:pt x="7267655" y="5384350"/>
                </a:lnTo>
                <a:lnTo>
                  <a:pt x="7263791" y="5406610"/>
                </a:lnTo>
                <a:cubicBezTo>
                  <a:pt x="7260956" y="5423841"/>
                  <a:pt x="7257650" y="5440271"/>
                  <a:pt x="7251522" y="5456222"/>
                </a:cubicBezTo>
                <a:cubicBezTo>
                  <a:pt x="7253699" y="5469913"/>
                  <a:pt x="7252931" y="5482529"/>
                  <a:pt x="7242311" y="5493751"/>
                </a:cubicBezTo>
                <a:cubicBezTo>
                  <a:pt x="7236636" y="5529727"/>
                  <a:pt x="7245809" y="5539513"/>
                  <a:pt x="7231835" y="5561252"/>
                </a:cubicBezTo>
                <a:cubicBezTo>
                  <a:pt x="7236311" y="5568555"/>
                  <a:pt x="7238499" y="5573475"/>
                  <a:pt x="7239152" y="5577121"/>
                </a:cubicBezTo>
                <a:cubicBezTo>
                  <a:pt x="7241111" y="5588065"/>
                  <a:pt x="7229268" y="5587525"/>
                  <a:pt x="7224043" y="5605355"/>
                </a:cubicBezTo>
                <a:cubicBezTo>
                  <a:pt x="7216774" y="5624244"/>
                  <a:pt x="7213225" y="5590845"/>
                  <a:pt x="7209229" y="5609118"/>
                </a:cubicBezTo>
                <a:cubicBezTo>
                  <a:pt x="7212098" y="5628346"/>
                  <a:pt x="7194168" y="5628785"/>
                  <a:pt x="7198222" y="5648700"/>
                </a:cubicBezTo>
                <a:cubicBezTo>
                  <a:pt x="7212577" y="5642705"/>
                  <a:pt x="7189541" y="5689259"/>
                  <a:pt x="7201221" y="5689771"/>
                </a:cubicBezTo>
                <a:cubicBezTo>
                  <a:pt x="7181618" y="5708428"/>
                  <a:pt x="7201258" y="5715573"/>
                  <a:pt x="7192555" y="5739098"/>
                </a:cubicBezTo>
                <a:cubicBezTo>
                  <a:pt x="7184486" y="5750478"/>
                  <a:pt x="7182208" y="5758416"/>
                  <a:pt x="7187522" y="5768603"/>
                </a:cubicBezTo>
                <a:cubicBezTo>
                  <a:pt x="7148692" y="5821144"/>
                  <a:pt x="7181577" y="5799065"/>
                  <a:pt x="7162500" y="5846928"/>
                </a:cubicBezTo>
                <a:lnTo>
                  <a:pt x="7160827" y="5850799"/>
                </a:lnTo>
                <a:lnTo>
                  <a:pt x="7163312" y="5866636"/>
                </a:lnTo>
                <a:cubicBezTo>
                  <a:pt x="7163884" y="5867070"/>
                  <a:pt x="7164455" y="5867505"/>
                  <a:pt x="7165029" y="5867939"/>
                </a:cubicBezTo>
                <a:lnTo>
                  <a:pt x="7142501" y="5914339"/>
                </a:lnTo>
                <a:lnTo>
                  <a:pt x="7143151" y="5921221"/>
                </a:lnTo>
                <a:lnTo>
                  <a:pt x="7123808" y="5950546"/>
                </a:lnTo>
                <a:lnTo>
                  <a:pt x="7116299" y="5966186"/>
                </a:lnTo>
                <a:lnTo>
                  <a:pt x="7106117" y="5983669"/>
                </a:lnTo>
                <a:lnTo>
                  <a:pt x="7109622" y="5995569"/>
                </a:lnTo>
                <a:cubicBezTo>
                  <a:pt x="7114727" y="6023526"/>
                  <a:pt x="7092983" y="6067450"/>
                  <a:pt x="7116605" y="6077139"/>
                </a:cubicBezTo>
                <a:cubicBezTo>
                  <a:pt x="7102148" y="6089933"/>
                  <a:pt x="7125501" y="6101908"/>
                  <a:pt x="7127573" y="6115892"/>
                </a:cubicBezTo>
                <a:cubicBezTo>
                  <a:pt x="7118381" y="6127056"/>
                  <a:pt x="7126331" y="6132595"/>
                  <a:pt x="7128098" y="6142737"/>
                </a:cubicBezTo>
                <a:cubicBezTo>
                  <a:pt x="7122429" y="6147329"/>
                  <a:pt x="7122724" y="6155912"/>
                  <a:pt x="7129375" y="6158833"/>
                </a:cubicBezTo>
                <a:cubicBezTo>
                  <a:pt x="7144709" y="6154689"/>
                  <a:pt x="7137060" y="6184499"/>
                  <a:pt x="7147635" y="6186714"/>
                </a:cubicBezTo>
                <a:cubicBezTo>
                  <a:pt x="7149842" y="6204016"/>
                  <a:pt x="7136414" y="6279145"/>
                  <a:pt x="7153343" y="6291871"/>
                </a:cubicBezTo>
                <a:cubicBezTo>
                  <a:pt x="7161381" y="6326852"/>
                  <a:pt x="7134450" y="6377408"/>
                  <a:pt x="7134923" y="6392273"/>
                </a:cubicBezTo>
                <a:cubicBezTo>
                  <a:pt x="7103997" y="6407024"/>
                  <a:pt x="7185503" y="6478818"/>
                  <a:pt x="7187236" y="6541940"/>
                </a:cubicBezTo>
                <a:cubicBezTo>
                  <a:pt x="7184250" y="6550446"/>
                  <a:pt x="7184290" y="6554993"/>
                  <a:pt x="7191340" y="6557275"/>
                </a:cubicBezTo>
                <a:cubicBezTo>
                  <a:pt x="7195412" y="6573685"/>
                  <a:pt x="7202070" y="6606060"/>
                  <a:pt x="7211670" y="6640404"/>
                </a:cubicBezTo>
                <a:cubicBezTo>
                  <a:pt x="7219591" y="6666216"/>
                  <a:pt x="7212698" y="6793331"/>
                  <a:pt x="7221085" y="6827708"/>
                </a:cubicBezTo>
                <a:lnTo>
                  <a:pt x="7227698" y="6857999"/>
                </a:lnTo>
                <a:lnTo>
                  <a:pt x="0" y="6857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1821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person sitting on a bed&#10;&#10;AI-generated content may be incorrect.">
            <a:extLst>
              <a:ext uri="{FF2B5EF4-FFF2-40B4-BE49-F238E27FC236}">
                <a16:creationId xmlns:a16="http://schemas.microsoft.com/office/drawing/2014/main" id="{EA4C1C73-3EC9-6126-584A-059847FEA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4" b="3916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B086A1-D641-BC6D-207E-0A16EB9D0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sz="5100" kern="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Understanding and Assisting Those Who Grieve</a:t>
            </a:r>
            <a:br>
              <a:rPr lang="en-US" sz="5100" kern="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kern="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1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CFC84-991D-129C-AE41-AEA6F458A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248" y="4159404"/>
            <a:ext cx="10466024" cy="1098395"/>
          </a:xfrm>
        </p:spPr>
        <p:txBody>
          <a:bodyPr>
            <a:noAutofit/>
          </a:bodyPr>
          <a:lstStyle/>
          <a:p>
            <a:br>
              <a:rPr lang="en-US" sz="3600" kern="1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676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31394-E207-9713-6597-0926C16E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b="1"/>
              <a:t>The Work of the Chaplain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DBD73A-7584-C219-AE10-D1696A11F2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86658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179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89501-10D1-7B66-B2A3-0A09A4FDB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/>
              <a:t>Learning objectives</a:t>
            </a:r>
            <a:endParaRPr lang="en-US" sz="6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77A37-89C7-8D3F-E3A3-50E0C323B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What is grief?</a:t>
            </a:r>
          </a:p>
          <a:p>
            <a:r>
              <a:rPr lang="en-US" sz="4400" dirty="0"/>
              <a:t>Stages of grief</a:t>
            </a:r>
          </a:p>
          <a:p>
            <a:r>
              <a:rPr lang="en-US" sz="4400" dirty="0"/>
              <a:t>Role of the chaplain</a:t>
            </a:r>
          </a:p>
          <a:p>
            <a:r>
              <a:rPr lang="en-US" sz="4400" dirty="0"/>
              <a:t>How to minister in grief</a:t>
            </a:r>
          </a:p>
          <a:p>
            <a:r>
              <a:rPr lang="en-US" sz="4400" dirty="0"/>
              <a:t>Resources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F016F-AF46-AA8C-50CF-B41818DE1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606" y="0"/>
            <a:ext cx="2988194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4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E6E431-892C-0B61-3DC8-7273794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</a:t>
            </a:r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Grief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53126-A85B-9552-A15B-89892B32E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908710" cy="3320668"/>
          </a:xfrm>
        </p:spPr>
        <p:txBody>
          <a:bodyPr>
            <a:normAutofit/>
          </a:bodyPr>
          <a:lstStyle/>
          <a:p>
            <a:pPr mar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eep sorrow, especially that caused by a major loss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39FB2F-8176-28FA-5EF2-F175DC065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211" y="640080"/>
            <a:ext cx="556431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8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45825B-CF55-4801-CF21-D06B6C29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7001"/>
            <a:ext cx="6155988" cy="1182927"/>
          </a:xfrm>
        </p:spPr>
        <p:txBody>
          <a:bodyPr anchor="b">
            <a:normAutofit/>
          </a:bodyPr>
          <a:lstStyle/>
          <a:p>
            <a:r>
              <a:rPr lang="en-US" sz="5600" dirty="0"/>
              <a:t>Types of Loss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D93F6-DCA2-FFAF-1818-0C1DCD483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2471058"/>
            <a:ext cx="6190412" cy="3702732"/>
          </a:xfrm>
        </p:spPr>
        <p:txBody>
          <a:bodyPr anchor="t">
            <a:normAutofit lnSpcReduction="10000"/>
          </a:bodyPr>
          <a:lstStyle/>
          <a:p>
            <a:endParaRPr lang="en-US" sz="36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3900" dirty="0">
                <a:solidFill>
                  <a:schemeClr val="tx1">
                    <a:alpha val="80000"/>
                  </a:schemeClr>
                </a:solidFill>
              </a:rPr>
              <a:t>Death</a:t>
            </a:r>
          </a:p>
          <a:p>
            <a:r>
              <a:rPr lang="en-US" sz="3900" dirty="0">
                <a:solidFill>
                  <a:schemeClr val="tx1">
                    <a:alpha val="80000"/>
                  </a:schemeClr>
                </a:solidFill>
              </a:rPr>
              <a:t>Material</a:t>
            </a:r>
          </a:p>
          <a:p>
            <a:r>
              <a:rPr lang="en-US" sz="3900" dirty="0">
                <a:solidFill>
                  <a:schemeClr val="tx1">
                    <a:alpha val="80000"/>
                  </a:schemeClr>
                </a:solidFill>
              </a:rPr>
              <a:t>Relationship</a:t>
            </a:r>
          </a:p>
          <a:p>
            <a:r>
              <a:rPr lang="en-US" sz="3900" dirty="0">
                <a:solidFill>
                  <a:schemeClr val="tx1">
                    <a:alpha val="80000"/>
                  </a:schemeClr>
                </a:solidFill>
              </a:rPr>
              <a:t>Functional loss</a:t>
            </a:r>
          </a:p>
          <a:p>
            <a:r>
              <a:rPr lang="en-US" sz="3900" dirty="0">
                <a:solidFill>
                  <a:schemeClr val="tx1">
                    <a:alpha val="80000"/>
                  </a:schemeClr>
                </a:solidFill>
              </a:rPr>
              <a:t>Role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21" name="Graphic 20" descr="Person with Cane">
            <a:extLst>
              <a:ext uri="{FF2B5EF4-FFF2-40B4-BE49-F238E27FC236}">
                <a16:creationId xmlns:a16="http://schemas.microsoft.com/office/drawing/2014/main" id="{0F777B4D-5FEE-3F57-641E-A53785E9E8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72653" y="1980885"/>
            <a:ext cx="3548404" cy="3548404"/>
          </a:xfrm>
          <a:prstGeom prst="rect">
            <a:avLst/>
          </a:prstGeom>
        </p:spPr>
      </p:pic>
      <p:sp>
        <p:nvSpPr>
          <p:cNvPr id="4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03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1A5382-3E50-1B00-F36E-17509B3D3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078" y="1123527"/>
            <a:ext cx="6417839" cy="4604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1933B-25AF-9DF3-EF1E-F5D19958FC5D}"/>
              </a:ext>
            </a:extLst>
          </p:cNvPr>
          <p:cNvSpPr txBox="1"/>
          <p:nvPr/>
        </p:nvSpPr>
        <p:spPr>
          <a:xfrm>
            <a:off x="1449977" y="5465240"/>
            <a:ext cx="9967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       </a:t>
            </a:r>
            <a:r>
              <a:rPr lang="en-US" sz="4800" b="1" dirty="0">
                <a:solidFill>
                  <a:srgbClr val="FF0000"/>
                </a:solidFill>
              </a:rPr>
              <a:t>Gains                                losses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312055-2435-917E-8F8E-D7D86527BA91}"/>
              </a:ext>
            </a:extLst>
          </p:cNvPr>
          <p:cNvSpPr txBox="1"/>
          <p:nvPr/>
        </p:nvSpPr>
        <p:spPr>
          <a:xfrm>
            <a:off x="2362230" y="785898"/>
            <a:ext cx="6872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Lifespan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894AA606-3A11-DE5E-C4DF-D31126964B5F}"/>
              </a:ext>
            </a:extLst>
          </p:cNvPr>
          <p:cNvSpPr/>
          <p:nvPr/>
        </p:nvSpPr>
        <p:spPr>
          <a:xfrm>
            <a:off x="5573968" y="1123527"/>
            <a:ext cx="1719943" cy="2480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06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347E52-C088-075C-FBBB-7E4C31813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084" y="0"/>
            <a:ext cx="6002110" cy="1495425"/>
          </a:xfrm>
        </p:spPr>
        <p:txBody>
          <a:bodyPr>
            <a:normAutofit/>
          </a:bodyPr>
          <a:lstStyle/>
          <a:p>
            <a:r>
              <a:rPr lang="en-US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Understanding Grief</a:t>
            </a:r>
            <a:r>
              <a:rPr lang="en-US" sz="4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8B4FE-66DA-0DC5-1FF9-7E8973D88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7" y="1319349"/>
            <a:ext cx="6804504" cy="481475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Grief is Normal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Grief is Personal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35000" indent="0">
              <a:spcBef>
                <a:spcPts val="0"/>
              </a:spcBef>
              <a:buSzPct val="80000"/>
              <a:buNone/>
            </a:pPr>
            <a:r>
              <a:rPr lang="en-US" sz="3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is 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“right” way to grieve</a:t>
            </a:r>
          </a:p>
          <a:p>
            <a:pPr marL="635000" indent="0">
              <a:spcBef>
                <a:spcPts val="0"/>
              </a:spcBef>
              <a:buSzPct val="80000"/>
              <a:buNone/>
            </a:pPr>
            <a:endParaRPr lang="en-US" sz="32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Different Types of Grief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/>
              <a:t>Many </a:t>
            </a:r>
            <a:r>
              <a:rPr lang="en-US" sz="3200" dirty="0"/>
              <a:t>types and causes, and reactions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Grief Evolves</a:t>
            </a:r>
          </a:p>
          <a:p>
            <a:pPr marL="0" indent="0">
              <a:buNone/>
            </a:pPr>
            <a:r>
              <a:rPr lang="en-US" sz="3200" dirty="0"/>
              <a:t>It’s a process</a:t>
            </a:r>
          </a:p>
        </p:txBody>
      </p:sp>
      <p:pic>
        <p:nvPicPr>
          <p:cNvPr id="1026" name="Picture 2" descr="262,500+ Grief Stock Photos, Pictures &amp; Royalty-Free Images - iStock | Grief  support, Mourning, Grief at work">
            <a:extLst>
              <a:ext uri="{FF2B5EF4-FFF2-40B4-BE49-F238E27FC236}">
                <a16:creationId xmlns:a16="http://schemas.microsoft.com/office/drawing/2014/main" id="{789BD6D6-1920-3633-A366-40D92073D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r="33406" b="-1"/>
          <a:stretch>
            <a:fillRect/>
          </a:stretch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782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ve stages of grief. Stage of ...">
            <a:extLst>
              <a:ext uri="{FF2B5EF4-FFF2-40B4-BE49-F238E27FC236}">
                <a16:creationId xmlns:a16="http://schemas.microsoft.com/office/drawing/2014/main" id="{C1733720-25F4-62E8-9067-DB7DFBAE1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791" y="696686"/>
            <a:ext cx="12042638" cy="567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989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398</Words>
  <Application>Microsoft Office PowerPoint</Application>
  <PresentationFormat>Widescreen</PresentationFormat>
  <Paragraphs>92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Office Theme</vt:lpstr>
      <vt:lpstr>VFW Chaplains Training   Presentation by Chaplain Frank Correa  </vt:lpstr>
      <vt:lpstr>Understanding and Assisting Those Who Grieve  </vt:lpstr>
      <vt:lpstr>The Work of the Chaplain</vt:lpstr>
      <vt:lpstr>Learning objectives</vt:lpstr>
      <vt:lpstr>Definition of Grief</vt:lpstr>
      <vt:lpstr>Types of Loss</vt:lpstr>
      <vt:lpstr>PowerPoint Presentation</vt:lpstr>
      <vt:lpstr>Understanding Grief </vt:lpstr>
      <vt:lpstr>PowerPoint Presentation</vt:lpstr>
      <vt:lpstr>10 stage Westburg model of Grief</vt:lpstr>
      <vt:lpstr>PowerPoint Presentation</vt:lpstr>
      <vt:lpstr>PowerPoint Presentation</vt:lpstr>
      <vt:lpstr> Grief Intervention Stages</vt:lpstr>
      <vt:lpstr>PowerPoint Presentation</vt:lpstr>
      <vt:lpstr>Supporting Someone who is Grieving</vt:lpstr>
      <vt:lpstr>Suggested Books 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Hook</dc:creator>
  <cp:lastModifiedBy>frank correa</cp:lastModifiedBy>
  <cp:revision>101</cp:revision>
  <cp:lastPrinted>2025-01-28T00:34:21Z</cp:lastPrinted>
  <dcterms:created xsi:type="dcterms:W3CDTF">2025-01-24T00:01:18Z</dcterms:created>
  <dcterms:modified xsi:type="dcterms:W3CDTF">2026-06-18T00:04:43Z</dcterms:modified>
</cp:coreProperties>
</file>