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88" r:id="rId2"/>
    <p:sldId id="306" r:id="rId3"/>
    <p:sldId id="307" r:id="rId4"/>
    <p:sldId id="308" r:id="rId5"/>
    <p:sldId id="309" r:id="rId6"/>
    <p:sldId id="310" r:id="rId7"/>
    <p:sldId id="311" r:id="rId8"/>
    <p:sldId id="312" r:id="rId9"/>
    <p:sldId id="325" r:id="rId10"/>
    <p:sldId id="313" r:id="rId11"/>
    <p:sldId id="314" r:id="rId12"/>
    <p:sldId id="315" r:id="rId13"/>
    <p:sldId id="316" r:id="rId14"/>
    <p:sldId id="317" r:id="rId15"/>
    <p:sldId id="326" r:id="rId16"/>
    <p:sldId id="318" r:id="rId17"/>
    <p:sldId id="319" r:id="rId18"/>
    <p:sldId id="320" r:id="rId19"/>
    <p:sldId id="321" r:id="rId20"/>
    <p:sldId id="327" r:id="rId21"/>
    <p:sldId id="322" r:id="rId22"/>
    <p:sldId id="323" r:id="rId23"/>
    <p:sldId id="324" r:id="rId24"/>
    <p:sldId id="278" r:id="rId25"/>
  </p:sldIdLst>
  <p:sldSz cx="9144000" cy="5143500" type="screen16x9"/>
  <p:notesSz cx="7027863"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BA12BDD-EFBF-44D0-91B0-3502E38E3861}">
          <p14:sldIdLst>
            <p14:sldId id="288"/>
            <p14:sldId id="306"/>
            <p14:sldId id="307"/>
            <p14:sldId id="308"/>
            <p14:sldId id="309"/>
            <p14:sldId id="310"/>
            <p14:sldId id="311"/>
            <p14:sldId id="312"/>
            <p14:sldId id="325"/>
            <p14:sldId id="313"/>
            <p14:sldId id="314"/>
            <p14:sldId id="315"/>
            <p14:sldId id="316"/>
            <p14:sldId id="317"/>
            <p14:sldId id="326"/>
            <p14:sldId id="318"/>
            <p14:sldId id="319"/>
            <p14:sldId id="320"/>
            <p14:sldId id="321"/>
            <p14:sldId id="327"/>
            <p14:sldId id="322"/>
            <p14:sldId id="323"/>
            <p14:sldId id="324"/>
            <p14:sldId id="278"/>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4" autoAdjust="0"/>
  </p:normalViewPr>
  <p:slideViewPr>
    <p:cSldViewPr>
      <p:cViewPr varScale="1">
        <p:scale>
          <a:sx n="94" d="100"/>
          <a:sy n="94" d="100"/>
        </p:scale>
        <p:origin x="45" y="453"/>
      </p:cViewPr>
      <p:guideLst>
        <p:guide orient="horz" pos="2880"/>
        <p:guide pos="2160"/>
      </p:guideLst>
    </p:cSldViewPr>
  </p:slideViewPr>
  <p:outlineViewPr>
    <p:cViewPr>
      <p:scale>
        <a:sx n="33" d="100"/>
        <a:sy n="33" d="100"/>
      </p:scale>
      <p:origin x="0" y="-1344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vador Cota" userId="724e53e855ec68d3" providerId="LiveId" clId="{7E86D048-E1FB-4DF7-9415-4C82C61895E9}"/>
    <pc:docChg chg="modSld">
      <pc:chgData name="Salvador Cota" userId="724e53e855ec68d3" providerId="LiveId" clId="{7E86D048-E1FB-4DF7-9415-4C82C61895E9}" dt="2024-09-07T22:09:51.857" v="17" actId="20577"/>
      <pc:docMkLst>
        <pc:docMk/>
      </pc:docMkLst>
      <pc:sldChg chg="modSp mod">
        <pc:chgData name="Salvador Cota" userId="724e53e855ec68d3" providerId="LiveId" clId="{7E86D048-E1FB-4DF7-9415-4C82C61895E9}" dt="2024-09-07T22:09:51.857" v="17" actId="20577"/>
        <pc:sldMkLst>
          <pc:docMk/>
          <pc:sldMk cId="2661363688" sldId="326"/>
        </pc:sldMkLst>
        <pc:spChg chg="mod">
          <ac:chgData name="Salvador Cota" userId="724e53e855ec68d3" providerId="LiveId" clId="{7E86D048-E1FB-4DF7-9415-4C82C61895E9}" dt="2024-09-07T22:09:51.857" v="17" actId="20577"/>
          <ac:spMkLst>
            <pc:docMk/>
            <pc:sldMk cId="2661363688" sldId="326"/>
            <ac:spMk id="2" creationId="{CAFFCA94-1B96-8090-9DAA-5A9F7CA54831}"/>
          </ac:spMkLst>
        </pc:spChg>
      </pc:sldChg>
      <pc:sldChg chg="modSp mod">
        <pc:chgData name="Salvador Cota" userId="724e53e855ec68d3" providerId="LiveId" clId="{7E86D048-E1FB-4DF7-9415-4C82C61895E9}" dt="2024-09-07T22:09:35.803" v="5" actId="20577"/>
        <pc:sldMkLst>
          <pc:docMk/>
          <pc:sldMk cId="1483289997" sldId="327"/>
        </pc:sldMkLst>
        <pc:spChg chg="mod">
          <ac:chgData name="Salvador Cota" userId="724e53e855ec68d3" providerId="LiveId" clId="{7E86D048-E1FB-4DF7-9415-4C82C61895E9}" dt="2024-09-07T22:09:35.803" v="5" actId="20577"/>
          <ac:spMkLst>
            <pc:docMk/>
            <pc:sldMk cId="1483289997" sldId="327"/>
            <ac:spMk id="2" creationId="{273FC83B-60CA-214C-35A2-EC6496782D4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3589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Good morning/evening, everyone! Thank you for joining today's Peer-Led Training. My name is [your name], and I'll be leading you through our session today. Our focus will be on three key areas: Youth Activities, the Teacher of the Year Award, and the Public Servant Award. These programs are integral to our mission at the VFW, helping us engage with our communities and recognize those who contribute to civic responsibility, patriotism, and public service.</a:t>
            </a:r>
          </a:p>
          <a:p>
            <a:endParaRPr lang="en-US" dirty="0"/>
          </a:p>
        </p:txBody>
      </p:sp>
    </p:spTree>
    <p:extLst>
      <p:ext uri="{BB962C8B-B14F-4D97-AF65-F5344CB8AC3E}">
        <p14:creationId xmlns:p14="http://schemas.microsoft.com/office/powerpoint/2010/main" val="13618644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addition to Scouting and JROTC, there are many other ways to involve youth in your Post’s activities. For example, supporting local youth sports teams, organizing community service projects, or hosting educational events are all effective ways to engage young people. These activities help promote physical activity, build character, and foster a connection with veterans. By involving youth in your Post's activities, you’re not only helping them grow but also ensuring that the values of service and patriotism are passed on to the next generation.</a:t>
            </a:r>
          </a:p>
        </p:txBody>
      </p:sp>
    </p:spTree>
    <p:extLst>
      <p:ext uri="{BB962C8B-B14F-4D97-AF65-F5344CB8AC3E}">
        <p14:creationId xmlns:p14="http://schemas.microsoft.com/office/powerpoint/2010/main" val="1285064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Moving on to the Teacher of the Year Award, an essential first step is building relationships with local schools. Start by reaching out to school administrators and teachers early in the school year. Explain the significance of the Teacher of the Year Award and how it recognizes educators who promote civic responsibility and patriotism. Attending school events and assemblies can also help you establish a presence in the educational community. Distribute informational materials about the program and encourage nominations. These efforts will help ensure that you receive strong candidates for the award.</a:t>
            </a:r>
          </a:p>
          <a:p>
            <a:endParaRPr lang="en-US" dirty="0"/>
          </a:p>
        </p:txBody>
      </p:sp>
    </p:spTree>
    <p:extLst>
      <p:ext uri="{BB962C8B-B14F-4D97-AF65-F5344CB8AC3E}">
        <p14:creationId xmlns:p14="http://schemas.microsoft.com/office/powerpoint/2010/main" val="793671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Teacher of the Year Award, officially known as the Smart/Maher VFW National Citizenship Education Teacher Award, recognizes teachers who make significant contributions to civic education. The award is open to all certified/licensed teachers from kindergarten through 12th grade in three categories. National winners receive a $1,000 award for professional development, an additional $1,000 for their school, commemorative plaques, and an all-expense-paid trip to the VFW National Convention. This award is a fantastic way to honor educators who go above and beyond in their efforts to instill a sense of national pride in their students. You can access the National Education Teacher Award Chairperson’s Manual &amp; Entry Form by navigating to vfwca.org, clicking on Programs from the menu bar, then clicking Teacher of the Year.</a:t>
            </a:r>
          </a:p>
          <a:p>
            <a:endParaRPr lang="en-US" dirty="0"/>
          </a:p>
        </p:txBody>
      </p:sp>
    </p:spTree>
    <p:extLst>
      <p:ext uri="{BB962C8B-B14F-4D97-AF65-F5344CB8AC3E}">
        <p14:creationId xmlns:p14="http://schemas.microsoft.com/office/powerpoint/2010/main" val="2528216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successfully run the Teacher of the Year program at your Post, it’s essential to follow a few key steps. First, select a panel of unbiased judges to evaluate the nominations. These judges should have experience in education and a deep understanding of the challenges teachers face. Collaboration with your Post's Auxiliary is also crucial, as they can provide valuable support in promoting the program. Once your Post has selected a winner, submit the entry to the District or Department level by the specified deadlines. Remember, the earlier you start, the better your chances of receiving strong nominations.</a:t>
            </a:r>
          </a:p>
          <a:p>
            <a:endParaRPr lang="en-US" dirty="0"/>
          </a:p>
        </p:txBody>
      </p:sp>
    </p:spTree>
    <p:extLst>
      <p:ext uri="{BB962C8B-B14F-4D97-AF65-F5344CB8AC3E}">
        <p14:creationId xmlns:p14="http://schemas.microsoft.com/office/powerpoint/2010/main" val="2060223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judging process for the Teacher of the Year Award is based on four key criteria: Citizenship, Innovation, Resources, and Passion for teaching. Each criterion is scored on a scale of 1 to 25 points. Citizenship refers to the teacher’s ability to encourage good citizenship and community involvement among their students. Innovation assesses how creative and resourceful the teacher is in their approach to education. Resources evaluate the teacher’s ability to identify and utilize external resources to enhance their classroom. Finally, Passion measures the teacher’s dedication to their profession and their students. Ensure that all submissions include the required entry form, resume, supporting documents, and a photograph.</a:t>
            </a:r>
          </a:p>
        </p:txBody>
      </p:sp>
    </p:spTree>
    <p:extLst>
      <p:ext uri="{BB962C8B-B14F-4D97-AF65-F5344CB8AC3E}">
        <p14:creationId xmlns:p14="http://schemas.microsoft.com/office/powerpoint/2010/main" val="1505447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Now, let’s talk about how to submit a Teacher of the Year application:</a:t>
            </a:r>
          </a:p>
          <a:p>
            <a:pPr>
              <a:buFont typeface="+mj-lt"/>
              <a:buAutoNum type="arabicPeriod"/>
            </a:pPr>
            <a:r>
              <a:rPr lang="en-US" dirty="0"/>
              <a:t>First, you’ll need to gather the teacher’s entry form, one-page resume, supporting documentation—such as news articles or references—and a high-quality head-and-shoulder photo if available.</a:t>
            </a:r>
          </a:p>
          <a:p>
            <a:pPr>
              <a:buFont typeface="+mj-lt"/>
              <a:buAutoNum type="arabicPeriod"/>
            </a:pPr>
            <a:r>
              <a:rPr lang="en-US" dirty="0"/>
              <a:t>Make sure all the documents meet the program's guidelines.</a:t>
            </a:r>
          </a:p>
          <a:p>
            <a:pPr>
              <a:buFont typeface="+mj-lt"/>
              <a:buAutoNum type="arabicPeriod"/>
            </a:pPr>
            <a:r>
              <a:rPr lang="en-US" dirty="0"/>
              <a:t>Then, submit the full package to your District Teacher of the Year Chairperson by the district deadline.</a:t>
            </a:r>
          </a:p>
          <a:p>
            <a:pPr>
              <a:buFont typeface="+mj-lt"/>
              <a:buAutoNum type="arabicPeriod"/>
            </a:pPr>
            <a:r>
              <a:rPr lang="en-US" dirty="0"/>
              <a:t>Finally, confirm with your chairperson that the submission has been received and is being processed.</a:t>
            </a:r>
          </a:p>
          <a:p>
            <a:r>
              <a:rPr lang="en-US" dirty="0"/>
              <a:t>This process ensures that your outstanding teachers are given a chance to be recognized at higher levels of the competition.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Ask your District Leadership who is the Teacher of the Year Chairperson for your district. You can find the Department Chairperson’s contact info by navigating to the vfwca.org website click login from the top menu then click members only. Log in using your member number and your last name as your password. Click Department Roster then the item that appears below. The Chairperson for each program and their contact info is listed.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33147215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let's discuss how to reach out to emergency responders for the Public Servant Award. Start by identifying key contacts within your local law enforcement, fire departments, and emergency medical services. Attend community events where these professionals are present, and take the opportunity to introduce yourself and express your interest in recognizing their service. Building these relationships is crucial for identifying worthy candidates for the Public Servant Award and ensuring that their contributions are acknowledged.</a:t>
            </a:r>
          </a:p>
          <a:p>
            <a:endParaRPr lang="en-US" dirty="0"/>
          </a:p>
        </p:txBody>
      </p:sp>
    </p:spTree>
    <p:extLst>
      <p:ext uri="{BB962C8B-B14F-4D97-AF65-F5344CB8AC3E}">
        <p14:creationId xmlns:p14="http://schemas.microsoft.com/office/powerpoint/2010/main" val="4133589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Public Servant Award is an important program that allows us to recognize the outstanding contributions of individuals in law enforcement, firefighting, emergency medical services, dispatch, and explosive ordnance disposal. Each year, we select individuals or groups who have demonstrated exceptional dedication and excellence in their duties. This award not only honors their service but also strengthens the bond between the VFW and the public safety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 can access the Public Servant Award Instructions and Form by navigating to vfwca.org, clicking on Programs from the menu bar, then clicking LE/FF/EMT.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Tree>
    <p:extLst>
      <p:ext uri="{BB962C8B-B14F-4D97-AF65-F5344CB8AC3E}">
        <p14:creationId xmlns:p14="http://schemas.microsoft.com/office/powerpoint/2010/main" val="3142483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be eligible for the Public Servant Award, candidates must meet specific criteria. They should have received recognition from their colleagues or those they serve, consistently demonstrated excellence in the performance of their duties, and shown continuous dedication to their responsibilities over a period of years. These criteria ensure that we are honoring individuals who truly embody the spirit of public service and commitment to their communities.</a:t>
            </a:r>
          </a:p>
          <a:p>
            <a:endParaRPr lang="en-US" dirty="0"/>
          </a:p>
        </p:txBody>
      </p:sp>
    </p:spTree>
    <p:extLst>
      <p:ext uri="{BB962C8B-B14F-4D97-AF65-F5344CB8AC3E}">
        <p14:creationId xmlns:p14="http://schemas.microsoft.com/office/powerpoint/2010/main" val="21310321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When submitting nominations for the Public Servant Award, it's important to include all required documentation. This includes a nomination letter that details the candidate's background, accomplishments, and any awards they’ve received. Make sure to gather all necessary information early to meet the submission deadlines. The deadline for Post submissions is January 1st, and the deadline for Department submissions to National is February 1st. Timely and accurate submissions are key to ensuring that these deserving individuals receive the recognition they deserve.</a:t>
            </a:r>
          </a:p>
        </p:txBody>
      </p:sp>
    </p:spTree>
    <p:extLst>
      <p:ext uri="{BB962C8B-B14F-4D97-AF65-F5344CB8AC3E}">
        <p14:creationId xmlns:p14="http://schemas.microsoft.com/office/powerpoint/2010/main" val="988849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Let's start by outlining the objectives for today’s training. By the end of this session, you will have a thorough understanding of the VFW’s role in Youth Activities, how to implement and promote the Teacher of the Year Award, and the importance of the Public Servant Award. We’ll also cover best practices for engaging with youth groups, schools, and emergency responder offices to ensure the success of these programs.</a:t>
            </a:r>
          </a:p>
          <a:p>
            <a:endParaRPr lang="en-US" dirty="0"/>
          </a:p>
        </p:txBody>
      </p:sp>
    </p:spTree>
    <p:extLst>
      <p:ext uri="{BB962C8B-B14F-4D97-AF65-F5344CB8AC3E}">
        <p14:creationId xmlns:p14="http://schemas.microsoft.com/office/powerpoint/2010/main" val="10139438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Submitting a nomination for the Public Servant Award involves the following steps:</a:t>
            </a:r>
          </a:p>
          <a:p>
            <a:pPr>
              <a:buFont typeface="+mj-lt"/>
              <a:buAutoNum type="arabicPeriod"/>
            </a:pPr>
            <a:r>
              <a:rPr lang="en-US" dirty="0"/>
              <a:t>Start by collecting the nomination letter, along with any supporting documents such as details on the candidate’s accomplishments and awards, and the completed Public Servant Award Citation Post Entry Form.</a:t>
            </a:r>
          </a:p>
          <a:p>
            <a:pPr>
              <a:buFont typeface="+mj-lt"/>
              <a:buAutoNum type="arabicPeriod"/>
            </a:pPr>
            <a:r>
              <a:rPr lang="en-US" dirty="0"/>
              <a:t>Double-check to ensure that all materials meet the criteria for the specific award.</a:t>
            </a:r>
          </a:p>
          <a:p>
            <a:pPr>
              <a:buFont typeface="+mj-lt"/>
              <a:buAutoNum type="arabicPeriod"/>
            </a:pPr>
            <a:r>
              <a:rPr lang="en-US" dirty="0"/>
              <a:t>Submit the full package to your District Public Servant Award Chairperson before the district’s deadline.</a:t>
            </a:r>
          </a:p>
          <a:p>
            <a:pPr>
              <a:buFont typeface="+mj-lt"/>
              <a:buAutoNum type="arabicPeriod"/>
            </a:pPr>
            <a:r>
              <a:rPr lang="en-US" dirty="0"/>
              <a:t>As always, follow up with the chairperson to confirm that the submission has been received and processed.</a:t>
            </a:r>
          </a:p>
          <a:p>
            <a:r>
              <a:rPr lang="en-US" dirty="0"/>
              <a:t>By following this process, you’ll ensure that our deserving public servants receive the recognition they deserve.</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Ask your District Leadership who is the Public Servant Chairperson for your district. You can find the Department Chairperson’s contact info by navigating to the vfwca.org website click login from the top menu then click members only. Log in using your member number and your last name as your password. Click Department Roster then the item that appears below. The Chairperson for each program and their contact info is listed. </a:t>
            </a:r>
          </a:p>
          <a:p>
            <a:endParaRPr lang="en-US" dirty="0"/>
          </a:p>
        </p:txBody>
      </p:sp>
    </p:spTree>
    <p:extLst>
      <p:ext uri="{BB962C8B-B14F-4D97-AF65-F5344CB8AC3E}">
        <p14:creationId xmlns:p14="http://schemas.microsoft.com/office/powerpoint/2010/main" val="30271289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Finally, let’s talk about the importance of reporting and documentation. Accurate reporting is critical for maintaining the VFW’s reputation and our not-for-profit status. Ensure that all activities are well-documented and that reports are submitted to your Department chairperson in a timely manner. Be sure to include information on volunteer hours, dollars donated, and any other requested details. Proper documentation not only supports our programs but also helps highlight the impact of our work in the community.</a:t>
            </a:r>
          </a:p>
          <a:p>
            <a:endParaRPr lang="en-US" dirty="0"/>
          </a:p>
        </p:txBody>
      </p:sp>
    </p:spTree>
    <p:extLst>
      <p:ext uri="{BB962C8B-B14F-4D97-AF65-F5344CB8AC3E}">
        <p14:creationId xmlns:p14="http://schemas.microsoft.com/office/powerpoint/2010/main" val="31364846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conclusion, the Youth Activities, Teacher of the Year Award, and Public Servant Award programs are vital components of our mission at the VFW. By actively participating in and promoting these programs, we can strengthen our ties to the community and uphold the values of service, patriotism, and civic responsibility. I encourage each of you to take what you’ve learned today and apply it within your Posts. Your efforts will not only make a difference in the lives of those we serve but will also help ensure that the VFW continues to be a cornerstone of community engagement and support.</a:t>
            </a:r>
          </a:p>
          <a:p>
            <a:endParaRPr lang="en-US" dirty="0"/>
          </a:p>
        </p:txBody>
      </p:sp>
    </p:spTree>
    <p:extLst>
      <p:ext uri="{BB962C8B-B14F-4D97-AF65-F5344CB8AC3E}">
        <p14:creationId xmlns:p14="http://schemas.microsoft.com/office/powerpoint/2010/main" val="2532345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sz="1200" kern="1200" dirty="0">
                <a:solidFill>
                  <a:schemeClr val="tx1"/>
                </a:solidFill>
                <a:effectLst/>
                <a:latin typeface="+mn-lt"/>
                <a:ea typeface="+mn-ea"/>
                <a:cs typeface="+mn-cs"/>
              </a:rPr>
              <a:t>Thank you for your attention today. If you have any questions or need further assistance, please don’t hesitate to reach out. Here’s my contact information, and I’m always here to support you in your efforts. Together, we can make these programs a success and continue to make a positive impact in our communities.</a:t>
            </a:r>
            <a:endParaRPr lang="en-US" dirty="0"/>
          </a:p>
        </p:txBody>
      </p:sp>
    </p:spTree>
    <p:extLst>
      <p:ext uri="{BB962C8B-B14F-4D97-AF65-F5344CB8AC3E}">
        <p14:creationId xmlns:p14="http://schemas.microsoft.com/office/powerpoint/2010/main" val="41691377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104580" tIns="52290" rIns="104580" bIns="52290">
            <a:normAutofit fontScale="25000" lnSpcReduction="20000"/>
          </a:bodyPr>
          <a:lstStyle/>
          <a:p>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First, let's dive into Youth Activities. The VFW has a long history of engaging with youth in our communities. By fostering patriotism and civic responsibility, we help to shape the next generation of leaders. Our programs aim to connect young people with veterans, providing them with valuable life lessons and a deeper understanding of service and sacrifice.</a:t>
            </a:r>
          </a:p>
          <a:p>
            <a:endParaRPr lang="en-US" dirty="0"/>
          </a:p>
        </p:txBody>
      </p:sp>
    </p:spTree>
    <p:extLst>
      <p:ext uri="{BB962C8B-B14F-4D97-AF65-F5344CB8AC3E}">
        <p14:creationId xmlns:p14="http://schemas.microsoft.com/office/powerpoint/2010/main" val="1804280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let’s discuss the role of the Youth Activities Chairperson. As the Chairperson, you are the primary point of contact between your Post and the community. Your responsibilities include building relationships with community leaders, recruiting and maintaining a pool of active volunteers, and promoting VFW programs. Organizational and communication skills are critical in this role, as you’ll need to manage various projects and articulate your Post’s goals clearly. Remember, you represent not just your Post but the entire VFW organization, so projecting a positive and outgoing personality is essential.</a:t>
            </a:r>
          </a:p>
          <a:p>
            <a:endParaRPr lang="en-US" dirty="0"/>
          </a:p>
        </p:txBody>
      </p:sp>
    </p:spTree>
    <p:extLst>
      <p:ext uri="{BB962C8B-B14F-4D97-AF65-F5344CB8AC3E}">
        <p14:creationId xmlns:p14="http://schemas.microsoft.com/office/powerpoint/2010/main" val="2658606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One of the most impactful ways to engage with youth is through involvement in Scouting and JROTC programs. These programs promote patriotism, civic responsibility, and often lead to future military service, which aligns closely with the values of the VFW. Your Post can sponsor or charter a unit, provide meeting spaces, or even fund specific projects. In return, Scouts and cadets can assist with Post activities, such as flag placements on graves during Veterans Day or providing color guards for VFW events. This mutually beneficial relationship helps us build a strong connection with the youth in our community. You can access the National Scouting Program Handbook by navigating to vfwca.org, clicking on Programs from the menu bar, then clicking Scouting and Youth Activities.</a:t>
            </a:r>
          </a:p>
          <a:p>
            <a:endParaRPr lang="en-US" dirty="0"/>
          </a:p>
        </p:txBody>
      </p:sp>
    </p:spTree>
    <p:extLst>
      <p:ext uri="{BB962C8B-B14F-4D97-AF65-F5344CB8AC3E}">
        <p14:creationId xmlns:p14="http://schemas.microsoft.com/office/powerpoint/2010/main" val="2329310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Connecting with local youth groups is crucial for expanding our reach. Start by identifying existing organizations in your community, such as Boy and Girl Scouts, sports teams, and community centers. Reach out to the leaders of these groups to explore partnership opportunities. Offer your Post’s support, whether through funding, volunteer efforts, or hosting events at your Post. Building these relationships not only benefits the youth but also increases your Post’s visibility and influence within the community.</a:t>
            </a:r>
          </a:p>
          <a:p>
            <a:endParaRPr lang="en-US" dirty="0"/>
          </a:p>
        </p:txBody>
      </p:sp>
    </p:spTree>
    <p:extLst>
      <p:ext uri="{BB962C8B-B14F-4D97-AF65-F5344CB8AC3E}">
        <p14:creationId xmlns:p14="http://schemas.microsoft.com/office/powerpoint/2010/main" val="4193086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Next, let's talk about the Youth Cadet Awards Program. This program is designed to recognize outstanding cadets in Junior and Senior ROTC, Naval Sea Cadets, and Civil Air Patrol. To be eligible, cadets must demonstrate leadership, community service, and academic excellence. These awards provide a great opportunity to highlight the achievements of young people in your community and to strengthen your Post's connection with local youth programs. I encourage you to reach out to local cadet units, promote the program, and support their participation.</a:t>
            </a:r>
            <a:endParaRPr lang="en-US" dirty="0"/>
          </a:p>
        </p:txBody>
      </p:sp>
    </p:spTree>
    <p:extLst>
      <p:ext uri="{BB962C8B-B14F-4D97-AF65-F5344CB8AC3E}">
        <p14:creationId xmlns:p14="http://schemas.microsoft.com/office/powerpoint/2010/main" val="2000613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sz="1200" kern="1200" dirty="0">
                <a:solidFill>
                  <a:schemeClr val="tx1"/>
                </a:solidFill>
                <a:effectLst/>
                <a:latin typeface="+mn-lt"/>
                <a:ea typeface="+mn-ea"/>
                <a:cs typeface="+mn-cs"/>
              </a:rPr>
              <a:t>The Scout of the Year Program is designed to recognize exceptional individuals within the Scouting community who have demonstrated outstanding leadership, citizenship, and commitment to their communities. This award is open to Eagle Scouts, Girl Scout Gold Award recipients, Venture Summit Award recipients, and Sea Scout Quartermasters who are registered, active members of their respective Scout Troops, Venturing Crews, or Sea Scout Ships.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 be eligible, candidates must not only have earned their highest rank but also have demonstrated exemplary citizenship in school, Scouting, and their broader community. This award is a fantastic way to acknowledge the contributions of these young leaders who embody the values of the VFW.</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National Scout of the Year receives a $5,000 scholarship, and other awardees receive certificates and are recognized at the VFW National Convention. This recognition not only honors their achievements but also strengthens our relationship with the Scouting community, encouraging future leaders to continue their involvement with the VFW.</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 participate, Posts should encourage Scouts to submit their applications, which include documentation of their achievements and letters of recommendation. These applications are then judged at the Post, District, and Department levels before being forwarded to National for final consideration. The deadlines for submission are critical, so be sure to start early to give your candidates the best chance for recognition. </a:t>
            </a:r>
          </a:p>
          <a:p>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40893519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9587" cy="3143250"/>
          </a:xfrm>
          <a:prstGeom prst="rect">
            <a:avLst/>
          </a:prstGeom>
          <a:noFill/>
          <a:ln w="12700">
            <a:solidFill>
              <a:prstClr val="black"/>
            </a:solidFill>
          </a:ln>
        </p:spPr>
      </p:sp>
      <p:sp>
        <p:nvSpPr>
          <p:cNvPr id="3" name="Notes Placeholder 2"/>
          <p:cNvSpPr>
            <a:spLocks noGrp="1"/>
          </p:cNvSpPr>
          <p:nvPr>
            <p:ph type="body" idx="1"/>
          </p:nvPr>
        </p:nvSpPr>
        <p:spPr>
          <a:xfrm>
            <a:off x="703263" y="4481513"/>
            <a:ext cx="5621337" cy="3668712"/>
          </a:xfrm>
          <a:prstGeom prst="rect">
            <a:avLst/>
          </a:prstGeom>
        </p:spPr>
        <p:txBody>
          <a:bodyPr/>
          <a:lstStyle/>
          <a:p>
            <a:r>
              <a:rPr lang="en-US" dirty="0"/>
              <a:t>In addition to encouraging participation in the Youth Cadet Awards Program, it's important to know how to submit the applications. Here’s a step-by-step guide to ensure the process runs smoothly:</a:t>
            </a:r>
          </a:p>
          <a:p>
            <a:pPr>
              <a:buFont typeface="+mj-lt"/>
              <a:buAutoNum type="arabicPeriod"/>
            </a:pPr>
            <a:r>
              <a:rPr lang="en-US" dirty="0"/>
              <a:t>First, collect the nomination forms and all required supporting documents, such as letters of recommendation and photographs.</a:t>
            </a:r>
          </a:p>
          <a:p>
            <a:pPr>
              <a:buFont typeface="+mj-lt"/>
              <a:buAutoNum type="arabicPeriod"/>
            </a:pPr>
            <a:r>
              <a:rPr lang="en-US" dirty="0"/>
              <a:t>Next, review the application to make sure everything is complete and the candidate meets all eligibility criteria.</a:t>
            </a:r>
          </a:p>
          <a:p>
            <a:pPr>
              <a:buFont typeface="+mj-lt"/>
              <a:buAutoNum type="arabicPeriod"/>
            </a:pPr>
            <a:r>
              <a:rPr lang="en-US" dirty="0"/>
              <a:t>Submit the entire application package to your District Youth Activities Chairperson before the district's deadline.</a:t>
            </a:r>
          </a:p>
          <a:p>
            <a:pPr>
              <a:buFont typeface="+mj-lt"/>
              <a:buAutoNum type="arabicPeriod"/>
            </a:pPr>
            <a:r>
              <a:rPr lang="en-US" dirty="0"/>
              <a:t>Finally, follow up with your chairperson to confirm receipt and address any questions they might have.</a:t>
            </a:r>
          </a:p>
          <a:p>
            <a:r>
              <a:rPr lang="en-US" dirty="0"/>
              <a:t>Following these steps will ensure that your candidates are properly submitted and have the best chance to receive recognition.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Ask your District Leadership who is the Youth Activities Chairperson for your district. You can find the Department Chairperson’s contact info by navigating to the vfwca.org website click login from the top menu then click members only. Log in using your member number and your last name as your password. Click Department Roster then the item that appears below. The Chairperson for each program and their contact info is listed. </a:t>
            </a:r>
            <a:endParaRPr lang="en-US" dirty="0"/>
          </a:p>
          <a:p>
            <a:endParaRPr lang="en-US" dirty="0"/>
          </a:p>
        </p:txBody>
      </p:sp>
    </p:spTree>
    <p:extLst>
      <p:ext uri="{BB962C8B-B14F-4D97-AF65-F5344CB8AC3E}">
        <p14:creationId xmlns:p14="http://schemas.microsoft.com/office/powerpoint/2010/main" val="4079809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12140" y="454751"/>
            <a:ext cx="7919719" cy="33083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018472" y="4800824"/>
            <a:ext cx="3072765" cy="123111"/>
          </a:xfrm>
          <a:prstGeom prst="rect">
            <a:avLst/>
          </a:prstGeom>
        </p:spPr>
        <p:txBody>
          <a:bodyPr lIns="0" tIns="0" rIns="0" bIns="0"/>
          <a:lstStyle>
            <a:lvl1pPr>
              <a:defRPr sz="800" b="1" i="0">
                <a:solidFill>
                  <a:srgbClr val="000513"/>
                </a:solidFill>
                <a:latin typeface="Verdana"/>
                <a:cs typeface="Verdana"/>
              </a:defRPr>
            </a:lvl1pPr>
          </a:lstStyle>
          <a:p>
            <a:pPr marL="12700">
              <a:lnSpc>
                <a:spcPct val="100000"/>
              </a:lnSpc>
              <a:spcBef>
                <a:spcPts val="105"/>
              </a:spcBef>
            </a:pPr>
            <a:r>
              <a:rPr dirty="0"/>
              <a:t>Duties and Obligations of Post Officers and</a:t>
            </a:r>
            <a:r>
              <a:rPr spc="-90" dirty="0"/>
              <a:t> </a:t>
            </a:r>
            <a:r>
              <a:rPr dirty="0"/>
              <a:t>Chairmen</a:t>
            </a:r>
          </a:p>
        </p:txBody>
      </p:sp>
      <p:sp>
        <p:nvSpPr>
          <p:cNvPr id="5" name="Holder 5"/>
          <p:cNvSpPr>
            <a:spLocks noGrp="1"/>
          </p:cNvSpPr>
          <p:nvPr>
            <p:ph type="dt" sz="half" idx="6"/>
          </p:nvPr>
        </p:nvSpPr>
        <p:spPr>
          <a:xfrm>
            <a:off x="273635" y="4827752"/>
            <a:ext cx="1336040" cy="123111"/>
          </a:xfrm>
          <a:prstGeom prst="rect">
            <a:avLst/>
          </a:prstGeom>
        </p:spPr>
        <p:txBody>
          <a:bodyPr lIns="0" tIns="0" rIns="0" bIns="0"/>
          <a:lstStyle>
            <a:lvl1pPr>
              <a:defRPr sz="800" b="1" i="0">
                <a:solidFill>
                  <a:srgbClr val="000513"/>
                </a:solidFill>
                <a:latin typeface="Verdana"/>
                <a:cs typeface="Verdana"/>
              </a:defRPr>
            </a:lvl1pPr>
          </a:lstStyle>
          <a:p>
            <a:pPr marL="12700">
              <a:lnSpc>
                <a:spcPct val="100000"/>
              </a:lnSpc>
              <a:spcBef>
                <a:spcPts val="105"/>
              </a:spcBef>
            </a:pPr>
            <a:r>
              <a:rPr dirty="0"/>
              <a:t>Field Training</a:t>
            </a:r>
            <a:r>
              <a:rPr spc="-50" dirty="0"/>
              <a:t> </a:t>
            </a:r>
            <a:r>
              <a:rPr dirty="0"/>
              <a:t>2020-21</a:t>
            </a:r>
          </a:p>
        </p:txBody>
      </p:sp>
      <p:sp>
        <p:nvSpPr>
          <p:cNvPr id="6" name="Holder 6"/>
          <p:cNvSpPr>
            <a:spLocks noGrp="1"/>
          </p:cNvSpPr>
          <p:nvPr>
            <p:ph type="sldNum" sz="quarter" idx="7"/>
          </p:nvPr>
        </p:nvSpPr>
        <p:spPr>
          <a:xfrm>
            <a:off x="7086600" y="4735420"/>
            <a:ext cx="1410970" cy="276999"/>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604519" y="1144015"/>
            <a:ext cx="7541895" cy="574039"/>
          </a:xfrm>
          <a:prstGeom prst="rect">
            <a:avLst/>
          </a:prstGeom>
        </p:spPr>
        <p:txBody>
          <a:bodyPr lIns="0" tIns="0" rIns="0" bIns="0"/>
          <a:lstStyle>
            <a:lvl1pPr>
              <a:defRPr sz="1800" b="1" i="0">
                <a:solidFill>
                  <a:srgbClr val="000513"/>
                </a:solidFill>
                <a:latin typeface="Verdana"/>
                <a:cs typeface="Verdana"/>
              </a:defRPr>
            </a:lvl1pPr>
          </a:lstStyle>
          <a:p>
            <a:endParaRPr/>
          </a:p>
        </p:txBody>
      </p:sp>
      <p:sp>
        <p:nvSpPr>
          <p:cNvPr id="3" name="Holder 3"/>
          <p:cNvSpPr>
            <a:spLocks noGrp="1"/>
          </p:cNvSpPr>
          <p:nvPr>
            <p:ph type="body" idx="1"/>
          </p:nvPr>
        </p:nvSpPr>
        <p:spPr/>
        <p:txBody>
          <a:bodyPr lIns="0" tIns="0" rIns="0" bIns="0"/>
          <a:lstStyle>
            <a:lvl1pPr>
              <a:defRPr sz="1200" b="0" i="0">
                <a:solidFill>
                  <a:srgbClr val="000513"/>
                </a:solidFill>
                <a:latin typeface="Verdana"/>
                <a:cs typeface="Verdana"/>
              </a:defRPr>
            </a:lvl1pPr>
          </a:lstStyle>
          <a:p>
            <a:endParaRPr/>
          </a:p>
        </p:txBody>
      </p:sp>
      <p:sp>
        <p:nvSpPr>
          <p:cNvPr id="4" name="Holder 4"/>
          <p:cNvSpPr>
            <a:spLocks noGrp="1"/>
          </p:cNvSpPr>
          <p:nvPr>
            <p:ph type="ftr" sz="quarter" idx="5"/>
          </p:nvPr>
        </p:nvSpPr>
        <p:spPr>
          <a:xfrm>
            <a:off x="3018472" y="4800824"/>
            <a:ext cx="3072765" cy="123111"/>
          </a:xfrm>
          <a:prstGeom prst="rect">
            <a:avLst/>
          </a:prstGeom>
        </p:spPr>
        <p:txBody>
          <a:bodyPr lIns="0" tIns="0" rIns="0" bIns="0"/>
          <a:lstStyle>
            <a:lvl1pPr>
              <a:defRPr sz="800" b="1" i="0">
                <a:solidFill>
                  <a:srgbClr val="000513"/>
                </a:solidFill>
                <a:latin typeface="Verdana"/>
                <a:cs typeface="Verdana"/>
              </a:defRPr>
            </a:lvl1pPr>
          </a:lstStyle>
          <a:p>
            <a:pPr marL="12700">
              <a:lnSpc>
                <a:spcPct val="100000"/>
              </a:lnSpc>
              <a:spcBef>
                <a:spcPts val="105"/>
              </a:spcBef>
            </a:pPr>
            <a:r>
              <a:rPr dirty="0"/>
              <a:t>Duties and Obligations of Post Officers and</a:t>
            </a:r>
            <a:r>
              <a:rPr spc="-90" dirty="0"/>
              <a:t> </a:t>
            </a:r>
            <a:r>
              <a:rPr dirty="0"/>
              <a:t>Chairmen</a:t>
            </a:r>
          </a:p>
        </p:txBody>
      </p:sp>
      <p:sp>
        <p:nvSpPr>
          <p:cNvPr id="5" name="Holder 5"/>
          <p:cNvSpPr>
            <a:spLocks noGrp="1"/>
          </p:cNvSpPr>
          <p:nvPr>
            <p:ph type="dt" sz="half" idx="6"/>
          </p:nvPr>
        </p:nvSpPr>
        <p:spPr>
          <a:xfrm>
            <a:off x="273635" y="4827752"/>
            <a:ext cx="1336040" cy="123111"/>
          </a:xfrm>
          <a:prstGeom prst="rect">
            <a:avLst/>
          </a:prstGeom>
        </p:spPr>
        <p:txBody>
          <a:bodyPr lIns="0" tIns="0" rIns="0" bIns="0"/>
          <a:lstStyle>
            <a:lvl1pPr>
              <a:defRPr sz="800" b="1" i="0">
                <a:solidFill>
                  <a:srgbClr val="000513"/>
                </a:solidFill>
                <a:latin typeface="Verdana"/>
                <a:cs typeface="Verdana"/>
              </a:defRPr>
            </a:lvl1pPr>
          </a:lstStyle>
          <a:p>
            <a:pPr marL="12700">
              <a:lnSpc>
                <a:spcPct val="100000"/>
              </a:lnSpc>
              <a:spcBef>
                <a:spcPts val="105"/>
              </a:spcBef>
            </a:pPr>
            <a:r>
              <a:rPr dirty="0"/>
              <a:t>Field Training</a:t>
            </a:r>
            <a:r>
              <a:rPr spc="-50" dirty="0"/>
              <a:t> </a:t>
            </a:r>
            <a:r>
              <a:rPr dirty="0"/>
              <a:t>2020-21</a:t>
            </a:r>
          </a:p>
        </p:txBody>
      </p:sp>
      <p:sp>
        <p:nvSpPr>
          <p:cNvPr id="6" name="Holder 6"/>
          <p:cNvSpPr>
            <a:spLocks noGrp="1"/>
          </p:cNvSpPr>
          <p:nvPr>
            <p:ph type="sldNum" sz="quarter" idx="7"/>
          </p:nvPr>
        </p:nvSpPr>
        <p:spPr>
          <a:xfrm>
            <a:off x="7086600" y="4735420"/>
            <a:ext cx="1410970" cy="276999"/>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604519" y="1144015"/>
            <a:ext cx="7541895" cy="574039"/>
          </a:xfrm>
          <a:prstGeom prst="rect">
            <a:avLst/>
          </a:prstGeom>
        </p:spPr>
        <p:txBody>
          <a:bodyPr lIns="0" tIns="0" rIns="0" bIns="0"/>
          <a:lstStyle>
            <a:lvl1pPr>
              <a:defRPr sz="1800" b="1" i="0">
                <a:solidFill>
                  <a:srgbClr val="000513"/>
                </a:solidFill>
                <a:latin typeface="Verdana"/>
                <a:cs typeface="Verdana"/>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3018472" y="4800824"/>
            <a:ext cx="3072765" cy="123111"/>
          </a:xfrm>
          <a:prstGeom prst="rect">
            <a:avLst/>
          </a:prstGeom>
        </p:spPr>
        <p:txBody>
          <a:bodyPr lIns="0" tIns="0" rIns="0" bIns="0"/>
          <a:lstStyle>
            <a:lvl1pPr>
              <a:defRPr sz="800" b="1" i="0">
                <a:solidFill>
                  <a:srgbClr val="000513"/>
                </a:solidFill>
                <a:latin typeface="Verdana"/>
                <a:cs typeface="Verdana"/>
              </a:defRPr>
            </a:lvl1pPr>
          </a:lstStyle>
          <a:p>
            <a:pPr marL="12700">
              <a:lnSpc>
                <a:spcPct val="100000"/>
              </a:lnSpc>
              <a:spcBef>
                <a:spcPts val="105"/>
              </a:spcBef>
            </a:pPr>
            <a:r>
              <a:rPr dirty="0"/>
              <a:t>Duties and Obligations of Post Officers and</a:t>
            </a:r>
            <a:r>
              <a:rPr spc="-90" dirty="0"/>
              <a:t> </a:t>
            </a:r>
            <a:r>
              <a:rPr dirty="0"/>
              <a:t>Chairmen</a:t>
            </a:r>
          </a:p>
        </p:txBody>
      </p:sp>
      <p:sp>
        <p:nvSpPr>
          <p:cNvPr id="6" name="Holder 6"/>
          <p:cNvSpPr>
            <a:spLocks noGrp="1"/>
          </p:cNvSpPr>
          <p:nvPr>
            <p:ph type="dt" sz="half" idx="6"/>
          </p:nvPr>
        </p:nvSpPr>
        <p:spPr>
          <a:xfrm>
            <a:off x="273635" y="4827752"/>
            <a:ext cx="1336040" cy="123111"/>
          </a:xfrm>
          <a:prstGeom prst="rect">
            <a:avLst/>
          </a:prstGeom>
        </p:spPr>
        <p:txBody>
          <a:bodyPr lIns="0" tIns="0" rIns="0" bIns="0"/>
          <a:lstStyle>
            <a:lvl1pPr>
              <a:defRPr sz="800" b="1" i="0">
                <a:solidFill>
                  <a:srgbClr val="000513"/>
                </a:solidFill>
                <a:latin typeface="Verdana"/>
                <a:cs typeface="Verdana"/>
              </a:defRPr>
            </a:lvl1pPr>
          </a:lstStyle>
          <a:p>
            <a:pPr marL="12700">
              <a:lnSpc>
                <a:spcPct val="100000"/>
              </a:lnSpc>
              <a:spcBef>
                <a:spcPts val="105"/>
              </a:spcBef>
            </a:pPr>
            <a:r>
              <a:rPr dirty="0"/>
              <a:t>Field Training</a:t>
            </a:r>
            <a:r>
              <a:rPr spc="-50" dirty="0"/>
              <a:t> </a:t>
            </a:r>
            <a:r>
              <a:rPr dirty="0"/>
              <a:t>2020-21</a:t>
            </a:r>
          </a:p>
        </p:txBody>
      </p:sp>
      <p:sp>
        <p:nvSpPr>
          <p:cNvPr id="7" name="Holder 7"/>
          <p:cNvSpPr>
            <a:spLocks noGrp="1"/>
          </p:cNvSpPr>
          <p:nvPr>
            <p:ph type="sldNum" sz="quarter" idx="7"/>
          </p:nvPr>
        </p:nvSpPr>
        <p:spPr>
          <a:xfrm>
            <a:off x="7086600" y="4735420"/>
            <a:ext cx="1410970" cy="276999"/>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604519" y="1144015"/>
            <a:ext cx="7541895" cy="574039"/>
          </a:xfrm>
          <a:prstGeom prst="rect">
            <a:avLst/>
          </a:prstGeom>
        </p:spPr>
        <p:txBody>
          <a:bodyPr lIns="0" tIns="0" rIns="0" bIns="0"/>
          <a:lstStyle>
            <a:lvl1pPr>
              <a:defRPr sz="1800" b="1" i="0">
                <a:solidFill>
                  <a:srgbClr val="000513"/>
                </a:solidFill>
                <a:latin typeface="Verdana"/>
                <a:cs typeface="Verdana"/>
              </a:defRPr>
            </a:lvl1pPr>
          </a:lstStyle>
          <a:p>
            <a:endParaRPr/>
          </a:p>
        </p:txBody>
      </p:sp>
      <p:sp>
        <p:nvSpPr>
          <p:cNvPr id="3" name="Holder 3"/>
          <p:cNvSpPr>
            <a:spLocks noGrp="1"/>
          </p:cNvSpPr>
          <p:nvPr>
            <p:ph type="ftr" sz="quarter" idx="5"/>
          </p:nvPr>
        </p:nvSpPr>
        <p:spPr>
          <a:xfrm>
            <a:off x="3018472" y="4800824"/>
            <a:ext cx="3072765" cy="123111"/>
          </a:xfrm>
          <a:prstGeom prst="rect">
            <a:avLst/>
          </a:prstGeom>
        </p:spPr>
        <p:txBody>
          <a:bodyPr lIns="0" tIns="0" rIns="0" bIns="0"/>
          <a:lstStyle>
            <a:lvl1pPr>
              <a:defRPr sz="800" b="1" i="0">
                <a:solidFill>
                  <a:srgbClr val="000513"/>
                </a:solidFill>
                <a:latin typeface="Verdana"/>
                <a:cs typeface="Verdana"/>
              </a:defRPr>
            </a:lvl1pPr>
          </a:lstStyle>
          <a:p>
            <a:pPr marL="12700">
              <a:lnSpc>
                <a:spcPct val="100000"/>
              </a:lnSpc>
              <a:spcBef>
                <a:spcPts val="105"/>
              </a:spcBef>
            </a:pPr>
            <a:r>
              <a:rPr dirty="0"/>
              <a:t>Duties and Obligations of Post Officers and</a:t>
            </a:r>
            <a:r>
              <a:rPr spc="-90" dirty="0"/>
              <a:t> </a:t>
            </a:r>
            <a:r>
              <a:rPr dirty="0"/>
              <a:t>Chairmen</a:t>
            </a:r>
          </a:p>
        </p:txBody>
      </p:sp>
      <p:sp>
        <p:nvSpPr>
          <p:cNvPr id="4" name="Holder 4"/>
          <p:cNvSpPr>
            <a:spLocks noGrp="1"/>
          </p:cNvSpPr>
          <p:nvPr>
            <p:ph type="dt" sz="half" idx="6"/>
          </p:nvPr>
        </p:nvSpPr>
        <p:spPr>
          <a:xfrm>
            <a:off x="273635" y="4827752"/>
            <a:ext cx="1336040" cy="123111"/>
          </a:xfrm>
          <a:prstGeom prst="rect">
            <a:avLst/>
          </a:prstGeom>
        </p:spPr>
        <p:txBody>
          <a:bodyPr lIns="0" tIns="0" rIns="0" bIns="0"/>
          <a:lstStyle>
            <a:lvl1pPr>
              <a:defRPr sz="800" b="1" i="0">
                <a:solidFill>
                  <a:srgbClr val="000513"/>
                </a:solidFill>
                <a:latin typeface="Verdana"/>
                <a:cs typeface="Verdana"/>
              </a:defRPr>
            </a:lvl1pPr>
          </a:lstStyle>
          <a:p>
            <a:pPr marL="12700">
              <a:lnSpc>
                <a:spcPct val="100000"/>
              </a:lnSpc>
              <a:spcBef>
                <a:spcPts val="105"/>
              </a:spcBef>
            </a:pPr>
            <a:r>
              <a:rPr dirty="0"/>
              <a:t>Field Training</a:t>
            </a:r>
            <a:r>
              <a:rPr spc="-50" dirty="0"/>
              <a:t> </a:t>
            </a:r>
            <a:r>
              <a:rPr dirty="0"/>
              <a:t>2020-21</a:t>
            </a:r>
          </a:p>
        </p:txBody>
      </p:sp>
      <p:sp>
        <p:nvSpPr>
          <p:cNvPr id="5" name="Holder 5"/>
          <p:cNvSpPr>
            <a:spLocks noGrp="1"/>
          </p:cNvSpPr>
          <p:nvPr>
            <p:ph type="sldNum" sz="quarter" idx="7"/>
          </p:nvPr>
        </p:nvSpPr>
        <p:spPr>
          <a:xfrm>
            <a:off x="7086600" y="4735420"/>
            <a:ext cx="1410970" cy="276999"/>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7" name="bg object 17"/>
          <p:cNvSpPr/>
          <p:nvPr/>
        </p:nvSpPr>
        <p:spPr>
          <a:xfrm>
            <a:off x="85725" y="85725"/>
            <a:ext cx="8972550" cy="4972050"/>
          </a:xfrm>
          <a:custGeom>
            <a:avLst/>
            <a:gdLst/>
            <a:ahLst/>
            <a:cxnLst/>
            <a:rect l="l" t="t" r="r" b="b"/>
            <a:pathLst>
              <a:path w="8972550" h="4972050">
                <a:moveTo>
                  <a:pt x="28575" y="0"/>
                </a:moveTo>
                <a:lnTo>
                  <a:pt x="20993" y="0"/>
                </a:lnTo>
                <a:lnTo>
                  <a:pt x="13728" y="3009"/>
                </a:lnTo>
                <a:lnTo>
                  <a:pt x="3009" y="13728"/>
                </a:lnTo>
                <a:lnTo>
                  <a:pt x="0" y="20993"/>
                </a:lnTo>
                <a:lnTo>
                  <a:pt x="0" y="4951056"/>
                </a:lnTo>
                <a:lnTo>
                  <a:pt x="3009" y="4958321"/>
                </a:lnTo>
                <a:lnTo>
                  <a:pt x="13728" y="4969040"/>
                </a:lnTo>
                <a:lnTo>
                  <a:pt x="20993" y="4972050"/>
                </a:lnTo>
                <a:lnTo>
                  <a:pt x="8951556" y="4972050"/>
                </a:lnTo>
                <a:lnTo>
                  <a:pt x="8958821" y="4969040"/>
                </a:lnTo>
                <a:lnTo>
                  <a:pt x="8969540" y="4958321"/>
                </a:lnTo>
                <a:lnTo>
                  <a:pt x="8971744" y="4953000"/>
                </a:lnTo>
                <a:lnTo>
                  <a:pt x="26047" y="4953000"/>
                </a:lnTo>
                <a:lnTo>
                  <a:pt x="23622" y="4951996"/>
                </a:lnTo>
                <a:lnTo>
                  <a:pt x="21831" y="4950206"/>
                </a:lnTo>
                <a:lnTo>
                  <a:pt x="20053" y="4948428"/>
                </a:lnTo>
                <a:lnTo>
                  <a:pt x="19050" y="4946002"/>
                </a:lnTo>
                <a:lnTo>
                  <a:pt x="19050" y="26047"/>
                </a:lnTo>
                <a:lnTo>
                  <a:pt x="20053" y="23622"/>
                </a:lnTo>
                <a:lnTo>
                  <a:pt x="21844" y="21844"/>
                </a:lnTo>
                <a:lnTo>
                  <a:pt x="23622" y="20053"/>
                </a:lnTo>
                <a:lnTo>
                  <a:pt x="26047" y="19050"/>
                </a:lnTo>
                <a:lnTo>
                  <a:pt x="28575" y="19050"/>
                </a:lnTo>
                <a:lnTo>
                  <a:pt x="28575" y="0"/>
                </a:lnTo>
                <a:close/>
              </a:path>
              <a:path w="8972550" h="4972050">
                <a:moveTo>
                  <a:pt x="8951556" y="0"/>
                </a:moveTo>
                <a:lnTo>
                  <a:pt x="28575" y="0"/>
                </a:lnTo>
                <a:lnTo>
                  <a:pt x="28575" y="19050"/>
                </a:lnTo>
                <a:lnTo>
                  <a:pt x="8946502" y="19050"/>
                </a:lnTo>
                <a:lnTo>
                  <a:pt x="8948928" y="20053"/>
                </a:lnTo>
                <a:lnTo>
                  <a:pt x="8952496" y="23622"/>
                </a:lnTo>
                <a:lnTo>
                  <a:pt x="8953500" y="26047"/>
                </a:lnTo>
                <a:lnTo>
                  <a:pt x="8953500" y="4946002"/>
                </a:lnTo>
                <a:lnTo>
                  <a:pt x="8952496" y="4948428"/>
                </a:lnTo>
                <a:lnTo>
                  <a:pt x="8948928" y="4951996"/>
                </a:lnTo>
                <a:lnTo>
                  <a:pt x="8946502" y="4953000"/>
                </a:lnTo>
                <a:lnTo>
                  <a:pt x="8971744" y="4953000"/>
                </a:lnTo>
                <a:lnTo>
                  <a:pt x="8972550" y="4951056"/>
                </a:lnTo>
                <a:lnTo>
                  <a:pt x="8972550" y="20993"/>
                </a:lnTo>
                <a:lnTo>
                  <a:pt x="8969540" y="13728"/>
                </a:lnTo>
                <a:lnTo>
                  <a:pt x="8958821" y="3009"/>
                </a:lnTo>
                <a:lnTo>
                  <a:pt x="8951556" y="0"/>
                </a:lnTo>
                <a:close/>
              </a:path>
              <a:path w="8972550" h="4972050">
                <a:moveTo>
                  <a:pt x="8927426" y="38100"/>
                </a:moveTo>
                <a:lnTo>
                  <a:pt x="45110" y="38100"/>
                </a:lnTo>
                <a:lnTo>
                  <a:pt x="42659" y="39116"/>
                </a:lnTo>
                <a:lnTo>
                  <a:pt x="39116" y="42659"/>
                </a:lnTo>
                <a:lnTo>
                  <a:pt x="38100" y="45110"/>
                </a:lnTo>
                <a:lnTo>
                  <a:pt x="38105" y="4926939"/>
                </a:lnTo>
                <a:lnTo>
                  <a:pt x="39116" y="4929390"/>
                </a:lnTo>
                <a:lnTo>
                  <a:pt x="42659" y="4932934"/>
                </a:lnTo>
                <a:lnTo>
                  <a:pt x="45110" y="4933950"/>
                </a:lnTo>
                <a:lnTo>
                  <a:pt x="8927426" y="4933950"/>
                </a:lnTo>
                <a:lnTo>
                  <a:pt x="8929890" y="4932934"/>
                </a:lnTo>
                <a:lnTo>
                  <a:pt x="8933434" y="4929390"/>
                </a:lnTo>
                <a:lnTo>
                  <a:pt x="8934450" y="4926939"/>
                </a:lnTo>
                <a:lnTo>
                  <a:pt x="8934450" y="4924425"/>
                </a:lnTo>
                <a:lnTo>
                  <a:pt x="47625" y="4924425"/>
                </a:lnTo>
                <a:lnTo>
                  <a:pt x="47625" y="4914900"/>
                </a:lnTo>
                <a:lnTo>
                  <a:pt x="57150" y="4914900"/>
                </a:lnTo>
                <a:lnTo>
                  <a:pt x="57150" y="57150"/>
                </a:lnTo>
                <a:lnTo>
                  <a:pt x="47625" y="57150"/>
                </a:lnTo>
                <a:lnTo>
                  <a:pt x="47625" y="47625"/>
                </a:lnTo>
                <a:lnTo>
                  <a:pt x="8934450" y="47625"/>
                </a:lnTo>
                <a:lnTo>
                  <a:pt x="8934444" y="45110"/>
                </a:lnTo>
                <a:lnTo>
                  <a:pt x="8933434" y="42659"/>
                </a:lnTo>
                <a:lnTo>
                  <a:pt x="8929890" y="39116"/>
                </a:lnTo>
                <a:lnTo>
                  <a:pt x="8927426" y="38100"/>
                </a:lnTo>
                <a:close/>
              </a:path>
              <a:path w="8972550" h="4972050">
                <a:moveTo>
                  <a:pt x="57150" y="4914900"/>
                </a:moveTo>
                <a:lnTo>
                  <a:pt x="47625" y="4914900"/>
                </a:lnTo>
                <a:lnTo>
                  <a:pt x="47625" y="4924425"/>
                </a:lnTo>
                <a:lnTo>
                  <a:pt x="57150" y="4924425"/>
                </a:lnTo>
                <a:lnTo>
                  <a:pt x="57150" y="4914900"/>
                </a:lnTo>
                <a:close/>
              </a:path>
              <a:path w="8972550" h="4972050">
                <a:moveTo>
                  <a:pt x="8915400" y="4914900"/>
                </a:moveTo>
                <a:lnTo>
                  <a:pt x="57150" y="4914900"/>
                </a:lnTo>
                <a:lnTo>
                  <a:pt x="57150" y="4924425"/>
                </a:lnTo>
                <a:lnTo>
                  <a:pt x="8915400" y="4924425"/>
                </a:lnTo>
                <a:lnTo>
                  <a:pt x="8915400" y="4914900"/>
                </a:lnTo>
                <a:close/>
              </a:path>
              <a:path w="8972550" h="4972050">
                <a:moveTo>
                  <a:pt x="8924925" y="47625"/>
                </a:moveTo>
                <a:lnTo>
                  <a:pt x="8915400" y="47625"/>
                </a:lnTo>
                <a:lnTo>
                  <a:pt x="8915400" y="4924425"/>
                </a:lnTo>
                <a:lnTo>
                  <a:pt x="8924925" y="4924425"/>
                </a:lnTo>
                <a:lnTo>
                  <a:pt x="8924925" y="4914900"/>
                </a:lnTo>
                <a:lnTo>
                  <a:pt x="8934450" y="4914900"/>
                </a:lnTo>
                <a:lnTo>
                  <a:pt x="8934450" y="57150"/>
                </a:lnTo>
                <a:lnTo>
                  <a:pt x="8924925" y="57150"/>
                </a:lnTo>
                <a:lnTo>
                  <a:pt x="8924925" y="47625"/>
                </a:lnTo>
                <a:close/>
              </a:path>
              <a:path w="8972550" h="4972050">
                <a:moveTo>
                  <a:pt x="8934450" y="4914900"/>
                </a:moveTo>
                <a:lnTo>
                  <a:pt x="8924925" y="4914900"/>
                </a:lnTo>
                <a:lnTo>
                  <a:pt x="8924925" y="4924425"/>
                </a:lnTo>
                <a:lnTo>
                  <a:pt x="8934450" y="4924425"/>
                </a:lnTo>
                <a:lnTo>
                  <a:pt x="8934450" y="4914900"/>
                </a:lnTo>
                <a:close/>
              </a:path>
              <a:path w="8972550" h="4972050">
                <a:moveTo>
                  <a:pt x="57150" y="47625"/>
                </a:moveTo>
                <a:lnTo>
                  <a:pt x="47625" y="47625"/>
                </a:lnTo>
                <a:lnTo>
                  <a:pt x="47625" y="57150"/>
                </a:lnTo>
                <a:lnTo>
                  <a:pt x="57150" y="57150"/>
                </a:lnTo>
                <a:lnTo>
                  <a:pt x="57150" y="47625"/>
                </a:lnTo>
                <a:close/>
              </a:path>
              <a:path w="8972550" h="4972050">
                <a:moveTo>
                  <a:pt x="8915400" y="47625"/>
                </a:moveTo>
                <a:lnTo>
                  <a:pt x="57150" y="47625"/>
                </a:lnTo>
                <a:lnTo>
                  <a:pt x="57150" y="57150"/>
                </a:lnTo>
                <a:lnTo>
                  <a:pt x="8915400" y="57150"/>
                </a:lnTo>
                <a:lnTo>
                  <a:pt x="8915400" y="47625"/>
                </a:lnTo>
                <a:close/>
              </a:path>
              <a:path w="8972550" h="4972050">
                <a:moveTo>
                  <a:pt x="8934450" y="47625"/>
                </a:moveTo>
                <a:lnTo>
                  <a:pt x="8924925" y="47625"/>
                </a:lnTo>
                <a:lnTo>
                  <a:pt x="8924925" y="57150"/>
                </a:lnTo>
                <a:lnTo>
                  <a:pt x="8934450" y="57150"/>
                </a:lnTo>
                <a:lnTo>
                  <a:pt x="8934450" y="47625"/>
                </a:lnTo>
                <a:close/>
              </a:path>
            </a:pathLst>
          </a:custGeom>
          <a:solidFill>
            <a:srgbClr val="917601"/>
          </a:solidFill>
        </p:spPr>
        <p:txBody>
          <a:bodyPr wrap="square" lIns="0" tIns="0" rIns="0" bIns="0" rtlCol="0"/>
          <a:lstStyle/>
          <a:p>
            <a:endParaRPr dirty="0"/>
          </a:p>
        </p:txBody>
      </p:sp>
      <p:pic>
        <p:nvPicPr>
          <p:cNvPr id="6" name="Picture 5" descr="A picture containing drawing&#10;&#10;Description automatically generated">
            <a:extLst>
              <a:ext uri="{FF2B5EF4-FFF2-40B4-BE49-F238E27FC236}">
                <a16:creationId xmlns:a16="http://schemas.microsoft.com/office/drawing/2014/main" id="{B1525A26-6705-8047-9D8D-907D22107F8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020" y="258852"/>
            <a:ext cx="6886940" cy="36250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5725" y="85725"/>
            <a:ext cx="8972550" cy="4972050"/>
          </a:xfrm>
          <a:custGeom>
            <a:avLst/>
            <a:gdLst/>
            <a:ahLst/>
            <a:cxnLst/>
            <a:rect l="l" t="t" r="r" b="b"/>
            <a:pathLst>
              <a:path w="8972550" h="4972050">
                <a:moveTo>
                  <a:pt x="28575" y="0"/>
                </a:moveTo>
                <a:lnTo>
                  <a:pt x="20993" y="0"/>
                </a:lnTo>
                <a:lnTo>
                  <a:pt x="13728" y="3009"/>
                </a:lnTo>
                <a:lnTo>
                  <a:pt x="3009" y="13728"/>
                </a:lnTo>
                <a:lnTo>
                  <a:pt x="0" y="20993"/>
                </a:lnTo>
                <a:lnTo>
                  <a:pt x="0" y="4951056"/>
                </a:lnTo>
                <a:lnTo>
                  <a:pt x="3009" y="4958321"/>
                </a:lnTo>
                <a:lnTo>
                  <a:pt x="13728" y="4969040"/>
                </a:lnTo>
                <a:lnTo>
                  <a:pt x="20993" y="4972050"/>
                </a:lnTo>
                <a:lnTo>
                  <a:pt x="8951556" y="4972050"/>
                </a:lnTo>
                <a:lnTo>
                  <a:pt x="8958821" y="4969040"/>
                </a:lnTo>
                <a:lnTo>
                  <a:pt x="8969540" y="4958321"/>
                </a:lnTo>
                <a:lnTo>
                  <a:pt x="8971744" y="4953000"/>
                </a:lnTo>
                <a:lnTo>
                  <a:pt x="26047" y="4953000"/>
                </a:lnTo>
                <a:lnTo>
                  <a:pt x="23622" y="4951996"/>
                </a:lnTo>
                <a:lnTo>
                  <a:pt x="21831" y="4950206"/>
                </a:lnTo>
                <a:lnTo>
                  <a:pt x="20053" y="4948428"/>
                </a:lnTo>
                <a:lnTo>
                  <a:pt x="19050" y="4946002"/>
                </a:lnTo>
                <a:lnTo>
                  <a:pt x="19050" y="26047"/>
                </a:lnTo>
                <a:lnTo>
                  <a:pt x="20053" y="23622"/>
                </a:lnTo>
                <a:lnTo>
                  <a:pt x="21844" y="21844"/>
                </a:lnTo>
                <a:lnTo>
                  <a:pt x="23622" y="20053"/>
                </a:lnTo>
                <a:lnTo>
                  <a:pt x="26047" y="19050"/>
                </a:lnTo>
                <a:lnTo>
                  <a:pt x="28575" y="19050"/>
                </a:lnTo>
                <a:lnTo>
                  <a:pt x="28575" y="0"/>
                </a:lnTo>
                <a:close/>
              </a:path>
              <a:path w="8972550" h="4972050">
                <a:moveTo>
                  <a:pt x="8951556" y="0"/>
                </a:moveTo>
                <a:lnTo>
                  <a:pt x="28575" y="0"/>
                </a:lnTo>
                <a:lnTo>
                  <a:pt x="28575" y="19050"/>
                </a:lnTo>
                <a:lnTo>
                  <a:pt x="8946502" y="19050"/>
                </a:lnTo>
                <a:lnTo>
                  <a:pt x="8948928" y="20053"/>
                </a:lnTo>
                <a:lnTo>
                  <a:pt x="8952496" y="23622"/>
                </a:lnTo>
                <a:lnTo>
                  <a:pt x="8953500" y="26047"/>
                </a:lnTo>
                <a:lnTo>
                  <a:pt x="8953500" y="4946002"/>
                </a:lnTo>
                <a:lnTo>
                  <a:pt x="8952496" y="4948428"/>
                </a:lnTo>
                <a:lnTo>
                  <a:pt x="8948928" y="4951996"/>
                </a:lnTo>
                <a:lnTo>
                  <a:pt x="8946502" y="4953000"/>
                </a:lnTo>
                <a:lnTo>
                  <a:pt x="8971744" y="4953000"/>
                </a:lnTo>
                <a:lnTo>
                  <a:pt x="8972550" y="4951056"/>
                </a:lnTo>
                <a:lnTo>
                  <a:pt x="8972550" y="20993"/>
                </a:lnTo>
                <a:lnTo>
                  <a:pt x="8969540" y="13728"/>
                </a:lnTo>
                <a:lnTo>
                  <a:pt x="8958821" y="3009"/>
                </a:lnTo>
                <a:lnTo>
                  <a:pt x="8951556" y="0"/>
                </a:lnTo>
                <a:close/>
              </a:path>
              <a:path w="8972550" h="4972050">
                <a:moveTo>
                  <a:pt x="8927426" y="38100"/>
                </a:moveTo>
                <a:lnTo>
                  <a:pt x="45110" y="38100"/>
                </a:lnTo>
                <a:lnTo>
                  <a:pt x="42659" y="39116"/>
                </a:lnTo>
                <a:lnTo>
                  <a:pt x="39116" y="42659"/>
                </a:lnTo>
                <a:lnTo>
                  <a:pt x="38100" y="45110"/>
                </a:lnTo>
                <a:lnTo>
                  <a:pt x="38105" y="4926939"/>
                </a:lnTo>
                <a:lnTo>
                  <a:pt x="39116" y="4929390"/>
                </a:lnTo>
                <a:lnTo>
                  <a:pt x="42659" y="4932934"/>
                </a:lnTo>
                <a:lnTo>
                  <a:pt x="45110" y="4933950"/>
                </a:lnTo>
                <a:lnTo>
                  <a:pt x="8927426" y="4933950"/>
                </a:lnTo>
                <a:lnTo>
                  <a:pt x="8929890" y="4932934"/>
                </a:lnTo>
                <a:lnTo>
                  <a:pt x="8933434" y="4929390"/>
                </a:lnTo>
                <a:lnTo>
                  <a:pt x="8934450" y="4926939"/>
                </a:lnTo>
                <a:lnTo>
                  <a:pt x="8934450" y="4924425"/>
                </a:lnTo>
                <a:lnTo>
                  <a:pt x="47625" y="4924425"/>
                </a:lnTo>
                <a:lnTo>
                  <a:pt x="47625" y="4914900"/>
                </a:lnTo>
                <a:lnTo>
                  <a:pt x="57150" y="4914900"/>
                </a:lnTo>
                <a:lnTo>
                  <a:pt x="57150" y="57150"/>
                </a:lnTo>
                <a:lnTo>
                  <a:pt x="47625" y="57150"/>
                </a:lnTo>
                <a:lnTo>
                  <a:pt x="47625" y="47625"/>
                </a:lnTo>
                <a:lnTo>
                  <a:pt x="8934450" y="47625"/>
                </a:lnTo>
                <a:lnTo>
                  <a:pt x="8934444" y="45110"/>
                </a:lnTo>
                <a:lnTo>
                  <a:pt x="8933434" y="42659"/>
                </a:lnTo>
                <a:lnTo>
                  <a:pt x="8929890" y="39116"/>
                </a:lnTo>
                <a:lnTo>
                  <a:pt x="8927426" y="38100"/>
                </a:lnTo>
                <a:close/>
              </a:path>
              <a:path w="8972550" h="4972050">
                <a:moveTo>
                  <a:pt x="57150" y="4914900"/>
                </a:moveTo>
                <a:lnTo>
                  <a:pt x="47625" y="4914900"/>
                </a:lnTo>
                <a:lnTo>
                  <a:pt x="47625" y="4924425"/>
                </a:lnTo>
                <a:lnTo>
                  <a:pt x="57150" y="4924425"/>
                </a:lnTo>
                <a:lnTo>
                  <a:pt x="57150" y="4914900"/>
                </a:lnTo>
                <a:close/>
              </a:path>
              <a:path w="8972550" h="4972050">
                <a:moveTo>
                  <a:pt x="8915400" y="4914900"/>
                </a:moveTo>
                <a:lnTo>
                  <a:pt x="57150" y="4914900"/>
                </a:lnTo>
                <a:lnTo>
                  <a:pt x="57150" y="4924425"/>
                </a:lnTo>
                <a:lnTo>
                  <a:pt x="8915400" y="4924425"/>
                </a:lnTo>
                <a:lnTo>
                  <a:pt x="8915400" y="4914900"/>
                </a:lnTo>
                <a:close/>
              </a:path>
              <a:path w="8972550" h="4972050">
                <a:moveTo>
                  <a:pt x="8924925" y="47625"/>
                </a:moveTo>
                <a:lnTo>
                  <a:pt x="8915400" y="47625"/>
                </a:lnTo>
                <a:lnTo>
                  <a:pt x="8915400" y="4924425"/>
                </a:lnTo>
                <a:lnTo>
                  <a:pt x="8924925" y="4924425"/>
                </a:lnTo>
                <a:lnTo>
                  <a:pt x="8924925" y="4914900"/>
                </a:lnTo>
                <a:lnTo>
                  <a:pt x="8934450" y="4914900"/>
                </a:lnTo>
                <a:lnTo>
                  <a:pt x="8934450" y="57150"/>
                </a:lnTo>
                <a:lnTo>
                  <a:pt x="8924925" y="57150"/>
                </a:lnTo>
                <a:lnTo>
                  <a:pt x="8924925" y="47625"/>
                </a:lnTo>
                <a:close/>
              </a:path>
              <a:path w="8972550" h="4972050">
                <a:moveTo>
                  <a:pt x="8934450" y="4914900"/>
                </a:moveTo>
                <a:lnTo>
                  <a:pt x="8924925" y="4914900"/>
                </a:lnTo>
                <a:lnTo>
                  <a:pt x="8924925" y="4924425"/>
                </a:lnTo>
                <a:lnTo>
                  <a:pt x="8934450" y="4924425"/>
                </a:lnTo>
                <a:lnTo>
                  <a:pt x="8934450" y="4914900"/>
                </a:lnTo>
                <a:close/>
              </a:path>
              <a:path w="8972550" h="4972050">
                <a:moveTo>
                  <a:pt x="57150" y="47625"/>
                </a:moveTo>
                <a:lnTo>
                  <a:pt x="47625" y="47625"/>
                </a:lnTo>
                <a:lnTo>
                  <a:pt x="47625" y="57150"/>
                </a:lnTo>
                <a:lnTo>
                  <a:pt x="57150" y="57150"/>
                </a:lnTo>
                <a:lnTo>
                  <a:pt x="57150" y="47625"/>
                </a:lnTo>
                <a:close/>
              </a:path>
              <a:path w="8972550" h="4972050">
                <a:moveTo>
                  <a:pt x="8915400" y="47625"/>
                </a:moveTo>
                <a:lnTo>
                  <a:pt x="57150" y="47625"/>
                </a:lnTo>
                <a:lnTo>
                  <a:pt x="57150" y="57150"/>
                </a:lnTo>
                <a:lnTo>
                  <a:pt x="8915400" y="57150"/>
                </a:lnTo>
                <a:lnTo>
                  <a:pt x="8915400" y="47625"/>
                </a:lnTo>
                <a:close/>
              </a:path>
              <a:path w="8972550" h="4972050">
                <a:moveTo>
                  <a:pt x="8934450" y="47625"/>
                </a:moveTo>
                <a:lnTo>
                  <a:pt x="8924925" y="47625"/>
                </a:lnTo>
                <a:lnTo>
                  <a:pt x="8924925" y="57150"/>
                </a:lnTo>
                <a:lnTo>
                  <a:pt x="8934450" y="57150"/>
                </a:lnTo>
                <a:lnTo>
                  <a:pt x="8934450" y="47625"/>
                </a:lnTo>
                <a:close/>
              </a:path>
            </a:pathLst>
          </a:custGeom>
          <a:solidFill>
            <a:srgbClr val="917601"/>
          </a:solidFill>
        </p:spPr>
        <p:txBody>
          <a:bodyPr wrap="square" lIns="0" tIns="0" rIns="0" bIns="0" rtlCol="0"/>
          <a:lstStyle/>
          <a:p>
            <a:endParaRPr dirty="0"/>
          </a:p>
        </p:txBody>
      </p:sp>
      <p:sp>
        <p:nvSpPr>
          <p:cNvPr id="18" name="bg object 18"/>
          <p:cNvSpPr/>
          <p:nvPr/>
        </p:nvSpPr>
        <p:spPr>
          <a:xfrm>
            <a:off x="2001011" y="1543811"/>
            <a:ext cx="2286000" cy="457200"/>
          </a:xfrm>
          <a:custGeom>
            <a:avLst/>
            <a:gdLst/>
            <a:ahLst/>
            <a:cxnLst/>
            <a:rect l="l" t="t" r="r" b="b"/>
            <a:pathLst>
              <a:path w="2286000" h="457200">
                <a:moveTo>
                  <a:pt x="0" y="0"/>
                </a:moveTo>
                <a:lnTo>
                  <a:pt x="2286000" y="0"/>
                </a:lnTo>
                <a:lnTo>
                  <a:pt x="2286000" y="457200"/>
                </a:lnTo>
                <a:lnTo>
                  <a:pt x="0" y="457200"/>
                </a:lnTo>
                <a:lnTo>
                  <a:pt x="0" y="0"/>
                </a:lnTo>
                <a:close/>
              </a:path>
            </a:pathLst>
          </a:custGeom>
          <a:ln w="9525">
            <a:solidFill>
              <a:srgbClr val="FFFFFF"/>
            </a:solidFill>
          </a:ln>
        </p:spPr>
        <p:txBody>
          <a:bodyPr wrap="square" lIns="0" tIns="0" rIns="0" bIns="0" rtlCol="0"/>
          <a:lstStyle/>
          <a:p>
            <a:endParaRPr dirty="0"/>
          </a:p>
        </p:txBody>
      </p:sp>
      <p:sp>
        <p:nvSpPr>
          <p:cNvPr id="3" name="Holder 3"/>
          <p:cNvSpPr>
            <a:spLocks noGrp="1"/>
          </p:cNvSpPr>
          <p:nvPr>
            <p:ph type="body" idx="1"/>
          </p:nvPr>
        </p:nvSpPr>
        <p:spPr>
          <a:xfrm>
            <a:off x="612140" y="1166864"/>
            <a:ext cx="7903210" cy="3500120"/>
          </a:xfrm>
          <a:prstGeom prst="rect">
            <a:avLst/>
          </a:prstGeom>
        </p:spPr>
        <p:txBody>
          <a:bodyPr wrap="square" lIns="0" tIns="0" rIns="0" bIns="0">
            <a:spAutoFit/>
          </a:bodyPr>
          <a:lstStyle>
            <a:lvl1pPr>
              <a:defRPr sz="1200" b="0" i="0">
                <a:solidFill>
                  <a:srgbClr val="000513"/>
                </a:solidFill>
                <a:latin typeface="Verdana"/>
                <a:cs typeface="Verdana"/>
              </a:defRPr>
            </a:lvl1pPr>
          </a:lstStyle>
          <a:p>
            <a:endParaRPr dirty="0"/>
          </a:p>
        </p:txBody>
      </p:sp>
      <p:sp>
        <p:nvSpPr>
          <p:cNvPr id="9" name="Title Placeholder 8">
            <a:extLst>
              <a:ext uri="{FF2B5EF4-FFF2-40B4-BE49-F238E27FC236}">
                <a16:creationId xmlns:a16="http://schemas.microsoft.com/office/drawing/2014/main" id="{7BE565BF-81E8-394C-8883-E35B7D48B657}"/>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dirty="0"/>
              <a:t>Click to edit Master title style</a:t>
            </a:r>
          </a:p>
        </p:txBody>
      </p:sp>
      <p:pic>
        <p:nvPicPr>
          <p:cNvPr id="12" name="Picture 11" descr="A picture containing drawing&#10;&#10;Description automatically generated">
            <a:extLst>
              <a:ext uri="{FF2B5EF4-FFF2-40B4-BE49-F238E27FC236}">
                <a16:creationId xmlns:a16="http://schemas.microsoft.com/office/drawing/2014/main" id="{F21D8230-9AC2-A54B-94A2-2302E305134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15200" y="240016"/>
            <a:ext cx="1581391" cy="832392"/>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a.keuhl@gmail.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digiordano@aol.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vfwso10049@sbcglobal.ne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D78DDD-2C06-4A5F-9B5A-49784F1ED612}"/>
              </a:ext>
            </a:extLst>
          </p:cNvPr>
          <p:cNvSpPr txBox="1"/>
          <p:nvPr/>
        </p:nvSpPr>
        <p:spPr>
          <a:xfrm>
            <a:off x="2057400" y="2800350"/>
            <a:ext cx="5029200" cy="1938992"/>
          </a:xfrm>
          <a:prstGeom prst="rect">
            <a:avLst/>
          </a:prstGeom>
          <a:noFill/>
        </p:spPr>
        <p:txBody>
          <a:bodyPr wrap="square">
            <a:spAutoFit/>
          </a:bodyPr>
          <a:lstStyle/>
          <a:p>
            <a:pPr algn="ctr"/>
            <a:r>
              <a:rPr lang="en-US" sz="2000" b="1" dirty="0">
                <a:ea typeface="Verdana" panose="020B0604030504040204" pitchFamily="34" charset="0"/>
              </a:rPr>
              <a:t>VETERANS OF FOREIGN WARS</a:t>
            </a:r>
            <a:br>
              <a:rPr lang="en-US" sz="2000" b="1" dirty="0">
                <a:ea typeface="Verdana" panose="020B0604030504040204" pitchFamily="34" charset="0"/>
              </a:rPr>
            </a:br>
            <a:r>
              <a:rPr lang="en-US" sz="2000" b="1" dirty="0">
                <a:ea typeface="Verdana" panose="020B0604030504040204" pitchFamily="34" charset="0"/>
              </a:rPr>
              <a:t>DEPARTMENT OF CALIFORNIA</a:t>
            </a:r>
            <a:br>
              <a:rPr lang="en-US" sz="2000" b="1" dirty="0">
                <a:ea typeface="Verdana" panose="020B0604030504040204" pitchFamily="34" charset="0"/>
              </a:rPr>
            </a:br>
            <a:br>
              <a:rPr lang="en-US" sz="2000" b="1" dirty="0">
                <a:ea typeface="Verdana" panose="020B0604030504040204" pitchFamily="34" charset="0"/>
              </a:rPr>
            </a:br>
            <a:r>
              <a:rPr lang="en-US" sz="2000" b="1" dirty="0">
                <a:ea typeface="Verdana" panose="020B0604030504040204" pitchFamily="34" charset="0"/>
              </a:rPr>
              <a:t>YOUTH ACTIVITIES</a:t>
            </a:r>
          </a:p>
          <a:p>
            <a:pPr algn="ctr"/>
            <a:r>
              <a:rPr lang="en-US" sz="2000" b="1" dirty="0">
                <a:ea typeface="Verdana" panose="020B0604030504040204" pitchFamily="34" charset="0"/>
              </a:rPr>
              <a:t>SMART/MAHER TEACHER AWARD</a:t>
            </a:r>
          </a:p>
          <a:p>
            <a:pPr algn="ctr"/>
            <a:r>
              <a:rPr lang="en-US" sz="2000" b="1" dirty="0">
                <a:ea typeface="Verdana" panose="020B0604030504040204" pitchFamily="34" charset="0"/>
              </a:rPr>
              <a:t>PUBLIC SERVANT AWARD</a:t>
            </a:r>
          </a:p>
        </p:txBody>
      </p:sp>
      <p:pic>
        <p:nvPicPr>
          <p:cNvPr id="2" name="Picture 2" descr="Youth Activities: What Do Children Like to Do? - VFW Auxiliary National  Organization">
            <a:extLst>
              <a:ext uri="{FF2B5EF4-FFF2-40B4-BE49-F238E27FC236}">
                <a16:creationId xmlns:a16="http://schemas.microsoft.com/office/drawing/2014/main" id="{340FD473-914D-3526-02A3-B0E10A7255A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5612" y="1103405"/>
            <a:ext cx="1443576" cy="96238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eacher of the Year - UPTON VFW">
            <a:extLst>
              <a:ext uri="{FF2B5EF4-FFF2-40B4-BE49-F238E27FC236}">
                <a16:creationId xmlns:a16="http://schemas.microsoft.com/office/drawing/2014/main" id="{79B120DF-B38A-59FB-F9C2-0CCC296801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1103405"/>
            <a:ext cx="2438400" cy="96238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VFW Public Servant Awards | The Buzz -The buzz in Bullhead City - Lake  Havasu City - Kingman - Arizona - California - Nevada">
            <a:extLst>
              <a:ext uri="{FF2B5EF4-FFF2-40B4-BE49-F238E27FC236}">
                <a16:creationId xmlns:a16="http://schemas.microsoft.com/office/drawing/2014/main" id="{AB7D7CD6-EE00-08CE-7B5F-C52DA45B611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19800" y="1125721"/>
            <a:ext cx="1642528" cy="923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9901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42E3F-72FA-EF3F-C56C-594D7125ABA8}"/>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Other Youth Activities</a:t>
            </a:r>
            <a:endParaRPr lang="en-US" sz="2800" dirty="0">
              <a:latin typeface="+mn-lt"/>
            </a:endParaRPr>
          </a:p>
        </p:txBody>
      </p:sp>
      <p:sp>
        <p:nvSpPr>
          <p:cNvPr id="3" name="Text Placeholder 2">
            <a:extLst>
              <a:ext uri="{FF2B5EF4-FFF2-40B4-BE49-F238E27FC236}">
                <a16:creationId xmlns:a16="http://schemas.microsoft.com/office/drawing/2014/main" id="{935E355E-3D56-C8FE-E3DA-EBAC76E52AC6}"/>
              </a:ext>
            </a:extLst>
          </p:cNvPr>
          <p:cNvSpPr>
            <a:spLocks noGrp="1"/>
          </p:cNvSpPr>
          <p:nvPr>
            <p:ph type="body" idx="1"/>
          </p:nvPr>
        </p:nvSpPr>
        <p:spPr>
          <a:xfrm>
            <a:off x="612140" y="1166864"/>
            <a:ext cx="7903210" cy="2492990"/>
          </a:xfrm>
        </p:spPr>
        <p:txBody>
          <a:bodyPr/>
          <a:lstStyle/>
          <a:p>
            <a:r>
              <a:rPr lang="en-US" sz="1800" dirty="0">
                <a:latin typeface="+mn-lt"/>
              </a:rPr>
              <a:t>Examples:</a:t>
            </a:r>
          </a:p>
          <a:p>
            <a:r>
              <a:rPr lang="en-US" sz="1800" dirty="0">
                <a:latin typeface="+mn-lt"/>
              </a:rPr>
              <a:t>  - Support for youth sports teams.</a:t>
            </a:r>
          </a:p>
          <a:p>
            <a:r>
              <a:rPr lang="en-US" sz="1800" dirty="0">
                <a:latin typeface="+mn-lt"/>
              </a:rPr>
              <a:t>  - Organizing community service projects.</a:t>
            </a:r>
          </a:p>
          <a:p>
            <a:r>
              <a:rPr lang="en-US" sz="1800" dirty="0">
                <a:latin typeface="+mn-lt"/>
              </a:rPr>
              <a:t>  - Hosting educational events.</a:t>
            </a:r>
          </a:p>
          <a:p>
            <a:endParaRPr lang="en-US" sz="1800" dirty="0">
              <a:latin typeface="+mn-lt"/>
            </a:endParaRPr>
          </a:p>
          <a:p>
            <a:r>
              <a:rPr lang="en-US" sz="1800" dirty="0">
                <a:latin typeface="+mn-lt"/>
              </a:rPr>
              <a:t>Purpose:</a:t>
            </a:r>
          </a:p>
          <a:p>
            <a:r>
              <a:rPr lang="en-US" sz="1800" dirty="0">
                <a:latin typeface="+mn-lt"/>
              </a:rPr>
              <a:t>  - Promote physical activity, character building, and connection with veterans.</a:t>
            </a:r>
          </a:p>
          <a:p>
            <a:endParaRPr lang="en-US" sz="1800" dirty="0">
              <a:latin typeface="+mn-lt"/>
            </a:endParaRPr>
          </a:p>
          <a:p>
            <a:endParaRPr lang="en-US" sz="1800" dirty="0">
              <a:latin typeface="+mn-lt"/>
            </a:endParaRPr>
          </a:p>
        </p:txBody>
      </p:sp>
    </p:spTree>
    <p:extLst>
      <p:ext uri="{BB962C8B-B14F-4D97-AF65-F5344CB8AC3E}">
        <p14:creationId xmlns:p14="http://schemas.microsoft.com/office/powerpoint/2010/main" val="664685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BCA32-4793-8B7F-9AE8-085C1336A1B3}"/>
              </a:ext>
            </a:extLst>
          </p:cNvPr>
          <p:cNvSpPr>
            <a:spLocks noGrp="1"/>
          </p:cNvSpPr>
          <p:nvPr>
            <p:ph type="title"/>
          </p:nvPr>
        </p:nvSpPr>
        <p:spPr>
          <a:xfrm>
            <a:off x="152400" y="209550"/>
            <a:ext cx="8839199" cy="751114"/>
          </a:xfrm>
        </p:spPr>
        <p:txBody>
          <a:bodyPr>
            <a:noAutofit/>
          </a:bodyPr>
          <a:lstStyle/>
          <a:p>
            <a:pPr algn="ctr"/>
            <a:r>
              <a:rPr lang="en-US" sz="2800" b="1" i="0" dirty="0">
                <a:solidFill>
                  <a:srgbClr val="000513"/>
                </a:solidFill>
                <a:effectLst/>
                <a:latin typeface="+mn-lt"/>
                <a:ea typeface="+mj-ea"/>
                <a:cs typeface="Verdana"/>
              </a:rPr>
              <a:t>Reaching Schools for Teacher of </a:t>
            </a:r>
            <a:br>
              <a:rPr lang="en-US" sz="2800" b="1" i="0" dirty="0">
                <a:solidFill>
                  <a:srgbClr val="000513"/>
                </a:solidFill>
                <a:effectLst/>
                <a:latin typeface="+mn-lt"/>
                <a:ea typeface="+mj-ea"/>
                <a:cs typeface="Verdana"/>
              </a:rPr>
            </a:br>
            <a:r>
              <a:rPr lang="en-US" sz="2800" b="1" i="0" dirty="0">
                <a:solidFill>
                  <a:srgbClr val="000513"/>
                </a:solidFill>
                <a:effectLst/>
                <a:latin typeface="+mn-lt"/>
                <a:ea typeface="+mj-ea"/>
                <a:cs typeface="Verdana"/>
              </a:rPr>
              <a:t>the Year Award</a:t>
            </a:r>
            <a:endParaRPr lang="en-US" sz="2800" dirty="0">
              <a:latin typeface="+mn-lt"/>
            </a:endParaRPr>
          </a:p>
        </p:txBody>
      </p:sp>
      <p:sp>
        <p:nvSpPr>
          <p:cNvPr id="3" name="Text Placeholder 2">
            <a:extLst>
              <a:ext uri="{FF2B5EF4-FFF2-40B4-BE49-F238E27FC236}">
                <a16:creationId xmlns:a16="http://schemas.microsoft.com/office/drawing/2014/main" id="{348BFB23-F877-1495-8B05-D5473C32F19E}"/>
              </a:ext>
            </a:extLst>
          </p:cNvPr>
          <p:cNvSpPr>
            <a:spLocks noGrp="1"/>
          </p:cNvSpPr>
          <p:nvPr>
            <p:ph type="body" idx="1"/>
          </p:nvPr>
        </p:nvSpPr>
        <p:spPr>
          <a:xfrm>
            <a:off x="612140" y="1166864"/>
            <a:ext cx="7903210" cy="1938992"/>
          </a:xfrm>
        </p:spPr>
        <p:txBody>
          <a:bodyPr/>
          <a:lstStyle/>
          <a:p>
            <a:pPr marL="285750" indent="-285750">
              <a:buFontTx/>
              <a:buChar char="-"/>
            </a:pPr>
            <a:r>
              <a:rPr lang="en-US" sz="1800" dirty="0">
                <a:latin typeface="+mn-lt"/>
              </a:rPr>
              <a:t>Contact school administrators and teachers early.</a:t>
            </a:r>
          </a:p>
          <a:p>
            <a:endParaRPr lang="en-US" sz="1800" dirty="0">
              <a:latin typeface="+mn-lt"/>
            </a:endParaRPr>
          </a:p>
          <a:p>
            <a:pPr marL="285750" indent="-285750">
              <a:buFontTx/>
              <a:buChar char="-"/>
            </a:pPr>
            <a:r>
              <a:rPr lang="en-US" sz="1800" dirty="0">
                <a:latin typeface="+mn-lt"/>
              </a:rPr>
              <a:t>Attend school events and assemblies.</a:t>
            </a:r>
          </a:p>
          <a:p>
            <a:endParaRPr lang="en-US" sz="1800" dirty="0">
              <a:latin typeface="+mn-lt"/>
            </a:endParaRPr>
          </a:p>
          <a:p>
            <a:pPr marL="285750" indent="-285750">
              <a:buFontTx/>
              <a:buChar char="-"/>
            </a:pPr>
            <a:r>
              <a:rPr lang="en-US" sz="1800" dirty="0">
                <a:latin typeface="+mn-lt"/>
              </a:rPr>
              <a:t>Distribute informational materials and promote the program.</a:t>
            </a:r>
          </a:p>
          <a:p>
            <a:endParaRPr lang="en-US" sz="1800" dirty="0">
              <a:latin typeface="+mn-lt"/>
            </a:endParaRPr>
          </a:p>
          <a:p>
            <a:endParaRPr lang="en-US" sz="1800" dirty="0">
              <a:latin typeface="+mn-lt"/>
            </a:endParaRPr>
          </a:p>
        </p:txBody>
      </p:sp>
    </p:spTree>
    <p:extLst>
      <p:ext uri="{BB962C8B-B14F-4D97-AF65-F5344CB8AC3E}">
        <p14:creationId xmlns:p14="http://schemas.microsoft.com/office/powerpoint/2010/main" val="3210733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3FEA8-8967-E72C-9BAD-85129E83F343}"/>
              </a:ext>
            </a:extLst>
          </p:cNvPr>
          <p:cNvSpPr>
            <a:spLocks noGrp="1"/>
          </p:cNvSpPr>
          <p:nvPr>
            <p:ph type="title"/>
          </p:nvPr>
        </p:nvSpPr>
        <p:spPr>
          <a:xfrm>
            <a:off x="604519" y="296636"/>
            <a:ext cx="7541895" cy="574039"/>
          </a:xfrm>
        </p:spPr>
        <p:txBody>
          <a:bodyPr/>
          <a:lstStyle/>
          <a:p>
            <a:r>
              <a:rPr lang="en-US" sz="1800" b="1" i="0" dirty="0">
                <a:solidFill>
                  <a:srgbClr val="000513"/>
                </a:solidFill>
                <a:effectLst/>
                <a:latin typeface="Verdana"/>
                <a:ea typeface="+mj-ea"/>
                <a:cs typeface="Verdana"/>
              </a:rPr>
              <a:t>Teacher of the Year Award Overview</a:t>
            </a:r>
            <a:endParaRPr lang="en-US" dirty="0"/>
          </a:p>
        </p:txBody>
      </p:sp>
      <p:sp>
        <p:nvSpPr>
          <p:cNvPr id="3" name="Text Placeholder 2">
            <a:extLst>
              <a:ext uri="{FF2B5EF4-FFF2-40B4-BE49-F238E27FC236}">
                <a16:creationId xmlns:a16="http://schemas.microsoft.com/office/drawing/2014/main" id="{6F136904-ECAC-7E64-AE15-F18A9A7A7649}"/>
              </a:ext>
            </a:extLst>
          </p:cNvPr>
          <p:cNvSpPr>
            <a:spLocks noGrp="1"/>
          </p:cNvSpPr>
          <p:nvPr>
            <p:ph type="body" idx="1"/>
          </p:nvPr>
        </p:nvSpPr>
        <p:spPr>
          <a:xfrm>
            <a:off x="612140" y="1166864"/>
            <a:ext cx="7903210" cy="3508653"/>
          </a:xfrm>
        </p:spPr>
        <p:txBody>
          <a:bodyPr/>
          <a:lstStyle/>
          <a:p>
            <a:pPr marL="0"/>
            <a:r>
              <a:rPr lang="en-US" sz="1800" b="0" i="0" dirty="0">
                <a:solidFill>
                  <a:srgbClr val="000513"/>
                </a:solidFill>
                <a:latin typeface="+mn-lt"/>
                <a:ea typeface="+mn-ea"/>
                <a:cs typeface="Verdana"/>
              </a:rPr>
              <a:t>Purpose:</a:t>
            </a:r>
          </a:p>
          <a:p>
            <a:pPr marL="0"/>
            <a:r>
              <a:rPr lang="en-US" sz="1800" b="0" i="0" dirty="0">
                <a:solidFill>
                  <a:srgbClr val="000513"/>
                </a:solidFill>
                <a:latin typeface="+mn-lt"/>
                <a:ea typeface="+mn-ea"/>
                <a:cs typeface="Verdana"/>
              </a:rPr>
              <a:t>  - Recognizes teachers who promote civic responsibility and patriotism.</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Eligibility:</a:t>
            </a:r>
          </a:p>
          <a:p>
            <a:pPr marL="0"/>
            <a:r>
              <a:rPr lang="en-US" sz="1800" b="0" i="0" dirty="0">
                <a:solidFill>
                  <a:srgbClr val="000513"/>
                </a:solidFill>
                <a:latin typeface="+mn-lt"/>
                <a:ea typeface="+mn-ea"/>
                <a:cs typeface="Verdana"/>
              </a:rPr>
              <a:t>  - Open to all certified/licensed teachers K-5, 6-8, 9-12.</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National Awards:</a:t>
            </a:r>
          </a:p>
          <a:p>
            <a:pPr marL="0"/>
            <a:r>
              <a:rPr lang="en-US" sz="1800" b="0" i="0" dirty="0">
                <a:solidFill>
                  <a:srgbClr val="000513"/>
                </a:solidFill>
                <a:latin typeface="+mn-lt"/>
                <a:ea typeface="+mn-ea"/>
                <a:cs typeface="Verdana"/>
              </a:rPr>
              <a:t>  - $1,000 for professional development.</a:t>
            </a:r>
          </a:p>
          <a:p>
            <a:pPr marL="0"/>
            <a:r>
              <a:rPr lang="en-US" sz="1800" b="0" i="0" dirty="0">
                <a:solidFill>
                  <a:srgbClr val="000513"/>
                </a:solidFill>
                <a:latin typeface="+mn-lt"/>
                <a:ea typeface="+mn-ea"/>
                <a:cs typeface="Verdana"/>
              </a:rPr>
              <a:t>  - $1,000 for the school.</a:t>
            </a:r>
          </a:p>
          <a:p>
            <a:pPr marL="0"/>
            <a:r>
              <a:rPr lang="en-US" sz="1800" b="0" i="0" dirty="0">
                <a:solidFill>
                  <a:srgbClr val="000513"/>
                </a:solidFill>
                <a:latin typeface="+mn-lt"/>
                <a:ea typeface="+mn-ea"/>
                <a:cs typeface="Verdana"/>
              </a:rPr>
              <a:t>  - Plaques and an all-expense-paid trip to the VFW National Convention.</a:t>
            </a:r>
          </a:p>
          <a:p>
            <a:pPr marL="0"/>
            <a:endParaRPr lang="en-US" sz="1800" dirty="0">
              <a:latin typeface="+mn-lt"/>
            </a:endParaRPr>
          </a:p>
          <a:p>
            <a:r>
              <a:rPr lang="en-US" sz="1800" b="0" i="0" dirty="0">
                <a:solidFill>
                  <a:srgbClr val="000513"/>
                </a:solidFill>
                <a:latin typeface="+mn-lt"/>
                <a:ea typeface="+mn-ea"/>
                <a:cs typeface="Verdana"/>
              </a:rPr>
              <a:t>VFW.CA.ORG -&gt; Programs -&gt; Teacher of the Year</a:t>
            </a:r>
          </a:p>
          <a:p>
            <a:endParaRPr lang="en-US" dirty="0"/>
          </a:p>
        </p:txBody>
      </p:sp>
    </p:spTree>
    <p:extLst>
      <p:ext uri="{BB962C8B-B14F-4D97-AF65-F5344CB8AC3E}">
        <p14:creationId xmlns:p14="http://schemas.microsoft.com/office/powerpoint/2010/main" val="240680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0A7A7-E02A-5D9A-AAA0-EE0D787002CC}"/>
              </a:ext>
            </a:extLst>
          </p:cNvPr>
          <p:cNvSpPr>
            <a:spLocks noGrp="1"/>
          </p:cNvSpPr>
          <p:nvPr>
            <p:ph type="title"/>
          </p:nvPr>
        </p:nvSpPr>
        <p:spPr>
          <a:xfrm>
            <a:off x="152400" y="296636"/>
            <a:ext cx="8839199" cy="574039"/>
          </a:xfrm>
        </p:spPr>
        <p:txBody>
          <a:bodyPr>
            <a:noAutofit/>
          </a:bodyPr>
          <a:lstStyle/>
          <a:p>
            <a:pPr algn="ctr"/>
            <a:r>
              <a:rPr lang="en-US" sz="2800" b="1" i="0" dirty="0">
                <a:solidFill>
                  <a:srgbClr val="000513"/>
                </a:solidFill>
                <a:effectLst/>
                <a:latin typeface="+mn-lt"/>
                <a:ea typeface="+mj-ea"/>
                <a:cs typeface="Verdana"/>
              </a:rPr>
              <a:t>Running the Teacher of </a:t>
            </a:r>
            <a:br>
              <a:rPr lang="en-US" sz="2800" b="1" i="0" dirty="0">
                <a:solidFill>
                  <a:srgbClr val="000513"/>
                </a:solidFill>
                <a:effectLst/>
                <a:latin typeface="+mn-lt"/>
                <a:ea typeface="+mj-ea"/>
                <a:cs typeface="Verdana"/>
              </a:rPr>
            </a:br>
            <a:r>
              <a:rPr lang="en-US" sz="2800" b="1" i="0" dirty="0">
                <a:solidFill>
                  <a:srgbClr val="000513"/>
                </a:solidFill>
                <a:effectLst/>
                <a:latin typeface="+mn-lt"/>
                <a:ea typeface="+mj-ea"/>
                <a:cs typeface="Verdana"/>
              </a:rPr>
              <a:t>the Year Program</a:t>
            </a:r>
            <a:endParaRPr lang="en-US" sz="2800" dirty="0">
              <a:latin typeface="+mn-lt"/>
            </a:endParaRPr>
          </a:p>
        </p:txBody>
      </p:sp>
      <p:sp>
        <p:nvSpPr>
          <p:cNvPr id="3" name="Text Placeholder 2">
            <a:extLst>
              <a:ext uri="{FF2B5EF4-FFF2-40B4-BE49-F238E27FC236}">
                <a16:creationId xmlns:a16="http://schemas.microsoft.com/office/drawing/2014/main" id="{D2107B87-A651-2560-450A-5E5E25E7D9A3}"/>
              </a:ext>
            </a:extLst>
          </p:cNvPr>
          <p:cNvSpPr>
            <a:spLocks noGrp="1"/>
          </p:cNvSpPr>
          <p:nvPr>
            <p:ph type="body" idx="1"/>
          </p:nvPr>
        </p:nvSpPr>
        <p:spPr>
          <a:xfrm>
            <a:off x="612140" y="1166864"/>
            <a:ext cx="7903210" cy="2677656"/>
          </a:xfrm>
        </p:spPr>
        <p:txBody>
          <a:bodyPr/>
          <a:lstStyle/>
          <a:p>
            <a:pPr marL="0"/>
            <a:r>
              <a:rPr lang="en-US" sz="1800" b="0" i="0" dirty="0">
                <a:solidFill>
                  <a:srgbClr val="000513"/>
                </a:solidFill>
                <a:latin typeface="+mn-lt"/>
                <a:ea typeface="+mn-ea"/>
                <a:cs typeface="Verdana"/>
              </a:rPr>
              <a:t>Steps:</a:t>
            </a:r>
          </a:p>
          <a:p>
            <a:pPr marL="0"/>
            <a:r>
              <a:rPr lang="en-US" sz="1800" b="0" i="0" dirty="0">
                <a:solidFill>
                  <a:srgbClr val="000513"/>
                </a:solidFill>
                <a:latin typeface="+mn-lt"/>
                <a:ea typeface="+mn-ea"/>
                <a:cs typeface="Verdana"/>
              </a:rPr>
              <a:t>  - Select unbiased judges.</a:t>
            </a:r>
          </a:p>
          <a:p>
            <a:pPr marL="0"/>
            <a:r>
              <a:rPr lang="en-US" sz="1800" b="0" i="0" dirty="0">
                <a:solidFill>
                  <a:srgbClr val="000513"/>
                </a:solidFill>
                <a:latin typeface="+mn-lt"/>
                <a:ea typeface="+mn-ea"/>
                <a:cs typeface="Verdana"/>
              </a:rPr>
              <a:t>  - Collaborate with the Post Auxiliary.</a:t>
            </a:r>
          </a:p>
          <a:p>
            <a:pPr marL="0"/>
            <a:r>
              <a:rPr lang="en-US" sz="1800" b="0" i="0" dirty="0">
                <a:solidFill>
                  <a:srgbClr val="000513"/>
                </a:solidFill>
                <a:latin typeface="+mn-lt"/>
                <a:ea typeface="+mn-ea"/>
                <a:cs typeface="Verdana"/>
              </a:rPr>
              <a:t>  - Submit winning entries to the District or Department.</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Key Dates:</a:t>
            </a:r>
          </a:p>
          <a:p>
            <a:pPr marL="0"/>
            <a:r>
              <a:rPr lang="en-US" sz="1800" b="0" i="0" dirty="0">
                <a:solidFill>
                  <a:srgbClr val="000513"/>
                </a:solidFill>
                <a:latin typeface="+mn-lt"/>
                <a:ea typeface="+mn-ea"/>
                <a:cs typeface="Verdana"/>
              </a:rPr>
              <a:t>  - Post level: Nov 15.</a:t>
            </a:r>
          </a:p>
          <a:p>
            <a:pPr marL="0"/>
            <a:r>
              <a:rPr lang="en-US" sz="1800" b="0" i="0" dirty="0">
                <a:solidFill>
                  <a:srgbClr val="000513"/>
                </a:solidFill>
                <a:latin typeface="+mn-lt"/>
                <a:ea typeface="+mn-ea"/>
                <a:cs typeface="Verdana"/>
              </a:rPr>
              <a:t>  - Department submission: Jan 1.</a:t>
            </a:r>
          </a:p>
          <a:p>
            <a:pPr marL="0"/>
            <a:r>
              <a:rPr lang="en-US" sz="1800" b="0" i="0" dirty="0">
                <a:solidFill>
                  <a:srgbClr val="000513"/>
                </a:solidFill>
                <a:latin typeface="+mn-lt"/>
                <a:ea typeface="+mn-ea"/>
                <a:cs typeface="Verdana"/>
              </a:rPr>
              <a:t>  - National submission: Feb 1.</a:t>
            </a:r>
          </a:p>
          <a:p>
            <a:endParaRPr lang="en-US" dirty="0"/>
          </a:p>
        </p:txBody>
      </p:sp>
    </p:spTree>
    <p:extLst>
      <p:ext uri="{BB962C8B-B14F-4D97-AF65-F5344CB8AC3E}">
        <p14:creationId xmlns:p14="http://schemas.microsoft.com/office/powerpoint/2010/main" val="201867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FCA94-1B96-8090-9DAA-5A9F7CA54831}"/>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Judging and Submission Process</a:t>
            </a:r>
            <a:endParaRPr lang="en-US" sz="2800" dirty="0">
              <a:latin typeface="+mn-lt"/>
            </a:endParaRPr>
          </a:p>
        </p:txBody>
      </p:sp>
      <p:sp>
        <p:nvSpPr>
          <p:cNvPr id="3" name="Text Placeholder 2">
            <a:extLst>
              <a:ext uri="{FF2B5EF4-FFF2-40B4-BE49-F238E27FC236}">
                <a16:creationId xmlns:a16="http://schemas.microsoft.com/office/drawing/2014/main" id="{B9CDFB96-E897-7817-EC2A-AB71B31906AF}"/>
              </a:ext>
            </a:extLst>
          </p:cNvPr>
          <p:cNvSpPr>
            <a:spLocks noGrp="1"/>
          </p:cNvSpPr>
          <p:nvPr>
            <p:ph type="body" idx="1"/>
          </p:nvPr>
        </p:nvSpPr>
        <p:spPr>
          <a:xfrm>
            <a:off x="612140" y="1166864"/>
            <a:ext cx="7903210" cy="2215991"/>
          </a:xfrm>
        </p:spPr>
        <p:txBody>
          <a:bodyPr/>
          <a:lstStyle/>
          <a:p>
            <a:pPr marL="0"/>
            <a:r>
              <a:rPr lang="en-US" sz="1800" b="0" i="0" dirty="0">
                <a:solidFill>
                  <a:srgbClr val="000513"/>
                </a:solidFill>
                <a:latin typeface="+mn-lt"/>
                <a:ea typeface="+mn-ea"/>
                <a:cs typeface="Verdana"/>
              </a:rPr>
              <a:t>Judging Criteria:</a:t>
            </a:r>
          </a:p>
          <a:p>
            <a:pPr marL="0"/>
            <a:r>
              <a:rPr lang="en-US" sz="1800" b="0" i="0" dirty="0">
                <a:solidFill>
                  <a:srgbClr val="000513"/>
                </a:solidFill>
                <a:latin typeface="+mn-lt"/>
                <a:ea typeface="+mn-ea"/>
                <a:cs typeface="Verdana"/>
              </a:rPr>
              <a:t>  - Citizenship (1-25 points)</a:t>
            </a:r>
          </a:p>
          <a:p>
            <a:pPr marL="0"/>
            <a:r>
              <a:rPr lang="en-US" sz="1800" b="0" i="0" dirty="0">
                <a:solidFill>
                  <a:srgbClr val="000513"/>
                </a:solidFill>
                <a:latin typeface="+mn-lt"/>
                <a:ea typeface="+mn-ea"/>
                <a:cs typeface="Verdana"/>
              </a:rPr>
              <a:t>  - Innovation (1-25 points)</a:t>
            </a:r>
          </a:p>
          <a:p>
            <a:pPr marL="0"/>
            <a:r>
              <a:rPr lang="en-US" sz="1800" b="0" i="0" dirty="0">
                <a:solidFill>
                  <a:srgbClr val="000513"/>
                </a:solidFill>
                <a:latin typeface="+mn-lt"/>
                <a:ea typeface="+mn-ea"/>
                <a:cs typeface="Verdana"/>
              </a:rPr>
              <a:t>  - Resources (1-25 points)</a:t>
            </a:r>
          </a:p>
          <a:p>
            <a:pPr marL="0"/>
            <a:r>
              <a:rPr lang="en-US" sz="1800" b="0" i="0" dirty="0">
                <a:solidFill>
                  <a:srgbClr val="000513"/>
                </a:solidFill>
                <a:latin typeface="+mn-lt"/>
                <a:ea typeface="+mn-ea"/>
                <a:cs typeface="Verdana"/>
              </a:rPr>
              <a:t>  - Passion (1-25 points)</a:t>
            </a:r>
          </a:p>
          <a:p>
            <a:pPr marL="0"/>
            <a:endParaRPr lang="en-US" sz="1800" b="0" i="0" dirty="0">
              <a:solidFill>
                <a:srgbClr val="000513"/>
              </a:solidFill>
              <a:latin typeface="+mn-lt"/>
              <a:ea typeface="+mn-ea"/>
              <a:cs typeface="Verdana"/>
            </a:endParaRPr>
          </a:p>
          <a:p>
            <a:r>
              <a:rPr lang="en-US" sz="1800" b="0" i="0" dirty="0">
                <a:solidFill>
                  <a:srgbClr val="000513"/>
                </a:solidFill>
                <a:latin typeface="+mn-lt"/>
                <a:ea typeface="+mn-ea"/>
                <a:cs typeface="Verdana"/>
              </a:rPr>
              <a:t>Submission Requirements:</a:t>
            </a:r>
          </a:p>
          <a:p>
            <a:pPr marL="0"/>
            <a:r>
              <a:rPr lang="en-US" sz="1800" b="0" i="0" dirty="0">
                <a:solidFill>
                  <a:srgbClr val="000513"/>
                </a:solidFill>
                <a:latin typeface="+mn-lt"/>
                <a:ea typeface="+mn-ea"/>
                <a:cs typeface="Verdana"/>
              </a:rPr>
              <a:t>  - Entry form, resume, supporting documents, and photograph.</a:t>
            </a:r>
            <a:endParaRPr lang="en-US" dirty="0"/>
          </a:p>
        </p:txBody>
      </p:sp>
    </p:spTree>
    <p:extLst>
      <p:ext uri="{BB962C8B-B14F-4D97-AF65-F5344CB8AC3E}">
        <p14:creationId xmlns:p14="http://schemas.microsoft.com/office/powerpoint/2010/main" val="2012889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FCA94-1B96-8090-9DAA-5A9F7CA54831}"/>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Teacher of the </a:t>
            </a:r>
            <a:r>
              <a:rPr lang="en-US" sz="2800" b="1" i="0">
                <a:solidFill>
                  <a:srgbClr val="000513"/>
                </a:solidFill>
                <a:effectLst/>
                <a:latin typeface="+mn-lt"/>
                <a:ea typeface="+mj-ea"/>
                <a:cs typeface="Verdana"/>
              </a:rPr>
              <a:t>Year Submission </a:t>
            </a:r>
            <a:r>
              <a:rPr lang="en-US" sz="2800" b="1" i="0" dirty="0">
                <a:solidFill>
                  <a:srgbClr val="000513"/>
                </a:solidFill>
                <a:effectLst/>
                <a:latin typeface="+mn-lt"/>
                <a:ea typeface="+mj-ea"/>
                <a:cs typeface="Verdana"/>
              </a:rPr>
              <a:t>Review</a:t>
            </a:r>
            <a:endParaRPr lang="en-US" sz="2800" dirty="0">
              <a:latin typeface="+mn-lt"/>
            </a:endParaRPr>
          </a:p>
        </p:txBody>
      </p:sp>
      <p:sp>
        <p:nvSpPr>
          <p:cNvPr id="3" name="Text Placeholder 2">
            <a:extLst>
              <a:ext uri="{FF2B5EF4-FFF2-40B4-BE49-F238E27FC236}">
                <a16:creationId xmlns:a16="http://schemas.microsoft.com/office/drawing/2014/main" id="{B9CDFB96-E897-7817-EC2A-AB71B31906AF}"/>
              </a:ext>
            </a:extLst>
          </p:cNvPr>
          <p:cNvSpPr>
            <a:spLocks noGrp="1"/>
          </p:cNvSpPr>
          <p:nvPr>
            <p:ph type="body" idx="1"/>
          </p:nvPr>
        </p:nvSpPr>
        <p:spPr>
          <a:xfrm>
            <a:off x="612140" y="1166864"/>
            <a:ext cx="7903210" cy="3508653"/>
          </a:xfrm>
        </p:spPr>
        <p:txBody>
          <a:bodyPr/>
          <a:lstStyle/>
          <a:p>
            <a:pPr marL="0"/>
            <a:r>
              <a:rPr lang="en-US" sz="1800" b="0" i="0" dirty="0">
                <a:solidFill>
                  <a:srgbClr val="000513"/>
                </a:solidFill>
                <a:latin typeface="+mn-lt"/>
                <a:ea typeface="+mn-ea"/>
                <a:cs typeface="Verdana"/>
              </a:rPr>
              <a:t>How to Submit Applications:</a:t>
            </a:r>
          </a:p>
          <a:p>
            <a:pPr marL="0"/>
            <a:r>
              <a:rPr lang="en-US" sz="1800" b="0" i="0" dirty="0">
                <a:solidFill>
                  <a:srgbClr val="000513"/>
                </a:solidFill>
                <a:latin typeface="+mn-lt"/>
                <a:ea typeface="+mn-ea"/>
                <a:cs typeface="Verdana"/>
              </a:rPr>
              <a:t>  - Gather the teacher’s entry form, one-page resume, supporting documents (e.g., news articles, references), and a head-and-shoulder photo.</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  - </a:t>
            </a:r>
            <a:r>
              <a:rPr lang="en-US" sz="1800" dirty="0">
                <a:latin typeface="+mn-lt"/>
              </a:rPr>
              <a:t>Double-check that all documents adhere to the program’s guidelines.</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  - </a:t>
            </a:r>
            <a:r>
              <a:rPr lang="en-US" sz="1800" dirty="0">
                <a:latin typeface="+mn-lt"/>
              </a:rPr>
              <a:t>Submit the full package to your District Teacher of the Year Chairperson by the District deadline of November 15</a:t>
            </a:r>
            <a:r>
              <a:rPr lang="en-US" sz="1800" baseline="30000" dirty="0">
                <a:latin typeface="+mn-lt"/>
              </a:rPr>
              <a:t>th</a:t>
            </a:r>
            <a:r>
              <a:rPr lang="en-US" sz="1800" dirty="0">
                <a:latin typeface="+mn-lt"/>
              </a:rPr>
              <a:t>.</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  - Confirm that your submission has been received.</a:t>
            </a:r>
          </a:p>
          <a:p>
            <a:pPr marL="0"/>
            <a:endParaRPr lang="en-US" sz="1800" b="0" i="0" dirty="0">
              <a:solidFill>
                <a:srgbClr val="000513"/>
              </a:solidFill>
              <a:latin typeface="+mn-lt"/>
              <a:ea typeface="+mn-ea"/>
              <a:cs typeface="Verdana"/>
            </a:endParaRPr>
          </a:p>
          <a:p>
            <a:r>
              <a:rPr lang="en-US" sz="1800" dirty="0">
                <a:latin typeface="+mn-lt"/>
              </a:rPr>
              <a:t>2024-2025 Department Chairperson: </a:t>
            </a:r>
            <a:r>
              <a:rPr lang="en-US" sz="1800" dirty="0">
                <a:latin typeface="+mn-lt"/>
                <a:hlinkClick r:id="rId3"/>
              </a:rPr>
              <a:t>Marcia </a:t>
            </a:r>
            <a:r>
              <a:rPr lang="en-US" sz="1800" dirty="0" err="1">
                <a:latin typeface="+mn-lt"/>
                <a:hlinkClick r:id="rId3"/>
              </a:rPr>
              <a:t>Keuhl</a:t>
            </a:r>
            <a:endParaRPr lang="en-US" sz="1800" b="0" i="0" dirty="0">
              <a:solidFill>
                <a:srgbClr val="000513"/>
              </a:solidFill>
              <a:latin typeface="+mn-lt"/>
              <a:ea typeface="+mn-ea"/>
              <a:cs typeface="Verdana"/>
            </a:endParaRPr>
          </a:p>
          <a:p>
            <a:endParaRPr lang="en-US" dirty="0"/>
          </a:p>
        </p:txBody>
      </p:sp>
    </p:spTree>
    <p:extLst>
      <p:ext uri="{BB962C8B-B14F-4D97-AF65-F5344CB8AC3E}">
        <p14:creationId xmlns:p14="http://schemas.microsoft.com/office/powerpoint/2010/main" val="2661363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31550-C20D-43B1-DA45-0281655C60D8}"/>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Reaching Emergency Responders</a:t>
            </a:r>
            <a:endParaRPr lang="en-US" sz="2800" dirty="0">
              <a:latin typeface="+mn-lt"/>
            </a:endParaRPr>
          </a:p>
        </p:txBody>
      </p:sp>
      <p:sp>
        <p:nvSpPr>
          <p:cNvPr id="3" name="Text Placeholder 2">
            <a:extLst>
              <a:ext uri="{FF2B5EF4-FFF2-40B4-BE49-F238E27FC236}">
                <a16:creationId xmlns:a16="http://schemas.microsoft.com/office/drawing/2014/main" id="{751C9059-A23E-5D61-F73E-442F1378AB57}"/>
              </a:ext>
            </a:extLst>
          </p:cNvPr>
          <p:cNvSpPr>
            <a:spLocks noGrp="1"/>
          </p:cNvSpPr>
          <p:nvPr>
            <p:ph type="body" idx="1"/>
          </p:nvPr>
        </p:nvSpPr>
        <p:spPr>
          <a:xfrm>
            <a:off x="612140" y="1166864"/>
            <a:ext cx="7903210" cy="1846659"/>
          </a:xfrm>
        </p:spPr>
        <p:txBody>
          <a:bodyPr/>
          <a:lstStyle/>
          <a:p>
            <a:pPr marL="285750" indent="-285750">
              <a:buFontTx/>
              <a:buChar char="-"/>
            </a:pPr>
            <a:r>
              <a:rPr lang="en-US" sz="1800" b="0" i="0" dirty="0">
                <a:solidFill>
                  <a:srgbClr val="000513"/>
                </a:solidFill>
                <a:latin typeface="+mn-lt"/>
                <a:ea typeface="+mn-ea"/>
                <a:cs typeface="Verdana"/>
              </a:rPr>
              <a:t>Identify key contacts in local law enforcement, fire departments, and EMS.</a:t>
            </a:r>
          </a:p>
          <a:p>
            <a:endParaRPr lang="en-US" sz="1800" b="0" i="0" dirty="0">
              <a:solidFill>
                <a:srgbClr val="000513"/>
              </a:solidFill>
              <a:latin typeface="+mn-lt"/>
              <a:ea typeface="+mn-ea"/>
              <a:cs typeface="Verdana"/>
            </a:endParaRPr>
          </a:p>
          <a:p>
            <a:pPr marL="285750" indent="-285750">
              <a:buFontTx/>
              <a:buChar char="-"/>
            </a:pPr>
            <a:r>
              <a:rPr lang="en-US" sz="1800" b="0" i="0" dirty="0">
                <a:solidFill>
                  <a:srgbClr val="000513"/>
                </a:solidFill>
                <a:latin typeface="+mn-lt"/>
                <a:ea typeface="+mn-ea"/>
                <a:cs typeface="Verdana"/>
              </a:rPr>
              <a:t>Attend community events where they are present.</a:t>
            </a:r>
          </a:p>
          <a:p>
            <a:pPr marL="285750" indent="-285750">
              <a:buFontTx/>
              <a:buChar char="-"/>
            </a:pPr>
            <a:endParaRPr lang="en-US" sz="1800" b="0" i="0" dirty="0">
              <a:solidFill>
                <a:srgbClr val="000513"/>
              </a:solidFill>
              <a:latin typeface="+mn-lt"/>
              <a:ea typeface="+mn-ea"/>
              <a:cs typeface="Verdana"/>
            </a:endParaRPr>
          </a:p>
          <a:p>
            <a:pPr marL="285750" indent="-285750">
              <a:buFontTx/>
              <a:buChar char="-"/>
            </a:pPr>
            <a:r>
              <a:rPr lang="en-US" sz="1800" b="0" i="0" dirty="0">
                <a:solidFill>
                  <a:srgbClr val="000513"/>
                </a:solidFill>
                <a:latin typeface="+mn-lt"/>
                <a:ea typeface="+mn-ea"/>
                <a:cs typeface="Verdana"/>
              </a:rPr>
              <a:t>Express interest in recognizing their service.</a:t>
            </a:r>
          </a:p>
          <a:p>
            <a:endParaRPr lang="en-US" sz="1800" b="0" i="0" dirty="0">
              <a:solidFill>
                <a:srgbClr val="000513"/>
              </a:solidFill>
              <a:latin typeface="+mn-lt"/>
              <a:ea typeface="+mn-ea"/>
              <a:cs typeface="Verdana"/>
            </a:endParaRPr>
          </a:p>
          <a:p>
            <a:endParaRPr lang="en-US" dirty="0"/>
          </a:p>
        </p:txBody>
      </p:sp>
    </p:spTree>
    <p:extLst>
      <p:ext uri="{BB962C8B-B14F-4D97-AF65-F5344CB8AC3E}">
        <p14:creationId xmlns:p14="http://schemas.microsoft.com/office/powerpoint/2010/main" val="1092624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16BB9-4ECB-93A1-88C0-130FEB7448D1}"/>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Public Servant Award Overview</a:t>
            </a:r>
            <a:endParaRPr lang="en-US" sz="2800" dirty="0">
              <a:latin typeface="+mn-lt"/>
            </a:endParaRPr>
          </a:p>
        </p:txBody>
      </p:sp>
      <p:sp>
        <p:nvSpPr>
          <p:cNvPr id="3" name="Text Placeholder 2">
            <a:extLst>
              <a:ext uri="{FF2B5EF4-FFF2-40B4-BE49-F238E27FC236}">
                <a16:creationId xmlns:a16="http://schemas.microsoft.com/office/drawing/2014/main" id="{CE9A6065-3132-4D1F-473A-82601A5A5044}"/>
              </a:ext>
            </a:extLst>
          </p:cNvPr>
          <p:cNvSpPr>
            <a:spLocks noGrp="1"/>
          </p:cNvSpPr>
          <p:nvPr>
            <p:ph type="body" idx="1"/>
          </p:nvPr>
        </p:nvSpPr>
        <p:spPr>
          <a:xfrm>
            <a:off x="612140" y="1166864"/>
            <a:ext cx="7903210" cy="3231654"/>
          </a:xfrm>
        </p:spPr>
        <p:txBody>
          <a:bodyPr/>
          <a:lstStyle/>
          <a:p>
            <a:r>
              <a:rPr lang="en-US" sz="1800" b="0" i="0" dirty="0">
                <a:solidFill>
                  <a:srgbClr val="000513"/>
                </a:solidFill>
                <a:latin typeface="+mn-lt"/>
                <a:ea typeface="+mn-ea"/>
                <a:cs typeface="Verdana"/>
              </a:rPr>
              <a:t>Categories:</a:t>
            </a:r>
          </a:p>
          <a:p>
            <a:pPr marL="0"/>
            <a:r>
              <a:rPr lang="en-US" sz="1800" b="0" i="0" dirty="0">
                <a:solidFill>
                  <a:srgbClr val="000513"/>
                </a:solidFill>
                <a:latin typeface="+mn-lt"/>
                <a:ea typeface="+mn-ea"/>
                <a:cs typeface="Verdana"/>
              </a:rPr>
              <a:t>  - Emergency Medical Technicians (EMTs)</a:t>
            </a:r>
          </a:p>
          <a:p>
            <a:pPr marL="0"/>
            <a:r>
              <a:rPr lang="en-US" sz="1800" b="0" i="0" dirty="0">
                <a:solidFill>
                  <a:srgbClr val="000513"/>
                </a:solidFill>
                <a:latin typeface="+mn-lt"/>
                <a:ea typeface="+mn-ea"/>
                <a:cs typeface="Verdana"/>
              </a:rPr>
              <a:t>  - Law Enforcement Personnel</a:t>
            </a:r>
          </a:p>
          <a:p>
            <a:pPr marL="0"/>
            <a:r>
              <a:rPr lang="en-US" sz="1800" b="0" i="0" dirty="0">
                <a:solidFill>
                  <a:srgbClr val="000513"/>
                </a:solidFill>
                <a:latin typeface="+mn-lt"/>
                <a:ea typeface="+mn-ea"/>
                <a:cs typeface="Verdana"/>
              </a:rPr>
              <a:t>  - Firefighters</a:t>
            </a:r>
          </a:p>
          <a:p>
            <a:pPr marL="0"/>
            <a:r>
              <a:rPr lang="en-US" sz="1800" b="0" i="0" dirty="0">
                <a:solidFill>
                  <a:srgbClr val="000513"/>
                </a:solidFill>
                <a:latin typeface="+mn-lt"/>
                <a:ea typeface="+mn-ea"/>
                <a:cs typeface="Verdana"/>
              </a:rPr>
              <a:t>  - Dispatchers</a:t>
            </a:r>
          </a:p>
          <a:p>
            <a:pPr marL="0"/>
            <a:r>
              <a:rPr lang="en-US" sz="1800" b="0" i="0" dirty="0">
                <a:solidFill>
                  <a:srgbClr val="000513"/>
                </a:solidFill>
                <a:latin typeface="+mn-lt"/>
                <a:ea typeface="+mn-ea"/>
                <a:cs typeface="Verdana"/>
              </a:rPr>
              <a:t>  - Explosive Ordnance Disposal Technicians (EOD)</a:t>
            </a:r>
          </a:p>
          <a:p>
            <a:pPr marL="0"/>
            <a:endParaRPr lang="en-US" sz="1800" b="0" i="0" dirty="0">
              <a:solidFill>
                <a:srgbClr val="000513"/>
              </a:solidFill>
              <a:latin typeface="+mn-lt"/>
              <a:ea typeface="+mn-ea"/>
              <a:cs typeface="Verdana"/>
            </a:endParaRPr>
          </a:p>
          <a:p>
            <a:r>
              <a:rPr lang="en-US" sz="1800" b="0" i="0" dirty="0">
                <a:solidFill>
                  <a:srgbClr val="000513"/>
                </a:solidFill>
                <a:latin typeface="+mn-lt"/>
                <a:ea typeface="+mn-ea"/>
                <a:cs typeface="Verdana"/>
              </a:rPr>
              <a:t>Purpose:</a:t>
            </a:r>
          </a:p>
          <a:p>
            <a:pPr marL="0"/>
            <a:r>
              <a:rPr lang="en-US" sz="1800" b="0" i="0" dirty="0">
                <a:solidFill>
                  <a:srgbClr val="000513"/>
                </a:solidFill>
                <a:latin typeface="+mn-lt"/>
                <a:ea typeface="+mn-ea"/>
                <a:cs typeface="Verdana"/>
              </a:rPr>
              <a:t>  - Recognizes outstanding service and dedication to the community.</a:t>
            </a:r>
          </a:p>
          <a:p>
            <a:pPr marL="0"/>
            <a:endParaRPr lang="en-US" sz="1800" dirty="0">
              <a:latin typeface="+mn-lt"/>
            </a:endParaRPr>
          </a:p>
          <a:p>
            <a:r>
              <a:rPr lang="en-US" sz="1800" b="0" i="0" dirty="0">
                <a:solidFill>
                  <a:srgbClr val="000513"/>
                </a:solidFill>
                <a:latin typeface="+mn-lt"/>
                <a:ea typeface="+mn-ea"/>
                <a:cs typeface="Verdana"/>
              </a:rPr>
              <a:t>VFW.CA.ORG -&gt; Programs -&gt; LE/FF/EMT</a:t>
            </a:r>
          </a:p>
          <a:p>
            <a:endParaRPr lang="en-US" dirty="0"/>
          </a:p>
        </p:txBody>
      </p:sp>
    </p:spTree>
    <p:extLst>
      <p:ext uri="{BB962C8B-B14F-4D97-AF65-F5344CB8AC3E}">
        <p14:creationId xmlns:p14="http://schemas.microsoft.com/office/powerpoint/2010/main" val="3711219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1712F-CF6F-3AAB-374F-E2BA4C4CDE99}"/>
              </a:ext>
            </a:extLst>
          </p:cNvPr>
          <p:cNvSpPr>
            <a:spLocks noGrp="1"/>
          </p:cNvSpPr>
          <p:nvPr>
            <p:ph type="title"/>
          </p:nvPr>
        </p:nvSpPr>
        <p:spPr>
          <a:xfrm>
            <a:off x="604519" y="296636"/>
            <a:ext cx="7541895" cy="574039"/>
          </a:xfrm>
        </p:spPr>
        <p:txBody>
          <a:bodyPr/>
          <a:lstStyle/>
          <a:p>
            <a:r>
              <a:rPr lang="en-US" sz="1800" b="1" i="0" dirty="0">
                <a:solidFill>
                  <a:srgbClr val="000513"/>
                </a:solidFill>
                <a:effectLst/>
                <a:latin typeface="Verdana"/>
                <a:ea typeface="+mj-ea"/>
                <a:cs typeface="Verdana"/>
              </a:rPr>
              <a:t>Criteria for Public Servant Awards</a:t>
            </a:r>
            <a:endParaRPr lang="en-US" dirty="0"/>
          </a:p>
        </p:txBody>
      </p:sp>
      <p:sp>
        <p:nvSpPr>
          <p:cNvPr id="3" name="Text Placeholder 2">
            <a:extLst>
              <a:ext uri="{FF2B5EF4-FFF2-40B4-BE49-F238E27FC236}">
                <a16:creationId xmlns:a16="http://schemas.microsoft.com/office/drawing/2014/main" id="{BB5C19F2-70F4-7B5D-89E7-9F9F37729573}"/>
              </a:ext>
            </a:extLst>
          </p:cNvPr>
          <p:cNvSpPr>
            <a:spLocks noGrp="1"/>
          </p:cNvSpPr>
          <p:nvPr>
            <p:ph type="body" idx="1"/>
          </p:nvPr>
        </p:nvSpPr>
        <p:spPr>
          <a:xfrm>
            <a:off x="612140" y="1166864"/>
            <a:ext cx="7903210" cy="1292662"/>
          </a:xfrm>
        </p:spPr>
        <p:txBody>
          <a:bodyPr/>
          <a:lstStyle/>
          <a:p>
            <a:pPr marL="0"/>
            <a:r>
              <a:rPr lang="en-US" sz="1800" b="0" i="0" dirty="0">
                <a:solidFill>
                  <a:srgbClr val="000513"/>
                </a:solidFill>
                <a:latin typeface="+mn-lt"/>
                <a:ea typeface="+mn-ea"/>
                <a:cs typeface="Verdana"/>
              </a:rPr>
              <a:t>Candidates Must Demonstrate:</a:t>
            </a:r>
          </a:p>
          <a:p>
            <a:pPr marL="0"/>
            <a:r>
              <a:rPr lang="en-US" sz="1800" b="0" i="0" dirty="0">
                <a:solidFill>
                  <a:srgbClr val="000513"/>
                </a:solidFill>
                <a:latin typeface="+mn-lt"/>
                <a:ea typeface="+mn-ea"/>
                <a:cs typeface="Verdana"/>
              </a:rPr>
              <a:t>  - Recognition by peers or those they serve.</a:t>
            </a:r>
          </a:p>
          <a:p>
            <a:pPr marL="0"/>
            <a:r>
              <a:rPr lang="en-US" sz="1800" b="0" i="0" dirty="0">
                <a:solidFill>
                  <a:srgbClr val="000513"/>
                </a:solidFill>
                <a:latin typeface="+mn-lt"/>
                <a:ea typeface="+mn-ea"/>
                <a:cs typeface="Verdana"/>
              </a:rPr>
              <a:t>  - Consistent excellence in performance.</a:t>
            </a:r>
          </a:p>
          <a:p>
            <a:pPr marL="0"/>
            <a:r>
              <a:rPr lang="en-US" sz="1800" b="0" i="0" dirty="0">
                <a:solidFill>
                  <a:srgbClr val="000513"/>
                </a:solidFill>
                <a:latin typeface="+mn-lt"/>
                <a:ea typeface="+mn-ea"/>
                <a:cs typeface="Verdana"/>
              </a:rPr>
              <a:t>  - Dedication to responsibilities over time.</a:t>
            </a:r>
          </a:p>
          <a:p>
            <a:endParaRPr lang="en-US" dirty="0"/>
          </a:p>
        </p:txBody>
      </p:sp>
    </p:spTree>
    <p:extLst>
      <p:ext uri="{BB962C8B-B14F-4D97-AF65-F5344CB8AC3E}">
        <p14:creationId xmlns:p14="http://schemas.microsoft.com/office/powerpoint/2010/main" val="2475375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FC83B-60CA-214C-35A2-EC6496782D4D}"/>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Award Submission Process</a:t>
            </a:r>
            <a:endParaRPr lang="en-US" sz="2800" dirty="0">
              <a:latin typeface="+mn-lt"/>
            </a:endParaRPr>
          </a:p>
        </p:txBody>
      </p:sp>
      <p:sp>
        <p:nvSpPr>
          <p:cNvPr id="3" name="Text Placeholder 2">
            <a:extLst>
              <a:ext uri="{FF2B5EF4-FFF2-40B4-BE49-F238E27FC236}">
                <a16:creationId xmlns:a16="http://schemas.microsoft.com/office/drawing/2014/main" id="{36EC041C-7881-9D1E-9267-39996206F14B}"/>
              </a:ext>
            </a:extLst>
          </p:cNvPr>
          <p:cNvSpPr>
            <a:spLocks noGrp="1"/>
          </p:cNvSpPr>
          <p:nvPr>
            <p:ph type="body" idx="1"/>
          </p:nvPr>
        </p:nvSpPr>
        <p:spPr>
          <a:xfrm>
            <a:off x="612140" y="1166864"/>
            <a:ext cx="7903210" cy="1938992"/>
          </a:xfrm>
        </p:spPr>
        <p:txBody>
          <a:bodyPr/>
          <a:lstStyle/>
          <a:p>
            <a:r>
              <a:rPr lang="en-US" sz="1800" b="0" i="0" dirty="0">
                <a:solidFill>
                  <a:srgbClr val="000513"/>
                </a:solidFill>
                <a:latin typeface="+mn-lt"/>
                <a:ea typeface="+mn-ea"/>
                <a:cs typeface="Verdana"/>
              </a:rPr>
              <a:t>Documentation Required:</a:t>
            </a:r>
          </a:p>
          <a:p>
            <a:pPr marL="0"/>
            <a:r>
              <a:rPr lang="en-US" sz="1800" b="0" i="0" dirty="0">
                <a:solidFill>
                  <a:srgbClr val="000513"/>
                </a:solidFill>
                <a:latin typeface="+mn-lt"/>
                <a:ea typeface="+mn-ea"/>
                <a:cs typeface="Verdana"/>
              </a:rPr>
              <a:t>  - Nomination letter.</a:t>
            </a:r>
          </a:p>
          <a:p>
            <a:pPr marL="0"/>
            <a:r>
              <a:rPr lang="en-US" sz="1800" b="0" i="0" dirty="0">
                <a:solidFill>
                  <a:srgbClr val="000513"/>
                </a:solidFill>
                <a:latin typeface="+mn-lt"/>
                <a:ea typeface="+mn-ea"/>
                <a:cs typeface="Verdana"/>
              </a:rPr>
              <a:t>  - Candidate’s background, accomplishments, and awards.</a:t>
            </a:r>
          </a:p>
          <a:p>
            <a:pPr marL="0"/>
            <a:endParaRPr lang="en-US" sz="1800" b="0" i="0" dirty="0">
              <a:solidFill>
                <a:srgbClr val="000513"/>
              </a:solidFill>
              <a:latin typeface="+mn-lt"/>
              <a:ea typeface="+mn-ea"/>
              <a:cs typeface="Verdana"/>
            </a:endParaRPr>
          </a:p>
          <a:p>
            <a:r>
              <a:rPr lang="en-US" sz="1800" b="0" i="0" dirty="0">
                <a:solidFill>
                  <a:srgbClr val="000513"/>
                </a:solidFill>
                <a:latin typeface="+mn-lt"/>
                <a:ea typeface="+mn-ea"/>
                <a:cs typeface="Verdana"/>
              </a:rPr>
              <a:t>Deadlines:</a:t>
            </a:r>
          </a:p>
          <a:p>
            <a:pPr marL="0"/>
            <a:r>
              <a:rPr lang="en-US" sz="1800" b="0" i="0" dirty="0">
                <a:solidFill>
                  <a:srgbClr val="000513"/>
                </a:solidFill>
                <a:latin typeface="+mn-lt"/>
                <a:ea typeface="+mn-ea"/>
                <a:cs typeface="Verdana"/>
              </a:rPr>
              <a:t>  - Post submission by Jan 1.</a:t>
            </a:r>
          </a:p>
          <a:p>
            <a:pPr marL="0"/>
            <a:r>
              <a:rPr lang="en-US" sz="1800" b="0" i="0" dirty="0">
                <a:solidFill>
                  <a:srgbClr val="000513"/>
                </a:solidFill>
                <a:latin typeface="+mn-lt"/>
                <a:ea typeface="+mn-ea"/>
                <a:cs typeface="Verdana"/>
              </a:rPr>
              <a:t>  - Department submission by Feb 1.</a:t>
            </a:r>
          </a:p>
        </p:txBody>
      </p:sp>
    </p:spTree>
    <p:extLst>
      <p:ext uri="{BB962C8B-B14F-4D97-AF65-F5344CB8AC3E}">
        <p14:creationId xmlns:p14="http://schemas.microsoft.com/office/powerpoint/2010/main" val="1090207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EBF61-FD6A-6090-B85B-C7FAD826D8AC}"/>
              </a:ext>
            </a:extLst>
          </p:cNvPr>
          <p:cNvSpPr>
            <a:spLocks noGrp="1"/>
          </p:cNvSpPr>
          <p:nvPr>
            <p:ph type="title"/>
          </p:nvPr>
        </p:nvSpPr>
        <p:spPr>
          <a:xfrm>
            <a:off x="604519" y="288653"/>
            <a:ext cx="7541895" cy="574039"/>
          </a:xfrm>
        </p:spPr>
        <p:txBody>
          <a:bodyPr>
            <a:normAutofit/>
          </a:bodyPr>
          <a:lstStyle/>
          <a:p>
            <a:pPr algn="ctr"/>
            <a:r>
              <a:rPr lang="en-US" sz="2800" b="1" i="0" dirty="0">
                <a:solidFill>
                  <a:srgbClr val="000513"/>
                </a:solidFill>
                <a:effectLst/>
                <a:latin typeface="+mn-lt"/>
                <a:ea typeface="+mj-ea"/>
                <a:cs typeface="Verdana"/>
              </a:rPr>
              <a:t>Training Objectives </a:t>
            </a:r>
            <a:endParaRPr lang="en-US" sz="2800" dirty="0">
              <a:latin typeface="+mn-lt"/>
            </a:endParaRPr>
          </a:p>
        </p:txBody>
      </p:sp>
      <p:sp>
        <p:nvSpPr>
          <p:cNvPr id="3" name="Text Placeholder 2">
            <a:extLst>
              <a:ext uri="{FF2B5EF4-FFF2-40B4-BE49-F238E27FC236}">
                <a16:creationId xmlns:a16="http://schemas.microsoft.com/office/drawing/2014/main" id="{640EBC3B-4A11-B0D1-AD79-536E351C1765}"/>
              </a:ext>
            </a:extLst>
          </p:cNvPr>
          <p:cNvSpPr>
            <a:spLocks noGrp="1"/>
          </p:cNvSpPr>
          <p:nvPr>
            <p:ph type="body" idx="1"/>
          </p:nvPr>
        </p:nvSpPr>
        <p:spPr>
          <a:xfrm>
            <a:off x="612140" y="1166864"/>
            <a:ext cx="7903210" cy="1661993"/>
          </a:xfrm>
        </p:spPr>
        <p:txBody>
          <a:bodyPr/>
          <a:lstStyle/>
          <a:p>
            <a:r>
              <a:rPr lang="en-US" sz="1800" b="0" i="0" dirty="0">
                <a:solidFill>
                  <a:srgbClr val="000513"/>
                </a:solidFill>
                <a:latin typeface="+mn-lt"/>
                <a:ea typeface="+mn-ea"/>
                <a:cs typeface="Verdana"/>
              </a:rPr>
              <a:t>-    </a:t>
            </a:r>
            <a:r>
              <a:rPr lang="en-US" sz="1800" dirty="0">
                <a:latin typeface="+mn-lt"/>
              </a:rPr>
              <a:t>Understand the role of VFW in Youth Activities.</a:t>
            </a:r>
          </a:p>
          <a:p>
            <a:endParaRPr lang="en-US" sz="1800" dirty="0">
              <a:latin typeface="+mn-lt"/>
            </a:endParaRPr>
          </a:p>
          <a:p>
            <a:pPr marL="285750" indent="-285750">
              <a:buFontTx/>
              <a:buChar char="-"/>
            </a:pPr>
            <a:r>
              <a:rPr lang="en-US" sz="1800" dirty="0">
                <a:latin typeface="+mn-lt"/>
              </a:rPr>
              <a:t>Learn about the Teacher of the Year Award.</a:t>
            </a:r>
          </a:p>
          <a:p>
            <a:pPr marL="285750" indent="-285750">
              <a:buFontTx/>
              <a:buChar char="-"/>
            </a:pPr>
            <a:endParaRPr lang="en-US" sz="1800" dirty="0">
              <a:latin typeface="+mn-lt"/>
            </a:endParaRPr>
          </a:p>
          <a:p>
            <a:r>
              <a:rPr lang="en-US" sz="1800" dirty="0">
                <a:latin typeface="+mn-lt"/>
              </a:rPr>
              <a:t>-    Explore the Public Servant Award and its importance.</a:t>
            </a:r>
          </a:p>
          <a:p>
            <a:pPr marL="0"/>
            <a:endParaRPr lang="en-US" sz="1800" b="0" i="0" dirty="0">
              <a:solidFill>
                <a:srgbClr val="000513"/>
              </a:solidFill>
              <a:latin typeface="+mn-lt"/>
              <a:ea typeface="+mn-ea"/>
              <a:cs typeface="Verdana"/>
            </a:endParaRPr>
          </a:p>
        </p:txBody>
      </p:sp>
    </p:spTree>
    <p:extLst>
      <p:ext uri="{BB962C8B-B14F-4D97-AF65-F5344CB8AC3E}">
        <p14:creationId xmlns:p14="http://schemas.microsoft.com/office/powerpoint/2010/main" val="2349528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FC83B-60CA-214C-35A2-EC6496782D4D}"/>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Public Servant Award Submission Review</a:t>
            </a:r>
            <a:endParaRPr lang="en-US" sz="2800" dirty="0">
              <a:latin typeface="+mn-lt"/>
            </a:endParaRPr>
          </a:p>
        </p:txBody>
      </p:sp>
      <p:sp>
        <p:nvSpPr>
          <p:cNvPr id="3" name="Text Placeholder 2">
            <a:extLst>
              <a:ext uri="{FF2B5EF4-FFF2-40B4-BE49-F238E27FC236}">
                <a16:creationId xmlns:a16="http://schemas.microsoft.com/office/drawing/2014/main" id="{36EC041C-7881-9D1E-9267-39996206F14B}"/>
              </a:ext>
            </a:extLst>
          </p:cNvPr>
          <p:cNvSpPr>
            <a:spLocks noGrp="1"/>
          </p:cNvSpPr>
          <p:nvPr>
            <p:ph type="body" idx="1"/>
          </p:nvPr>
        </p:nvSpPr>
        <p:spPr>
          <a:xfrm>
            <a:off x="612140" y="1166864"/>
            <a:ext cx="7903210" cy="2954655"/>
          </a:xfrm>
        </p:spPr>
        <p:txBody>
          <a:bodyPr/>
          <a:lstStyle/>
          <a:p>
            <a:r>
              <a:rPr lang="en-US" sz="1800" b="0" i="0" dirty="0">
                <a:solidFill>
                  <a:srgbClr val="000513"/>
                </a:solidFill>
                <a:latin typeface="+mn-lt"/>
                <a:ea typeface="+mn-ea"/>
                <a:cs typeface="Verdana"/>
              </a:rPr>
              <a:t>How to Submit Applications:</a:t>
            </a:r>
          </a:p>
          <a:p>
            <a:pPr marL="0"/>
            <a:r>
              <a:rPr lang="en-US" sz="1800" b="0" i="0" dirty="0">
                <a:solidFill>
                  <a:srgbClr val="000513"/>
                </a:solidFill>
                <a:latin typeface="+mn-lt"/>
                <a:ea typeface="+mn-ea"/>
                <a:cs typeface="Verdana"/>
              </a:rPr>
              <a:t>  - </a:t>
            </a:r>
            <a:r>
              <a:rPr lang="en-US" sz="1800" dirty="0">
                <a:latin typeface="+mn-lt"/>
              </a:rPr>
              <a:t>Collect the nomination letter, supporting documents (e.g., accomplishments, awards), and the Public Servant Award Citation Post Entry Form.</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  - </a:t>
            </a:r>
            <a:r>
              <a:rPr lang="en-US" sz="1800" dirty="0">
                <a:latin typeface="+mn-lt"/>
              </a:rPr>
              <a:t>Ensure the application meets the award’s criteria.</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  - </a:t>
            </a:r>
            <a:r>
              <a:rPr lang="en-US" sz="1800" dirty="0">
                <a:latin typeface="+mn-lt"/>
              </a:rPr>
              <a:t>Submit to the District Public Servant Award Chairperson by the District deadline of November 15</a:t>
            </a:r>
            <a:r>
              <a:rPr lang="en-US" sz="1800" baseline="30000" dirty="0">
                <a:latin typeface="+mn-lt"/>
              </a:rPr>
              <a:t>th</a:t>
            </a:r>
            <a:r>
              <a:rPr lang="en-US" sz="1800" dirty="0">
                <a:latin typeface="+mn-lt"/>
              </a:rPr>
              <a:t>.</a:t>
            </a:r>
          </a:p>
          <a:p>
            <a:pPr marL="0"/>
            <a:endParaRPr lang="en-US" sz="1800" dirty="0">
              <a:latin typeface="+mn-lt"/>
            </a:endParaRPr>
          </a:p>
          <a:p>
            <a:r>
              <a:rPr lang="en-US" sz="1800" dirty="0">
                <a:latin typeface="+mn-lt"/>
              </a:rPr>
              <a:t>2024-2025 Department Chairperson: </a:t>
            </a:r>
            <a:r>
              <a:rPr lang="en-US" sz="1800" dirty="0">
                <a:latin typeface="+mn-lt"/>
                <a:hlinkClick r:id="rId3"/>
              </a:rPr>
              <a:t>Michael Di Giordano</a:t>
            </a:r>
            <a:endParaRPr lang="en-US" sz="1800" b="0" i="0" dirty="0">
              <a:solidFill>
                <a:srgbClr val="000513"/>
              </a:solidFill>
              <a:latin typeface="+mn-lt"/>
              <a:ea typeface="+mn-ea"/>
              <a:cs typeface="Verdana"/>
            </a:endParaRPr>
          </a:p>
          <a:p>
            <a:endParaRPr lang="en-US" dirty="0"/>
          </a:p>
        </p:txBody>
      </p:sp>
    </p:spTree>
    <p:extLst>
      <p:ext uri="{BB962C8B-B14F-4D97-AF65-F5344CB8AC3E}">
        <p14:creationId xmlns:p14="http://schemas.microsoft.com/office/powerpoint/2010/main" val="1483289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387BB-EDA4-CE58-1E71-A4F6741AE229}"/>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Reporting and Documentation</a:t>
            </a:r>
            <a:endParaRPr lang="en-US" sz="2800" dirty="0">
              <a:latin typeface="+mn-lt"/>
            </a:endParaRPr>
          </a:p>
        </p:txBody>
      </p:sp>
      <p:sp>
        <p:nvSpPr>
          <p:cNvPr id="3" name="Text Placeholder 2">
            <a:extLst>
              <a:ext uri="{FF2B5EF4-FFF2-40B4-BE49-F238E27FC236}">
                <a16:creationId xmlns:a16="http://schemas.microsoft.com/office/drawing/2014/main" id="{F9F678D8-7D6F-45A3-B443-15F36B18F7F3}"/>
              </a:ext>
            </a:extLst>
          </p:cNvPr>
          <p:cNvSpPr>
            <a:spLocks noGrp="1"/>
          </p:cNvSpPr>
          <p:nvPr>
            <p:ph type="body" idx="1"/>
          </p:nvPr>
        </p:nvSpPr>
        <p:spPr>
          <a:xfrm>
            <a:off x="612140" y="1166864"/>
            <a:ext cx="7903210" cy="1569660"/>
          </a:xfrm>
        </p:spPr>
        <p:txBody>
          <a:bodyPr/>
          <a:lstStyle/>
          <a:p>
            <a:r>
              <a:rPr lang="en-US" sz="1800" b="0" i="0" dirty="0">
                <a:solidFill>
                  <a:srgbClr val="000513"/>
                </a:solidFill>
                <a:latin typeface="+mn-lt"/>
                <a:ea typeface="+mn-ea"/>
                <a:cs typeface="Verdana"/>
              </a:rPr>
              <a:t>Importance of accurate reporting for VFW's reputation and not-for-profit status.</a:t>
            </a:r>
          </a:p>
          <a:p>
            <a:pPr marL="285750" indent="-285750">
              <a:buFontTx/>
              <a:buChar char="-"/>
            </a:pPr>
            <a:endParaRPr lang="en-US" sz="1800" b="0" i="0" dirty="0">
              <a:solidFill>
                <a:srgbClr val="000513"/>
              </a:solidFill>
              <a:latin typeface="+mn-lt"/>
              <a:ea typeface="+mn-ea"/>
              <a:cs typeface="Verdana"/>
            </a:endParaRPr>
          </a:p>
          <a:p>
            <a:r>
              <a:rPr lang="en-US" sz="1800" b="0" i="0" dirty="0">
                <a:solidFill>
                  <a:srgbClr val="000513"/>
                </a:solidFill>
                <a:latin typeface="+mn-lt"/>
                <a:ea typeface="+mn-ea"/>
                <a:cs typeface="Verdana"/>
              </a:rPr>
              <a:t>Key Reporting Points:</a:t>
            </a:r>
          </a:p>
          <a:p>
            <a:pPr marL="0"/>
            <a:r>
              <a:rPr lang="en-US" sz="1800" b="0" i="0" dirty="0">
                <a:solidFill>
                  <a:srgbClr val="000513"/>
                </a:solidFill>
                <a:latin typeface="+mn-lt"/>
                <a:ea typeface="+mn-ea"/>
                <a:cs typeface="Verdana"/>
              </a:rPr>
              <a:t>  - Submit reports to Department chairperson.</a:t>
            </a:r>
          </a:p>
          <a:p>
            <a:pPr marL="0"/>
            <a:r>
              <a:rPr lang="en-US" sz="1800" b="0" i="0" dirty="0">
                <a:solidFill>
                  <a:srgbClr val="000513"/>
                </a:solidFill>
                <a:latin typeface="+mn-lt"/>
                <a:ea typeface="+mn-ea"/>
                <a:cs typeface="Verdana"/>
              </a:rPr>
              <a:t>  - Include volunteer hours, dollars donated, and other requested information.</a:t>
            </a:r>
          </a:p>
          <a:p>
            <a:endParaRPr lang="en-US" dirty="0"/>
          </a:p>
        </p:txBody>
      </p:sp>
    </p:spTree>
    <p:extLst>
      <p:ext uri="{BB962C8B-B14F-4D97-AF65-F5344CB8AC3E}">
        <p14:creationId xmlns:p14="http://schemas.microsoft.com/office/powerpoint/2010/main" val="2893904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A5E37-D29C-A297-427D-6D735CD50AB1}"/>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Conclusion</a:t>
            </a:r>
            <a:endParaRPr lang="en-US" sz="2800" dirty="0">
              <a:latin typeface="+mn-lt"/>
            </a:endParaRPr>
          </a:p>
        </p:txBody>
      </p:sp>
      <p:sp>
        <p:nvSpPr>
          <p:cNvPr id="3" name="Text Placeholder 2">
            <a:extLst>
              <a:ext uri="{FF2B5EF4-FFF2-40B4-BE49-F238E27FC236}">
                <a16:creationId xmlns:a16="http://schemas.microsoft.com/office/drawing/2014/main" id="{7C81F123-02BB-B8B0-C073-BAB659222FB2}"/>
              </a:ext>
            </a:extLst>
          </p:cNvPr>
          <p:cNvSpPr>
            <a:spLocks noGrp="1"/>
          </p:cNvSpPr>
          <p:nvPr>
            <p:ph type="body" idx="1"/>
          </p:nvPr>
        </p:nvSpPr>
        <p:spPr>
          <a:xfrm>
            <a:off x="612140" y="1166864"/>
            <a:ext cx="7903210" cy="1846659"/>
          </a:xfrm>
        </p:spPr>
        <p:txBody>
          <a:bodyPr/>
          <a:lstStyle/>
          <a:p>
            <a:pPr marL="285750" indent="-285750">
              <a:buFontTx/>
              <a:buChar char="-"/>
            </a:pPr>
            <a:r>
              <a:rPr lang="en-US" sz="1800" b="0" i="0" dirty="0">
                <a:solidFill>
                  <a:srgbClr val="000513"/>
                </a:solidFill>
                <a:latin typeface="+mn-lt"/>
                <a:ea typeface="+mn-ea"/>
                <a:cs typeface="Verdana"/>
              </a:rPr>
              <a:t>Recap of key points from the training.</a:t>
            </a:r>
          </a:p>
          <a:p>
            <a:endParaRPr lang="en-US" sz="1800" b="0" i="0" dirty="0">
              <a:solidFill>
                <a:srgbClr val="000513"/>
              </a:solidFill>
              <a:latin typeface="+mn-lt"/>
              <a:ea typeface="+mn-ea"/>
              <a:cs typeface="Verdana"/>
            </a:endParaRPr>
          </a:p>
          <a:p>
            <a:pPr marL="285750" indent="-285750">
              <a:buFontTx/>
              <a:buChar char="-"/>
            </a:pPr>
            <a:r>
              <a:rPr lang="en-US" sz="1800" b="0" i="0" dirty="0">
                <a:solidFill>
                  <a:srgbClr val="000513"/>
                </a:solidFill>
                <a:latin typeface="+mn-lt"/>
                <a:ea typeface="+mn-ea"/>
                <a:cs typeface="Verdana"/>
              </a:rPr>
              <a:t>Encourage active participation in these programs.</a:t>
            </a:r>
          </a:p>
          <a:p>
            <a:pPr marL="285750" indent="-285750">
              <a:buFontTx/>
              <a:buChar char="-"/>
            </a:pPr>
            <a:endParaRPr lang="en-US" sz="1800" b="0" i="0" dirty="0">
              <a:solidFill>
                <a:srgbClr val="000513"/>
              </a:solidFill>
              <a:latin typeface="+mn-lt"/>
              <a:ea typeface="+mn-ea"/>
              <a:cs typeface="Verdana"/>
            </a:endParaRPr>
          </a:p>
          <a:p>
            <a:pPr marL="285750" indent="-285750">
              <a:buFontTx/>
              <a:buChar char="-"/>
            </a:pPr>
            <a:r>
              <a:rPr lang="en-US" sz="1800" b="0" i="0" dirty="0">
                <a:solidFill>
                  <a:srgbClr val="000513"/>
                </a:solidFill>
                <a:latin typeface="+mn-lt"/>
                <a:ea typeface="+mn-ea"/>
                <a:cs typeface="Verdana"/>
              </a:rPr>
              <a:t>Thank the audience for their time and commitment.</a:t>
            </a:r>
          </a:p>
          <a:p>
            <a:endParaRPr lang="en-US" sz="1800" b="0" i="0" dirty="0">
              <a:solidFill>
                <a:srgbClr val="000513"/>
              </a:solidFill>
              <a:latin typeface="+mn-lt"/>
              <a:ea typeface="+mn-ea"/>
              <a:cs typeface="Verdana"/>
            </a:endParaRPr>
          </a:p>
          <a:p>
            <a:endParaRPr lang="en-US" dirty="0"/>
          </a:p>
        </p:txBody>
      </p:sp>
    </p:spTree>
    <p:extLst>
      <p:ext uri="{BB962C8B-B14F-4D97-AF65-F5344CB8AC3E}">
        <p14:creationId xmlns:p14="http://schemas.microsoft.com/office/powerpoint/2010/main" val="953980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298D5-4849-6B78-6FD5-C7036E154635}"/>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Contact Information</a:t>
            </a:r>
            <a:endParaRPr lang="en-US" sz="2800" dirty="0">
              <a:latin typeface="+mn-lt"/>
            </a:endParaRPr>
          </a:p>
        </p:txBody>
      </p:sp>
      <p:sp>
        <p:nvSpPr>
          <p:cNvPr id="3" name="Text Placeholder 2">
            <a:extLst>
              <a:ext uri="{FF2B5EF4-FFF2-40B4-BE49-F238E27FC236}">
                <a16:creationId xmlns:a16="http://schemas.microsoft.com/office/drawing/2014/main" id="{33F1B2E1-6AB8-B588-B30D-C82252FC0651}"/>
              </a:ext>
            </a:extLst>
          </p:cNvPr>
          <p:cNvSpPr>
            <a:spLocks noGrp="1"/>
          </p:cNvSpPr>
          <p:nvPr>
            <p:ph type="body" idx="1"/>
          </p:nvPr>
        </p:nvSpPr>
        <p:spPr>
          <a:xfrm>
            <a:off x="612140" y="1166864"/>
            <a:ext cx="7903210" cy="1846659"/>
          </a:xfrm>
        </p:spPr>
        <p:txBody>
          <a:bodyPr/>
          <a:lstStyle/>
          <a:p>
            <a:pPr marL="0"/>
            <a:r>
              <a:rPr lang="en-US" sz="1800" b="0" i="0" dirty="0">
                <a:solidFill>
                  <a:srgbClr val="000513"/>
                </a:solidFill>
                <a:latin typeface="+mn-lt"/>
                <a:ea typeface="+mn-ea"/>
                <a:cs typeface="Verdana"/>
              </a:rPr>
              <a:t>Salvador Cota</a:t>
            </a:r>
          </a:p>
          <a:p>
            <a:pPr marL="0"/>
            <a:r>
              <a:rPr lang="en-US" sz="1800" b="0" i="0" dirty="0">
                <a:solidFill>
                  <a:srgbClr val="000513"/>
                </a:solidFill>
                <a:latin typeface="+mn-lt"/>
                <a:ea typeface="+mn-ea"/>
                <a:cs typeface="Verdana"/>
              </a:rPr>
              <a:t>District 6 Commander</a:t>
            </a:r>
          </a:p>
          <a:p>
            <a:pPr marL="0"/>
            <a:r>
              <a:rPr lang="en-US" sz="1800" dirty="0">
                <a:latin typeface="+mn-lt"/>
              </a:rPr>
              <a:t>cmd@vfwcadist6.org</a:t>
            </a:r>
            <a:endParaRPr lang="en-US" sz="1800" b="0" i="0" dirty="0">
              <a:solidFill>
                <a:srgbClr val="000513"/>
              </a:solidFill>
              <a:latin typeface="+mn-lt"/>
              <a:ea typeface="+mn-ea"/>
              <a:cs typeface="Verdana"/>
            </a:endParaRPr>
          </a:p>
          <a:p>
            <a:pPr marL="0"/>
            <a:r>
              <a:rPr lang="en-US" sz="1800" dirty="0">
                <a:latin typeface="+mn-lt"/>
              </a:rPr>
              <a:t>(805) 369-9160</a:t>
            </a:r>
            <a:endParaRPr lang="en-US" sz="1800" b="0" i="0" dirty="0">
              <a:solidFill>
                <a:srgbClr val="000513"/>
              </a:solidFill>
              <a:latin typeface="+mn-lt"/>
              <a:ea typeface="+mn-ea"/>
              <a:cs typeface="Verdana"/>
            </a:endParaRP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Feel free to reach out with any questions or for further guidance.</a:t>
            </a:r>
          </a:p>
          <a:p>
            <a:endParaRPr lang="en-US" dirty="0"/>
          </a:p>
        </p:txBody>
      </p:sp>
    </p:spTree>
    <p:extLst>
      <p:ext uri="{BB962C8B-B14F-4D97-AF65-F5344CB8AC3E}">
        <p14:creationId xmlns:p14="http://schemas.microsoft.com/office/powerpoint/2010/main" val="27574432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976120" y="1901692"/>
            <a:ext cx="5113020" cy="782265"/>
          </a:xfrm>
          <a:prstGeom prst="rect">
            <a:avLst/>
          </a:prstGeom>
        </p:spPr>
        <p:txBody>
          <a:bodyPr vert="horz" wrap="square" lIns="0" tIns="12700" rIns="0" bIns="0" rtlCol="0">
            <a:spAutoFit/>
          </a:bodyPr>
          <a:lstStyle/>
          <a:p>
            <a:pPr marL="12700" algn="ctr">
              <a:lnSpc>
                <a:spcPct val="100000"/>
              </a:lnSpc>
              <a:spcBef>
                <a:spcPts val="100"/>
              </a:spcBef>
            </a:pPr>
            <a:r>
              <a:rPr sz="5000" spc="-5" dirty="0">
                <a:latin typeface="+mn-lt"/>
              </a:rPr>
              <a:t>Questions</a:t>
            </a:r>
            <a:r>
              <a:rPr lang="en-US" sz="5000" spc="-5" dirty="0">
                <a:latin typeface="+mn-lt"/>
              </a:rPr>
              <a:t>?</a:t>
            </a:r>
            <a:endParaRPr sz="5000"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CE572-9E66-53F2-A24B-70AB005940A5}"/>
              </a:ext>
            </a:extLst>
          </p:cNvPr>
          <p:cNvSpPr>
            <a:spLocks noGrp="1"/>
          </p:cNvSpPr>
          <p:nvPr>
            <p:ph type="title"/>
          </p:nvPr>
        </p:nvSpPr>
        <p:spPr>
          <a:xfrm>
            <a:off x="604519" y="296634"/>
            <a:ext cx="7541895" cy="574039"/>
          </a:xfrm>
        </p:spPr>
        <p:txBody>
          <a:bodyPr>
            <a:normAutofit/>
          </a:bodyPr>
          <a:lstStyle/>
          <a:p>
            <a:pPr algn="ctr"/>
            <a:r>
              <a:rPr lang="en-US" sz="2800" b="1" i="0" dirty="0">
                <a:solidFill>
                  <a:srgbClr val="000513"/>
                </a:solidFill>
                <a:effectLst/>
                <a:latin typeface="+mn-lt"/>
                <a:ea typeface="+mj-ea"/>
                <a:cs typeface="Verdana"/>
              </a:rPr>
              <a:t>Youth Activities Overview</a:t>
            </a:r>
            <a:endParaRPr lang="en-US" sz="2800" dirty="0">
              <a:latin typeface="+mn-lt"/>
            </a:endParaRPr>
          </a:p>
        </p:txBody>
      </p:sp>
      <p:sp>
        <p:nvSpPr>
          <p:cNvPr id="3" name="Text Placeholder 2">
            <a:extLst>
              <a:ext uri="{FF2B5EF4-FFF2-40B4-BE49-F238E27FC236}">
                <a16:creationId xmlns:a16="http://schemas.microsoft.com/office/drawing/2014/main" id="{7CADA9FE-A07C-77D2-0EB5-4009AF3437D4}"/>
              </a:ext>
            </a:extLst>
          </p:cNvPr>
          <p:cNvSpPr>
            <a:spLocks noGrp="1"/>
          </p:cNvSpPr>
          <p:nvPr>
            <p:ph type="body" idx="1"/>
          </p:nvPr>
        </p:nvSpPr>
        <p:spPr>
          <a:xfrm>
            <a:off x="612140" y="1166864"/>
            <a:ext cx="7903210" cy="1569660"/>
          </a:xfrm>
        </p:spPr>
        <p:txBody>
          <a:bodyPr/>
          <a:lstStyle/>
          <a:p>
            <a:pPr marL="285750" indent="-285750">
              <a:buFontTx/>
              <a:buChar char="-"/>
            </a:pPr>
            <a:r>
              <a:rPr lang="en-US" sz="1800" b="0" i="0" dirty="0">
                <a:solidFill>
                  <a:srgbClr val="000513"/>
                </a:solidFill>
                <a:latin typeface="+mn-lt"/>
                <a:ea typeface="+mn-ea"/>
                <a:cs typeface="Verdana"/>
              </a:rPr>
              <a:t>Importance of engaging youth in VFW programs.</a:t>
            </a:r>
          </a:p>
          <a:p>
            <a:pPr marL="285750" indent="-285750">
              <a:buFontTx/>
              <a:buChar char="-"/>
            </a:pPr>
            <a:endParaRPr lang="en-US" sz="1800" b="0" i="0" dirty="0">
              <a:solidFill>
                <a:srgbClr val="000513"/>
              </a:solidFill>
              <a:latin typeface="+mn-lt"/>
              <a:ea typeface="+mn-ea"/>
              <a:cs typeface="Verdana"/>
            </a:endParaRPr>
          </a:p>
          <a:p>
            <a:pPr marL="285750" indent="-285750">
              <a:buFontTx/>
              <a:buChar char="-"/>
            </a:pPr>
            <a:r>
              <a:rPr lang="en-US" sz="1800" b="0" i="0" dirty="0">
                <a:solidFill>
                  <a:srgbClr val="000513"/>
                </a:solidFill>
                <a:latin typeface="+mn-lt"/>
                <a:ea typeface="+mn-ea"/>
                <a:cs typeface="Verdana"/>
              </a:rPr>
              <a:t>Fostering patriotism and civic responsibility.</a:t>
            </a:r>
          </a:p>
          <a:p>
            <a:pPr marL="285750" indent="-285750">
              <a:buFontTx/>
              <a:buChar char="-"/>
            </a:pPr>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    Connecting youth with veterans and the community.</a:t>
            </a:r>
          </a:p>
          <a:p>
            <a:endParaRPr lang="en-US" dirty="0"/>
          </a:p>
        </p:txBody>
      </p:sp>
    </p:spTree>
    <p:extLst>
      <p:ext uri="{BB962C8B-B14F-4D97-AF65-F5344CB8AC3E}">
        <p14:creationId xmlns:p14="http://schemas.microsoft.com/office/powerpoint/2010/main" val="323968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FC6D2-A541-532B-DBA5-5C2F8A6A6BB7}"/>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Role of the Youth Activities Chairperson</a:t>
            </a:r>
            <a:endParaRPr lang="en-US" sz="2800" dirty="0">
              <a:latin typeface="+mn-lt"/>
            </a:endParaRPr>
          </a:p>
        </p:txBody>
      </p:sp>
      <p:sp>
        <p:nvSpPr>
          <p:cNvPr id="3" name="Text Placeholder 2">
            <a:extLst>
              <a:ext uri="{FF2B5EF4-FFF2-40B4-BE49-F238E27FC236}">
                <a16:creationId xmlns:a16="http://schemas.microsoft.com/office/drawing/2014/main" id="{DAB89E07-62AB-428B-B422-0997B3F3828D}"/>
              </a:ext>
            </a:extLst>
          </p:cNvPr>
          <p:cNvSpPr>
            <a:spLocks noGrp="1"/>
          </p:cNvSpPr>
          <p:nvPr>
            <p:ph type="body" idx="1"/>
          </p:nvPr>
        </p:nvSpPr>
        <p:spPr>
          <a:xfrm>
            <a:off x="612140" y="1166864"/>
            <a:ext cx="7903210" cy="2677656"/>
          </a:xfrm>
        </p:spPr>
        <p:txBody>
          <a:bodyPr/>
          <a:lstStyle/>
          <a:p>
            <a:pPr marL="0"/>
            <a:r>
              <a:rPr lang="en-US" sz="1800" b="0" i="0" dirty="0">
                <a:solidFill>
                  <a:srgbClr val="000513"/>
                </a:solidFill>
                <a:latin typeface="+mn-lt"/>
                <a:ea typeface="+mn-ea"/>
                <a:cs typeface="Verdana"/>
              </a:rPr>
              <a:t>Key Responsibilities:</a:t>
            </a:r>
          </a:p>
          <a:p>
            <a:pPr marL="0"/>
            <a:r>
              <a:rPr lang="en-US" sz="1800" b="0" i="0" dirty="0">
                <a:solidFill>
                  <a:srgbClr val="000513"/>
                </a:solidFill>
                <a:latin typeface="+mn-lt"/>
                <a:ea typeface="+mn-ea"/>
                <a:cs typeface="Verdana"/>
              </a:rPr>
              <a:t>  - Build relationships with community leaders.</a:t>
            </a:r>
          </a:p>
          <a:p>
            <a:pPr marL="0"/>
            <a:r>
              <a:rPr lang="en-US" sz="1800" b="0" i="0" dirty="0">
                <a:solidFill>
                  <a:srgbClr val="000513"/>
                </a:solidFill>
                <a:latin typeface="+mn-lt"/>
                <a:ea typeface="+mn-ea"/>
                <a:cs typeface="Verdana"/>
              </a:rPr>
              <a:t>  - Recruit and maintain volunteers.</a:t>
            </a:r>
          </a:p>
          <a:p>
            <a:pPr marL="0"/>
            <a:r>
              <a:rPr lang="en-US" sz="1800" b="0" i="0" dirty="0">
                <a:solidFill>
                  <a:srgbClr val="000513"/>
                </a:solidFill>
                <a:latin typeface="+mn-lt"/>
                <a:ea typeface="+mn-ea"/>
                <a:cs typeface="Verdana"/>
              </a:rPr>
              <a:t>  - Promote VFW programs.</a:t>
            </a:r>
          </a:p>
          <a:p>
            <a:pPr marL="0"/>
            <a:endParaRPr lang="en-US" sz="1800" b="0" i="0" dirty="0">
              <a:solidFill>
                <a:srgbClr val="000513"/>
              </a:solidFill>
              <a:latin typeface="+mn-lt"/>
              <a:ea typeface="+mn-ea"/>
              <a:cs typeface="Verdana"/>
            </a:endParaRPr>
          </a:p>
          <a:p>
            <a:pPr marL="0"/>
            <a:r>
              <a:rPr lang="en-US" sz="1800" b="0" i="0">
                <a:solidFill>
                  <a:srgbClr val="000513"/>
                </a:solidFill>
                <a:latin typeface="+mn-lt"/>
                <a:ea typeface="+mn-ea"/>
                <a:cs typeface="Verdana"/>
              </a:rPr>
              <a:t>Skills </a:t>
            </a:r>
            <a:r>
              <a:rPr lang="en-US" sz="1800" b="0" i="0" dirty="0">
                <a:solidFill>
                  <a:srgbClr val="000513"/>
                </a:solidFill>
                <a:latin typeface="+mn-lt"/>
                <a:ea typeface="+mn-ea"/>
                <a:cs typeface="Verdana"/>
              </a:rPr>
              <a:t>Needed:</a:t>
            </a:r>
          </a:p>
          <a:p>
            <a:pPr marL="0"/>
            <a:r>
              <a:rPr lang="en-US" sz="1800" b="0" i="0" dirty="0">
                <a:solidFill>
                  <a:srgbClr val="000513"/>
                </a:solidFill>
                <a:latin typeface="+mn-lt"/>
                <a:ea typeface="+mn-ea"/>
                <a:cs typeface="Verdana"/>
              </a:rPr>
              <a:t>  - Organizational skills.</a:t>
            </a:r>
          </a:p>
          <a:p>
            <a:pPr marL="0"/>
            <a:r>
              <a:rPr lang="en-US" sz="1800" b="0" i="0" dirty="0">
                <a:solidFill>
                  <a:srgbClr val="000513"/>
                </a:solidFill>
                <a:latin typeface="+mn-lt"/>
                <a:ea typeface="+mn-ea"/>
                <a:cs typeface="Verdana"/>
              </a:rPr>
              <a:t>  - Communication skills.</a:t>
            </a:r>
          </a:p>
          <a:p>
            <a:pPr marL="0"/>
            <a:r>
              <a:rPr lang="en-US" sz="1800" b="0" i="0" dirty="0">
                <a:solidFill>
                  <a:srgbClr val="000513"/>
                </a:solidFill>
                <a:latin typeface="+mn-lt"/>
                <a:ea typeface="+mn-ea"/>
                <a:cs typeface="Verdana"/>
              </a:rPr>
              <a:t>  - Positive and outgoing personality.</a:t>
            </a:r>
          </a:p>
          <a:p>
            <a:endParaRPr lang="en-US" dirty="0"/>
          </a:p>
        </p:txBody>
      </p:sp>
    </p:spTree>
    <p:extLst>
      <p:ext uri="{BB962C8B-B14F-4D97-AF65-F5344CB8AC3E}">
        <p14:creationId xmlns:p14="http://schemas.microsoft.com/office/powerpoint/2010/main" val="100593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151C-4F96-62CA-083A-54D029B498A7}"/>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Scouting &amp; JROTC Involvement</a:t>
            </a:r>
            <a:endParaRPr lang="en-US" sz="2800" dirty="0">
              <a:latin typeface="+mn-lt"/>
            </a:endParaRPr>
          </a:p>
        </p:txBody>
      </p:sp>
      <p:sp>
        <p:nvSpPr>
          <p:cNvPr id="3" name="Text Placeholder 2">
            <a:extLst>
              <a:ext uri="{FF2B5EF4-FFF2-40B4-BE49-F238E27FC236}">
                <a16:creationId xmlns:a16="http://schemas.microsoft.com/office/drawing/2014/main" id="{DD873001-F658-7B95-0291-5012ED845838}"/>
              </a:ext>
            </a:extLst>
          </p:cNvPr>
          <p:cNvSpPr>
            <a:spLocks noGrp="1"/>
          </p:cNvSpPr>
          <p:nvPr>
            <p:ph type="body" idx="1"/>
          </p:nvPr>
        </p:nvSpPr>
        <p:spPr>
          <a:xfrm>
            <a:off x="612140" y="1166864"/>
            <a:ext cx="7903210" cy="2954655"/>
          </a:xfrm>
        </p:spPr>
        <p:txBody>
          <a:bodyPr/>
          <a:lstStyle/>
          <a:p>
            <a:pPr marL="0"/>
            <a:r>
              <a:rPr lang="en-US" sz="1800" b="0" i="0" dirty="0">
                <a:solidFill>
                  <a:srgbClr val="000513"/>
                </a:solidFill>
                <a:latin typeface="+mn-lt"/>
                <a:ea typeface="+mn-ea"/>
                <a:cs typeface="Verdana"/>
              </a:rPr>
              <a:t>Benefits for the Post:</a:t>
            </a:r>
          </a:p>
          <a:p>
            <a:pPr marL="0"/>
            <a:r>
              <a:rPr lang="en-US" sz="1800" b="0" i="0" dirty="0">
                <a:solidFill>
                  <a:srgbClr val="000513"/>
                </a:solidFill>
                <a:latin typeface="+mn-lt"/>
                <a:ea typeface="+mn-ea"/>
                <a:cs typeface="Verdana"/>
              </a:rPr>
              <a:t>  - Supports patriotism and civic responsibility.</a:t>
            </a:r>
          </a:p>
          <a:p>
            <a:pPr marL="0"/>
            <a:r>
              <a:rPr lang="en-US" sz="1800" b="0" i="0" dirty="0">
                <a:solidFill>
                  <a:srgbClr val="000513"/>
                </a:solidFill>
                <a:latin typeface="+mn-lt"/>
                <a:ea typeface="+mn-ea"/>
                <a:cs typeface="Verdana"/>
              </a:rPr>
              <a:t>  - Potential recruitment of future VFW members.</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Ways to Get Involved:</a:t>
            </a:r>
          </a:p>
          <a:p>
            <a:pPr marL="0"/>
            <a:r>
              <a:rPr lang="en-US" sz="1800" b="0" i="0" dirty="0">
                <a:solidFill>
                  <a:srgbClr val="000513"/>
                </a:solidFill>
                <a:latin typeface="+mn-lt"/>
                <a:ea typeface="+mn-ea"/>
                <a:cs typeface="Verdana"/>
              </a:rPr>
              <a:t>  - Sponsor or charter a unit.</a:t>
            </a:r>
          </a:p>
          <a:p>
            <a:pPr marL="0"/>
            <a:r>
              <a:rPr lang="en-US" sz="1800" b="0" i="0" dirty="0">
                <a:solidFill>
                  <a:srgbClr val="000513"/>
                </a:solidFill>
                <a:latin typeface="+mn-lt"/>
                <a:ea typeface="+mn-ea"/>
                <a:cs typeface="Verdana"/>
              </a:rPr>
              <a:t>  - Provide meeting space or funding.</a:t>
            </a:r>
          </a:p>
          <a:p>
            <a:pPr marL="0"/>
            <a:r>
              <a:rPr lang="en-US" sz="1800" b="0" i="0" dirty="0">
                <a:solidFill>
                  <a:srgbClr val="000513"/>
                </a:solidFill>
                <a:latin typeface="+mn-lt"/>
                <a:ea typeface="+mn-ea"/>
                <a:cs typeface="Verdana"/>
              </a:rPr>
              <a:t>  - Collaborate on community service projects.</a:t>
            </a:r>
          </a:p>
          <a:p>
            <a:pPr marL="0"/>
            <a:endParaRPr lang="en-US" sz="1800" dirty="0">
              <a:latin typeface="+mn-lt"/>
            </a:endParaRPr>
          </a:p>
          <a:p>
            <a:pPr marL="0"/>
            <a:r>
              <a:rPr lang="en-US" sz="1800" b="0" i="0" dirty="0">
                <a:solidFill>
                  <a:srgbClr val="000513"/>
                </a:solidFill>
                <a:latin typeface="+mn-lt"/>
                <a:ea typeface="+mn-ea"/>
                <a:cs typeface="Verdana"/>
              </a:rPr>
              <a:t>VFW.CA.ORG -&gt; Programs -&gt; Scouting and Youth Activities</a:t>
            </a:r>
          </a:p>
          <a:p>
            <a:endParaRPr lang="en-US" dirty="0"/>
          </a:p>
        </p:txBody>
      </p:sp>
    </p:spTree>
    <p:extLst>
      <p:ext uri="{BB962C8B-B14F-4D97-AF65-F5344CB8AC3E}">
        <p14:creationId xmlns:p14="http://schemas.microsoft.com/office/powerpoint/2010/main" val="569996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4AD0F-D2E5-CCC0-2D16-72B1342BDEA9}"/>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Reaching Youth Groups</a:t>
            </a:r>
            <a:endParaRPr lang="en-US" sz="2800" dirty="0">
              <a:latin typeface="+mn-lt"/>
            </a:endParaRPr>
          </a:p>
        </p:txBody>
      </p:sp>
      <p:sp>
        <p:nvSpPr>
          <p:cNvPr id="3" name="Text Placeholder 2">
            <a:extLst>
              <a:ext uri="{FF2B5EF4-FFF2-40B4-BE49-F238E27FC236}">
                <a16:creationId xmlns:a16="http://schemas.microsoft.com/office/drawing/2014/main" id="{28B49FCA-FDF6-FC53-BC55-DAD11EDBF3C3}"/>
              </a:ext>
            </a:extLst>
          </p:cNvPr>
          <p:cNvSpPr>
            <a:spLocks noGrp="1"/>
          </p:cNvSpPr>
          <p:nvPr>
            <p:ph type="body" idx="1"/>
          </p:nvPr>
        </p:nvSpPr>
        <p:spPr>
          <a:xfrm>
            <a:off x="612140" y="1166864"/>
            <a:ext cx="7903210" cy="1569660"/>
          </a:xfrm>
        </p:spPr>
        <p:txBody>
          <a:bodyPr/>
          <a:lstStyle/>
          <a:p>
            <a:pPr marL="285750" indent="-285750">
              <a:buFontTx/>
              <a:buChar char="-"/>
            </a:pPr>
            <a:r>
              <a:rPr lang="en-US" sz="1800" b="0" i="0" dirty="0">
                <a:solidFill>
                  <a:srgbClr val="000513"/>
                </a:solidFill>
                <a:latin typeface="+mn-lt"/>
                <a:ea typeface="+mn-ea"/>
                <a:cs typeface="Verdana"/>
              </a:rPr>
              <a:t>Identify local youth organizations (Scouts, sports teams, community centers).</a:t>
            </a:r>
          </a:p>
          <a:p>
            <a:pPr marL="285750" indent="-285750">
              <a:buFontTx/>
              <a:buChar char="-"/>
            </a:pPr>
            <a:endParaRPr lang="en-US" sz="1800" b="0" i="0" dirty="0">
              <a:solidFill>
                <a:srgbClr val="000513"/>
              </a:solidFill>
              <a:latin typeface="+mn-lt"/>
              <a:ea typeface="+mn-ea"/>
              <a:cs typeface="Verdana"/>
            </a:endParaRPr>
          </a:p>
          <a:p>
            <a:pPr marL="285750" indent="-285750">
              <a:buFontTx/>
              <a:buChar char="-"/>
            </a:pPr>
            <a:r>
              <a:rPr lang="en-US" sz="1800" b="0" i="0" dirty="0">
                <a:solidFill>
                  <a:srgbClr val="000513"/>
                </a:solidFill>
                <a:latin typeface="+mn-lt"/>
                <a:ea typeface="+mn-ea"/>
                <a:cs typeface="Verdana"/>
              </a:rPr>
              <a:t>Build partnerships with group leaders.</a:t>
            </a:r>
          </a:p>
          <a:p>
            <a:pPr marL="285750" indent="-285750">
              <a:buFontTx/>
              <a:buChar char="-"/>
            </a:pPr>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    Offer support through funding, volunteers, or hosting events.</a:t>
            </a:r>
          </a:p>
          <a:p>
            <a:endParaRPr lang="en-US" dirty="0"/>
          </a:p>
        </p:txBody>
      </p:sp>
    </p:spTree>
    <p:extLst>
      <p:ext uri="{BB962C8B-B14F-4D97-AF65-F5344CB8AC3E}">
        <p14:creationId xmlns:p14="http://schemas.microsoft.com/office/powerpoint/2010/main" val="1634982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99695-DAC1-E312-4C43-51E76BEDB05F}"/>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Youth Cadet Awards Program</a:t>
            </a:r>
            <a:endParaRPr lang="en-US" sz="2800" dirty="0">
              <a:latin typeface="+mn-lt"/>
            </a:endParaRPr>
          </a:p>
        </p:txBody>
      </p:sp>
      <p:sp>
        <p:nvSpPr>
          <p:cNvPr id="3" name="Text Placeholder 2">
            <a:extLst>
              <a:ext uri="{FF2B5EF4-FFF2-40B4-BE49-F238E27FC236}">
                <a16:creationId xmlns:a16="http://schemas.microsoft.com/office/drawing/2014/main" id="{B5418DE7-E038-DE42-172D-C7ECADC80D0B}"/>
              </a:ext>
            </a:extLst>
          </p:cNvPr>
          <p:cNvSpPr>
            <a:spLocks noGrp="1"/>
          </p:cNvSpPr>
          <p:nvPr>
            <p:ph type="body" idx="1"/>
          </p:nvPr>
        </p:nvSpPr>
        <p:spPr>
          <a:xfrm>
            <a:off x="612140" y="1166864"/>
            <a:ext cx="7903210" cy="2400657"/>
          </a:xfrm>
        </p:spPr>
        <p:txBody>
          <a:bodyPr/>
          <a:lstStyle/>
          <a:p>
            <a:pPr marL="0"/>
            <a:r>
              <a:rPr lang="en-US" sz="1800" b="0" i="0" dirty="0">
                <a:solidFill>
                  <a:srgbClr val="000513"/>
                </a:solidFill>
                <a:latin typeface="+mn-lt"/>
                <a:ea typeface="+mn-ea"/>
                <a:cs typeface="Verdana"/>
              </a:rPr>
              <a:t>Overview:</a:t>
            </a:r>
          </a:p>
          <a:p>
            <a:pPr marL="0"/>
            <a:r>
              <a:rPr lang="en-US" sz="1800" b="0" i="0" dirty="0">
                <a:solidFill>
                  <a:srgbClr val="000513"/>
                </a:solidFill>
                <a:latin typeface="+mn-lt"/>
                <a:ea typeface="+mn-ea"/>
                <a:cs typeface="Verdana"/>
              </a:rPr>
              <a:t>  - Recognizes outstanding cadets in JROTC, Naval Sea Cadets, Civil Air Patrol.</a:t>
            </a:r>
          </a:p>
          <a:p>
            <a:pPr marL="0"/>
            <a:endParaRPr lang="en-US" sz="1800" b="0" i="0" dirty="0">
              <a:solidFill>
                <a:srgbClr val="000513"/>
              </a:solidFill>
              <a:latin typeface="+mn-lt"/>
              <a:ea typeface="+mn-ea"/>
              <a:cs typeface="Verdana"/>
            </a:endParaRPr>
          </a:p>
          <a:p>
            <a:pPr marL="0"/>
            <a:r>
              <a:rPr lang="en-US" sz="1800" b="0" i="0" dirty="0">
                <a:solidFill>
                  <a:srgbClr val="000513"/>
                </a:solidFill>
                <a:latin typeface="+mn-lt"/>
                <a:ea typeface="+mn-ea"/>
                <a:cs typeface="Verdana"/>
              </a:rPr>
              <a:t>Eligibility:</a:t>
            </a:r>
          </a:p>
          <a:p>
            <a:pPr marL="0"/>
            <a:r>
              <a:rPr lang="en-US" sz="1800" b="0" i="0" dirty="0">
                <a:solidFill>
                  <a:srgbClr val="000513"/>
                </a:solidFill>
                <a:latin typeface="+mn-lt"/>
                <a:ea typeface="+mn-ea"/>
                <a:cs typeface="Verdana"/>
              </a:rPr>
              <a:t>  - Must demonstrate leadership, community service, and academic excellence.</a:t>
            </a:r>
          </a:p>
          <a:p>
            <a:pPr marL="0"/>
            <a:endParaRPr lang="en-US" sz="1800" b="0" i="0" dirty="0">
              <a:solidFill>
                <a:srgbClr val="000513"/>
              </a:solidFill>
              <a:latin typeface="+mn-lt"/>
              <a:ea typeface="+mn-ea"/>
              <a:cs typeface="Verdana"/>
            </a:endParaRPr>
          </a:p>
          <a:p>
            <a:r>
              <a:rPr lang="en-US" sz="1800" b="0" i="0" dirty="0">
                <a:solidFill>
                  <a:srgbClr val="000513"/>
                </a:solidFill>
                <a:latin typeface="+mn-lt"/>
                <a:ea typeface="+mn-ea"/>
                <a:cs typeface="Verdana"/>
              </a:rPr>
              <a:t>How to Participate:</a:t>
            </a:r>
          </a:p>
          <a:p>
            <a:pPr marL="0"/>
            <a:r>
              <a:rPr lang="en-US" sz="1800" b="0" i="0" dirty="0">
                <a:solidFill>
                  <a:srgbClr val="000513"/>
                </a:solidFill>
                <a:latin typeface="+mn-lt"/>
                <a:ea typeface="+mn-ea"/>
                <a:cs typeface="Verdana"/>
              </a:rPr>
              <a:t>  - Contact local units, encourage nominations, and promote the program.</a:t>
            </a:r>
          </a:p>
          <a:p>
            <a:endParaRPr lang="en-US" dirty="0"/>
          </a:p>
        </p:txBody>
      </p:sp>
    </p:spTree>
    <p:extLst>
      <p:ext uri="{BB962C8B-B14F-4D97-AF65-F5344CB8AC3E}">
        <p14:creationId xmlns:p14="http://schemas.microsoft.com/office/powerpoint/2010/main" val="3521308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5DB51-EFB4-327D-6F9D-4CC4D636579E}"/>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Scout of the Year Program</a:t>
            </a:r>
            <a:endParaRPr lang="en-US" sz="2800" dirty="0">
              <a:latin typeface="+mn-lt"/>
            </a:endParaRPr>
          </a:p>
        </p:txBody>
      </p:sp>
      <p:sp>
        <p:nvSpPr>
          <p:cNvPr id="3" name="Text Placeholder 2">
            <a:extLst>
              <a:ext uri="{FF2B5EF4-FFF2-40B4-BE49-F238E27FC236}">
                <a16:creationId xmlns:a16="http://schemas.microsoft.com/office/drawing/2014/main" id="{86F7437A-A616-32AD-9F7C-27589C298964}"/>
              </a:ext>
            </a:extLst>
          </p:cNvPr>
          <p:cNvSpPr>
            <a:spLocks noGrp="1"/>
          </p:cNvSpPr>
          <p:nvPr>
            <p:ph type="body" idx="1"/>
          </p:nvPr>
        </p:nvSpPr>
        <p:spPr>
          <a:xfrm>
            <a:off x="612140" y="1166864"/>
            <a:ext cx="7903210" cy="3785652"/>
          </a:xfrm>
        </p:spPr>
        <p:txBody>
          <a:bodyPr/>
          <a:lstStyle/>
          <a:p>
            <a:pPr marL="0" lvl="0"/>
            <a:r>
              <a:rPr lang="en-US" sz="1800" b="0" i="0" dirty="0">
                <a:solidFill>
                  <a:srgbClr val="000513"/>
                </a:solidFill>
                <a:latin typeface="+mn-lt"/>
                <a:ea typeface="+mn-ea"/>
                <a:cs typeface="Verdana"/>
              </a:rPr>
              <a:t>Purpose:</a:t>
            </a:r>
          </a:p>
          <a:p>
            <a:pPr marL="171450" lvl="0" indent="-171450"/>
            <a:r>
              <a:rPr lang="en-US" sz="1800" b="0" i="0" dirty="0">
                <a:solidFill>
                  <a:srgbClr val="000513"/>
                </a:solidFill>
                <a:latin typeface="+mn-lt"/>
                <a:ea typeface="+mn-ea"/>
                <a:cs typeface="Verdana"/>
              </a:rPr>
              <a:t> - Recognizes exceptional Eagle Scouts, Girl Scout Gold Award recipients, Venture  Summit Award recipients, and Sea Scout Quartermasters.</a:t>
            </a:r>
          </a:p>
          <a:p>
            <a:pPr marL="0" lvl="0"/>
            <a:endParaRPr lang="en-US" sz="1800" b="0" i="0" dirty="0">
              <a:solidFill>
                <a:srgbClr val="000513"/>
              </a:solidFill>
              <a:latin typeface="+mn-lt"/>
              <a:ea typeface="+mn-ea"/>
              <a:cs typeface="Verdana"/>
            </a:endParaRPr>
          </a:p>
          <a:p>
            <a:pPr marL="0" lvl="0"/>
            <a:r>
              <a:rPr lang="en-US" sz="1800" b="0" i="0" dirty="0">
                <a:solidFill>
                  <a:srgbClr val="000513"/>
                </a:solidFill>
                <a:latin typeface="+mn-lt"/>
                <a:ea typeface="+mn-ea"/>
                <a:cs typeface="Verdana"/>
              </a:rPr>
              <a:t> Eligibility:</a:t>
            </a:r>
          </a:p>
          <a:p>
            <a:pPr marL="171450" lvl="0" indent="-171450"/>
            <a:r>
              <a:rPr lang="en-US" sz="1800" b="0" i="0" dirty="0">
                <a:solidFill>
                  <a:srgbClr val="000513"/>
                </a:solidFill>
                <a:latin typeface="+mn-lt"/>
                <a:ea typeface="+mn-ea"/>
                <a:cs typeface="Verdana"/>
              </a:rPr>
              <a:t> - Must be a registered, active member of a Scout Troop, Venturing Crew, or Sea Scout Ship.</a:t>
            </a:r>
          </a:p>
          <a:p>
            <a:pPr marL="171450" lvl="0" indent="-171450"/>
            <a:r>
              <a:rPr lang="en-US" sz="1800" b="0" i="0" dirty="0">
                <a:solidFill>
                  <a:srgbClr val="000513"/>
                </a:solidFill>
                <a:latin typeface="+mn-lt"/>
                <a:ea typeface="+mn-ea"/>
                <a:cs typeface="Verdana"/>
              </a:rPr>
              <a:t> - Must have demonstrated exemplary citizenship in school, Scouting, and the community.</a:t>
            </a:r>
          </a:p>
          <a:p>
            <a:pPr marL="0" lvl="0"/>
            <a:endParaRPr lang="en-US" sz="1800" b="0" i="0" dirty="0">
              <a:solidFill>
                <a:srgbClr val="000513"/>
              </a:solidFill>
              <a:latin typeface="+mn-lt"/>
              <a:ea typeface="+mn-ea"/>
              <a:cs typeface="Verdana"/>
            </a:endParaRPr>
          </a:p>
          <a:p>
            <a:pPr marL="0" lvl="0"/>
            <a:r>
              <a:rPr lang="en-US" sz="1800" b="0" i="0" dirty="0">
                <a:solidFill>
                  <a:srgbClr val="000513"/>
                </a:solidFill>
                <a:latin typeface="+mn-lt"/>
                <a:ea typeface="+mn-ea"/>
                <a:cs typeface="Verdana"/>
              </a:rPr>
              <a:t>Awards:</a:t>
            </a:r>
          </a:p>
          <a:p>
            <a:pPr marL="0" lvl="0"/>
            <a:r>
              <a:rPr lang="en-US" sz="1800" b="0" i="0" dirty="0">
                <a:solidFill>
                  <a:srgbClr val="000513"/>
                </a:solidFill>
                <a:latin typeface="+mn-lt"/>
                <a:ea typeface="+mn-ea"/>
                <a:cs typeface="Verdana"/>
              </a:rPr>
              <a:t> - National winner receives a $5,000 scholarship.</a:t>
            </a:r>
          </a:p>
          <a:p>
            <a:pPr marL="0" lvl="0"/>
            <a:r>
              <a:rPr lang="en-US" sz="1800" b="0" i="0" dirty="0">
                <a:solidFill>
                  <a:srgbClr val="000513"/>
                </a:solidFill>
                <a:latin typeface="+mn-lt"/>
                <a:ea typeface="+mn-ea"/>
                <a:cs typeface="Verdana"/>
              </a:rPr>
              <a:t> - Other awards include certificates and recognition at the VFW National Convention.</a:t>
            </a:r>
          </a:p>
          <a:p>
            <a:endParaRPr lang="en-US" dirty="0"/>
          </a:p>
        </p:txBody>
      </p:sp>
    </p:spTree>
    <p:extLst>
      <p:ext uri="{BB962C8B-B14F-4D97-AF65-F5344CB8AC3E}">
        <p14:creationId xmlns:p14="http://schemas.microsoft.com/office/powerpoint/2010/main" val="3633224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5DB51-EFB4-327D-6F9D-4CC4D636579E}"/>
              </a:ext>
            </a:extLst>
          </p:cNvPr>
          <p:cNvSpPr>
            <a:spLocks noGrp="1"/>
          </p:cNvSpPr>
          <p:nvPr>
            <p:ph type="title"/>
          </p:nvPr>
        </p:nvSpPr>
        <p:spPr>
          <a:xfrm>
            <a:off x="604519" y="296636"/>
            <a:ext cx="7541895" cy="574039"/>
          </a:xfrm>
        </p:spPr>
        <p:txBody>
          <a:bodyPr>
            <a:normAutofit/>
          </a:bodyPr>
          <a:lstStyle/>
          <a:p>
            <a:pPr algn="ctr"/>
            <a:r>
              <a:rPr lang="en-US" sz="2800" b="1" i="0" dirty="0">
                <a:solidFill>
                  <a:srgbClr val="000513"/>
                </a:solidFill>
                <a:effectLst/>
                <a:latin typeface="+mn-lt"/>
                <a:ea typeface="+mj-ea"/>
                <a:cs typeface="Verdana"/>
              </a:rPr>
              <a:t>Youth Award Submission Review</a:t>
            </a:r>
            <a:endParaRPr lang="en-US" sz="2800" dirty="0">
              <a:latin typeface="+mn-lt"/>
            </a:endParaRPr>
          </a:p>
        </p:txBody>
      </p:sp>
      <p:sp>
        <p:nvSpPr>
          <p:cNvPr id="3" name="Text Placeholder 2">
            <a:extLst>
              <a:ext uri="{FF2B5EF4-FFF2-40B4-BE49-F238E27FC236}">
                <a16:creationId xmlns:a16="http://schemas.microsoft.com/office/drawing/2014/main" id="{86F7437A-A616-32AD-9F7C-27589C298964}"/>
              </a:ext>
            </a:extLst>
          </p:cNvPr>
          <p:cNvSpPr>
            <a:spLocks noGrp="1"/>
          </p:cNvSpPr>
          <p:nvPr>
            <p:ph type="body" idx="1"/>
          </p:nvPr>
        </p:nvSpPr>
        <p:spPr>
          <a:xfrm>
            <a:off x="612140" y="1166864"/>
            <a:ext cx="7903210" cy="3785652"/>
          </a:xfrm>
        </p:spPr>
        <p:txBody>
          <a:bodyPr/>
          <a:lstStyle/>
          <a:p>
            <a:pPr marL="0" lvl="0"/>
            <a:r>
              <a:rPr lang="en-US" sz="1800" b="0" i="0" dirty="0">
                <a:solidFill>
                  <a:srgbClr val="000513"/>
                </a:solidFill>
                <a:latin typeface="+mn-lt"/>
                <a:ea typeface="+mn-ea"/>
                <a:cs typeface="Verdana"/>
              </a:rPr>
              <a:t>How to Submit Applications:</a:t>
            </a:r>
          </a:p>
          <a:p>
            <a:pPr marL="171450" lvl="0" indent="-171450"/>
            <a:r>
              <a:rPr lang="en-US" sz="1800" b="0" i="0" dirty="0">
                <a:solidFill>
                  <a:srgbClr val="000513"/>
                </a:solidFill>
                <a:latin typeface="+mn-lt"/>
                <a:ea typeface="+mn-ea"/>
                <a:cs typeface="Verdana"/>
              </a:rPr>
              <a:t> - Collect nomination forms and supporting documents (e.g., letters of recommendation, photos).</a:t>
            </a:r>
          </a:p>
          <a:p>
            <a:pPr marL="171450" lvl="0" indent="-171450"/>
            <a:endParaRPr lang="en-US" sz="1800" b="0" i="0" dirty="0">
              <a:solidFill>
                <a:srgbClr val="000513"/>
              </a:solidFill>
              <a:latin typeface="+mn-lt"/>
              <a:ea typeface="+mn-ea"/>
              <a:cs typeface="Verdana"/>
            </a:endParaRPr>
          </a:p>
          <a:p>
            <a:pPr marL="285750" lvl="0" indent="-285750">
              <a:buFontTx/>
              <a:buChar char="-"/>
            </a:pPr>
            <a:r>
              <a:rPr lang="en-US" sz="1800" b="0" i="0" dirty="0">
                <a:solidFill>
                  <a:srgbClr val="000513"/>
                </a:solidFill>
                <a:latin typeface="+mn-lt"/>
                <a:ea typeface="+mn-ea"/>
                <a:cs typeface="Verdana"/>
              </a:rPr>
              <a:t>Review all material for completeness and eligibility.</a:t>
            </a:r>
          </a:p>
          <a:p>
            <a:pPr marL="285750" lvl="0" indent="-285750">
              <a:buFontTx/>
              <a:buChar char="-"/>
            </a:pPr>
            <a:endParaRPr lang="en-US" sz="1800" b="0" i="0" dirty="0">
              <a:solidFill>
                <a:srgbClr val="000513"/>
              </a:solidFill>
              <a:latin typeface="+mn-lt"/>
              <a:ea typeface="+mn-ea"/>
              <a:cs typeface="Verdana"/>
            </a:endParaRPr>
          </a:p>
          <a:p>
            <a:pPr marL="285750" lvl="0" indent="-285750">
              <a:buFontTx/>
              <a:buChar char="-"/>
            </a:pPr>
            <a:r>
              <a:rPr lang="en-US" sz="1800" b="0" i="0" dirty="0">
                <a:solidFill>
                  <a:srgbClr val="000513"/>
                </a:solidFill>
                <a:latin typeface="+mn-lt"/>
                <a:ea typeface="+mn-ea"/>
                <a:cs typeface="Verdana"/>
              </a:rPr>
              <a:t>Submit the full application to your District Youth Activities Chairperson by the District’s deadline of April 1</a:t>
            </a:r>
            <a:r>
              <a:rPr lang="en-US" sz="1800" b="0" i="0" baseline="30000" dirty="0">
                <a:solidFill>
                  <a:srgbClr val="000513"/>
                </a:solidFill>
                <a:latin typeface="+mn-lt"/>
                <a:ea typeface="+mn-ea"/>
                <a:cs typeface="Verdana"/>
              </a:rPr>
              <a:t>st</a:t>
            </a:r>
            <a:r>
              <a:rPr lang="en-US" sz="1800" b="0" i="0" dirty="0">
                <a:solidFill>
                  <a:srgbClr val="000513"/>
                </a:solidFill>
                <a:latin typeface="+mn-lt"/>
                <a:ea typeface="+mn-ea"/>
                <a:cs typeface="Verdana"/>
              </a:rPr>
              <a:t>.</a:t>
            </a:r>
          </a:p>
          <a:p>
            <a:pPr marL="285750" lvl="0" indent="-285750">
              <a:buFontTx/>
              <a:buChar char="-"/>
            </a:pPr>
            <a:endParaRPr lang="en-US" sz="1800" b="0" i="0" dirty="0">
              <a:solidFill>
                <a:srgbClr val="000513"/>
              </a:solidFill>
              <a:latin typeface="+mn-lt"/>
              <a:ea typeface="+mn-ea"/>
              <a:cs typeface="Verdana"/>
            </a:endParaRPr>
          </a:p>
          <a:p>
            <a:pPr marL="285750" lvl="0" indent="-285750">
              <a:buFontTx/>
              <a:buChar char="-"/>
            </a:pPr>
            <a:r>
              <a:rPr lang="en-US" sz="1800" b="0" i="0" dirty="0">
                <a:solidFill>
                  <a:srgbClr val="000513"/>
                </a:solidFill>
                <a:latin typeface="+mn-lt"/>
                <a:ea typeface="+mn-ea"/>
                <a:cs typeface="Verdana"/>
              </a:rPr>
              <a:t>Ensure follow-up with your chairperson to confirm receipt.</a:t>
            </a:r>
          </a:p>
          <a:p>
            <a:pPr marL="285750" lvl="0" indent="-285750">
              <a:buFontTx/>
              <a:buChar char="-"/>
            </a:pPr>
            <a:endParaRPr lang="en-US" sz="1800" dirty="0">
              <a:latin typeface="+mn-lt"/>
            </a:endParaRPr>
          </a:p>
          <a:p>
            <a:r>
              <a:rPr lang="en-US" sz="1800" b="0" i="0" dirty="0">
                <a:solidFill>
                  <a:srgbClr val="000513"/>
                </a:solidFill>
                <a:latin typeface="+mn-lt"/>
                <a:ea typeface="+mn-ea"/>
                <a:cs typeface="Verdana"/>
              </a:rPr>
              <a:t>2024-2025 Department Chairperson: </a:t>
            </a:r>
            <a:r>
              <a:rPr lang="en-US" sz="1800" b="0" i="0" dirty="0">
                <a:solidFill>
                  <a:srgbClr val="000513"/>
                </a:solidFill>
                <a:latin typeface="+mn-lt"/>
                <a:ea typeface="+mn-ea"/>
                <a:cs typeface="Verdana"/>
                <a:hlinkClick r:id="rId3"/>
              </a:rPr>
              <a:t>Wayne Wright</a:t>
            </a:r>
            <a:endParaRPr lang="en-US" sz="1800" b="0" i="0" dirty="0">
              <a:solidFill>
                <a:srgbClr val="000513"/>
              </a:solidFill>
              <a:latin typeface="+mn-lt"/>
              <a:ea typeface="+mn-ea"/>
              <a:cs typeface="Verdana"/>
            </a:endParaRPr>
          </a:p>
          <a:p>
            <a:pPr marL="285750" lvl="0" indent="-285750">
              <a:buFontTx/>
              <a:buChar char="-"/>
            </a:pPr>
            <a:endParaRPr lang="en-US" sz="1800" b="0" i="0" dirty="0">
              <a:solidFill>
                <a:srgbClr val="000513"/>
              </a:solidFill>
              <a:latin typeface="+mn-lt"/>
              <a:ea typeface="+mn-ea"/>
              <a:cs typeface="Verdana"/>
            </a:endParaRPr>
          </a:p>
          <a:p>
            <a:endParaRPr lang="en-US" dirty="0"/>
          </a:p>
        </p:txBody>
      </p:sp>
    </p:spTree>
    <p:extLst>
      <p:ext uri="{BB962C8B-B14F-4D97-AF65-F5344CB8AC3E}">
        <p14:creationId xmlns:p14="http://schemas.microsoft.com/office/powerpoint/2010/main" val="251837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809</TotalTime>
  <Words>3805</Words>
  <Application>Microsoft Office PowerPoint</Application>
  <PresentationFormat>On-screen Show (16:9)</PresentationFormat>
  <Paragraphs>243</Paragraphs>
  <Slides>24</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Calibri</vt:lpstr>
      <vt:lpstr>Verdana</vt:lpstr>
      <vt:lpstr>Office Theme</vt:lpstr>
      <vt:lpstr>PowerPoint Presentation</vt:lpstr>
      <vt:lpstr>Training Objectives </vt:lpstr>
      <vt:lpstr>Youth Activities Overview</vt:lpstr>
      <vt:lpstr>Role of the Youth Activities Chairperson</vt:lpstr>
      <vt:lpstr>Scouting &amp; JROTC Involvement</vt:lpstr>
      <vt:lpstr>Reaching Youth Groups</vt:lpstr>
      <vt:lpstr>Youth Cadet Awards Program</vt:lpstr>
      <vt:lpstr>Scout of the Year Program</vt:lpstr>
      <vt:lpstr>Youth Award Submission Review</vt:lpstr>
      <vt:lpstr>Other Youth Activities</vt:lpstr>
      <vt:lpstr>Reaching Schools for Teacher of  the Year Award</vt:lpstr>
      <vt:lpstr>Teacher of the Year Award Overview</vt:lpstr>
      <vt:lpstr>Running the Teacher of  the Year Program</vt:lpstr>
      <vt:lpstr>Judging and Submission Process</vt:lpstr>
      <vt:lpstr>Teacher of the Year Submission Review</vt:lpstr>
      <vt:lpstr>Reaching Emergency Responders</vt:lpstr>
      <vt:lpstr>Public Servant Award Overview</vt:lpstr>
      <vt:lpstr>Criteria for Public Servant Awards</vt:lpstr>
      <vt:lpstr>Award Submission Process</vt:lpstr>
      <vt:lpstr>Public Servant Award Submission Review</vt:lpstr>
      <vt:lpstr>Reporting and Documentation</vt:lpstr>
      <vt:lpstr>Conclusion</vt:lpstr>
      <vt:lpstr>Contact Information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Segundo</dc:creator>
  <cp:lastModifiedBy>Salvador Cota</cp:lastModifiedBy>
  <cp:revision>33</cp:revision>
  <cp:lastPrinted>2021-08-20T15:31:55Z</cp:lastPrinted>
  <dcterms:created xsi:type="dcterms:W3CDTF">2020-08-25T04:23:27Z</dcterms:created>
  <dcterms:modified xsi:type="dcterms:W3CDTF">2024-09-07T22:09:53Z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2020-08-19T00:00:00Z</vt:filetime>
  </property>
  <property fmtid="{D5CDD505-2E9C-101B-9397-08002B2CF9AE}" pid="3" name="Creator">
    <vt:lpwstr>Acrobat PDFMaker 20 for PowerPoint</vt:lpwstr>
  </property>
  <property fmtid="{D5CDD505-2E9C-101B-9397-08002B2CF9AE}" pid="4" name="LastSaved">
    <vt:filetime>2020-08-25T00:00:00Z</vt:filetime>
  </property>
</Properties>
</file>