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86" r:id="rId2"/>
    <p:sldId id="287" r:id="rId3"/>
    <p:sldId id="288" r:id="rId4"/>
    <p:sldId id="289" r:id="rId5"/>
    <p:sldId id="290" r:id="rId6"/>
    <p:sldId id="291" r:id="rId7"/>
    <p:sldId id="292" r:id="rId8"/>
    <p:sldId id="293" r:id="rId9"/>
    <p:sldId id="294" r:id="rId10"/>
  </p:sldIdLst>
  <p:sldSz cx="9144000" cy="5143500" type="screen16x9"/>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Napier" initials="DN" lastIdx="1" clrIdx="0">
    <p:extLst>
      <p:ext uri="{19B8F6BF-5375-455C-9EA6-DF929625EA0E}">
        <p15:presenceInfo xmlns:p15="http://schemas.microsoft.com/office/powerpoint/2012/main" userId="294227989eb4b6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94"/>
  </p:normalViewPr>
  <p:slideViewPr>
    <p:cSldViewPr>
      <p:cViewPr varScale="1">
        <p:scale>
          <a:sx n="139" d="100"/>
          <a:sy n="139" d="100"/>
        </p:scale>
        <p:origin x="114" y="17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8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endParaRPr lang="en-US"/>
          </a:p>
        </p:txBody>
      </p:sp>
    </p:spTree>
    <p:extLst>
      <p:ext uri="{BB962C8B-B14F-4D97-AF65-F5344CB8AC3E}">
        <p14:creationId xmlns:p14="http://schemas.microsoft.com/office/powerpoint/2010/main" val="300820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endParaRPr lang="en-US"/>
          </a:p>
        </p:txBody>
      </p:sp>
    </p:spTree>
    <p:extLst>
      <p:ext uri="{BB962C8B-B14F-4D97-AF65-F5344CB8AC3E}">
        <p14:creationId xmlns:p14="http://schemas.microsoft.com/office/powerpoint/2010/main" val="276287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endParaRPr lang="en-US" dirty="0"/>
          </a:p>
          <a:p>
            <a:r>
              <a:rPr lang="en-US" dirty="0"/>
              <a:t>The reason we are covering this is that you need to promote your Posts/Districts on social media. The question is what platform do you use? In order to earn All State and All American recognition you are required to have a Facebook page/group. However, you are not limited to Facebook. You can also use any of the other platforms to spread your message.</a:t>
            </a:r>
          </a:p>
          <a:p>
            <a:endParaRPr lang="en-US" dirty="0"/>
          </a:p>
          <a:p>
            <a:r>
              <a:rPr lang="en-US" dirty="0"/>
              <a:t>Facebook networks people and is a multi-purpose social networking platform.  It allows users to chat with each other, share photos, and allows them to set up pages and/or groups. It has a broad appeal as 68% of adult Americans report using this platform. It undoubtedly reaches a larger demographic. People make connections on Facebook with friends, family, coworkers and other people they care to keep in touch with. </a:t>
            </a:r>
          </a:p>
          <a:p>
            <a:endParaRPr lang="en-US" dirty="0"/>
          </a:p>
          <a:p>
            <a:r>
              <a:rPr lang="en-US" dirty="0"/>
              <a:t>Twitter on the other hand is less about social relationships. It allows users to connect by following each other. In 2020, the total number of adults who use Twitter was 24%. Twitter is a fast-paced channel that appeals more to younger customers. This platform isn’t just popular with the average consumer. Journalists, politicians and celebrities all frequently use it too. Twitter is the place to find trending news – that could include the things you are doing in your communities or for veterans.</a:t>
            </a:r>
          </a:p>
        </p:txBody>
      </p:sp>
    </p:spTree>
    <p:extLst>
      <p:ext uri="{BB962C8B-B14F-4D97-AF65-F5344CB8AC3E}">
        <p14:creationId xmlns:p14="http://schemas.microsoft.com/office/powerpoint/2010/main" val="143519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endParaRPr lang="en-US"/>
          </a:p>
        </p:txBody>
      </p:sp>
    </p:spTree>
    <p:extLst>
      <p:ext uri="{BB962C8B-B14F-4D97-AF65-F5344CB8AC3E}">
        <p14:creationId xmlns:p14="http://schemas.microsoft.com/office/powerpoint/2010/main" val="82352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endParaRPr lang="en-US"/>
          </a:p>
        </p:txBody>
      </p:sp>
    </p:spTree>
    <p:extLst>
      <p:ext uri="{BB962C8B-B14F-4D97-AF65-F5344CB8AC3E}">
        <p14:creationId xmlns:p14="http://schemas.microsoft.com/office/powerpoint/2010/main" val="236928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pPr marL="196087" indent="-196087">
              <a:buFont typeface="Wingdings" panose="05000000000000000000" pitchFamily="2" charset="2"/>
              <a:buChar char="Ø"/>
            </a:pPr>
            <a:r>
              <a:rPr lang="en-US" dirty="0"/>
              <a:t>Ensures cohesiveness in our messaging; everything we put out should be consistent</a:t>
            </a:r>
          </a:p>
          <a:p>
            <a:pPr marL="196087" indent="-196087">
              <a:buFont typeface="Wingdings" panose="05000000000000000000" pitchFamily="2" charset="2"/>
              <a:buChar char="Ø"/>
            </a:pPr>
            <a:r>
              <a:rPr lang="en-US" dirty="0"/>
              <a:t>Establishes our brand as it is our medium to express who we are, what we do and what we believe in</a:t>
            </a:r>
          </a:p>
          <a:p>
            <a:pPr marL="196087" indent="-196087">
              <a:buFont typeface="Wingdings" panose="05000000000000000000" pitchFamily="2" charset="2"/>
              <a:buChar char="Ø"/>
            </a:pPr>
            <a:r>
              <a:rPr lang="en-US" dirty="0"/>
              <a:t>Increases visibility and thought leadership as an opportunity to package up our experience, expertise and perspective on topics and trends</a:t>
            </a:r>
          </a:p>
          <a:p>
            <a:pPr marL="196087" indent="-196087">
              <a:buFont typeface="Wingdings" panose="05000000000000000000" pitchFamily="2" charset="2"/>
              <a:buChar char="Ø"/>
            </a:pPr>
            <a:r>
              <a:rPr lang="en-US" dirty="0"/>
              <a:t>Analyzes patterns in our audience; it’s an opportunity to see what they are interested in and where</a:t>
            </a:r>
          </a:p>
          <a:p>
            <a:pPr marL="196087" indent="-196087">
              <a:buFont typeface="Wingdings" panose="05000000000000000000" pitchFamily="2" charset="2"/>
              <a:buChar char="Ø"/>
            </a:pPr>
            <a:r>
              <a:rPr lang="en-US" dirty="0"/>
              <a:t>Maximizes Return on Investment (ROI) as content development does not have to be an expensive endeavor and therefore can cost less, yet still reach a wide audience</a:t>
            </a:r>
          </a:p>
          <a:p>
            <a:pPr marL="196087" indent="-196087">
              <a:buFont typeface="Wingdings" panose="05000000000000000000" pitchFamily="2" charset="2"/>
              <a:buChar char="Ø"/>
            </a:pPr>
            <a:endParaRPr lang="en-US" dirty="0"/>
          </a:p>
          <a:p>
            <a:pPr marL="196087" indent="-196087">
              <a:buFont typeface="Wingdings" panose="05000000000000000000" pitchFamily="2" charset="2"/>
              <a:buChar char="Ø"/>
            </a:pPr>
            <a:r>
              <a:rPr lang="en-US" dirty="0"/>
              <a:t>Basically, it is content that we publish with the intent of getting users to engage with us</a:t>
            </a:r>
          </a:p>
          <a:p>
            <a:pPr marL="196087" indent="-196087">
              <a:buFont typeface="Wingdings" panose="05000000000000000000" pitchFamily="2" charset="2"/>
              <a:buChar char="Ø"/>
            </a:pPr>
            <a:r>
              <a:rPr lang="en-US" dirty="0"/>
              <a:t>Focus on the main message, you don’t want to overwhelm your audience</a:t>
            </a:r>
          </a:p>
          <a:p>
            <a:pPr marL="196087" indent="-196087">
              <a:buFont typeface="Wingdings" panose="05000000000000000000" pitchFamily="2" charset="2"/>
              <a:buChar char="Ø"/>
            </a:pPr>
            <a:r>
              <a:rPr lang="en-US" dirty="0"/>
              <a:t>Capture attention with something out of the ordinary</a:t>
            </a:r>
          </a:p>
          <a:p>
            <a:pPr marL="196087" indent="-196087">
              <a:buFont typeface="Wingdings" panose="05000000000000000000" pitchFamily="2" charset="2"/>
              <a:buChar char="Ø"/>
            </a:pPr>
            <a:r>
              <a:rPr lang="en-US" dirty="0"/>
              <a:t>Provide examples and be relatable</a:t>
            </a:r>
          </a:p>
          <a:p>
            <a:pPr marL="196087" indent="-196087">
              <a:buFont typeface="Wingdings" panose="05000000000000000000" pitchFamily="2" charset="2"/>
              <a:buChar char="Ø"/>
            </a:pPr>
            <a:r>
              <a:rPr lang="en-US" dirty="0"/>
              <a:t>Check your sources and back up your claims</a:t>
            </a:r>
          </a:p>
          <a:p>
            <a:pPr marL="196087" indent="-196087">
              <a:buFont typeface="Wingdings" panose="05000000000000000000" pitchFamily="2" charset="2"/>
              <a:buChar char="Ø"/>
            </a:pPr>
            <a:r>
              <a:rPr lang="en-US" dirty="0"/>
              <a:t>Emotion drives sharing and encourages users to engage with your content</a:t>
            </a:r>
          </a:p>
          <a:p>
            <a:pPr marL="196087" indent="-196087">
              <a:buFont typeface="Wingdings" panose="05000000000000000000" pitchFamily="2" charset="2"/>
              <a:buChar char="Ø"/>
            </a:pPr>
            <a:r>
              <a:rPr lang="en-US" dirty="0"/>
              <a:t>People like stories, create one for users to follow</a:t>
            </a:r>
          </a:p>
          <a:p>
            <a:pPr marL="196087" indent="-196087">
              <a:buFont typeface="Wingdings" panose="05000000000000000000" pitchFamily="2" charset="2"/>
              <a:buChar char="Ø"/>
            </a:pPr>
            <a:r>
              <a:rPr lang="en-US" dirty="0"/>
              <a:t>Add value to the conversation, talk about what people want to hear not just what you want to say and tap into ongoing conversations to fill a gap</a:t>
            </a:r>
          </a:p>
          <a:p>
            <a:pPr marL="196087" indent="-196087">
              <a:buFont typeface="Wingdings" panose="05000000000000000000" pitchFamily="2" charset="2"/>
              <a:buChar char="Ø"/>
            </a:pPr>
            <a:endParaRPr lang="en-US" dirty="0"/>
          </a:p>
          <a:p>
            <a:pPr marL="196087" indent="-196087">
              <a:buFont typeface="Wingdings" panose="05000000000000000000" pitchFamily="2" charset="2"/>
              <a:buChar char="Ø"/>
            </a:pPr>
            <a:r>
              <a:rPr lang="en-US" dirty="0"/>
              <a:t>Milestone content is produced and published around a specific milestone</a:t>
            </a:r>
          </a:p>
          <a:p>
            <a:pPr marL="718987" lvl="1" indent="-196087">
              <a:buFont typeface="Arial" panose="020B0604020202020204" pitchFamily="34" charset="0"/>
              <a:buChar char="•"/>
            </a:pPr>
            <a:r>
              <a:rPr lang="en-US" dirty="0"/>
              <a:t>It is time sensitive, an announcement, an exhibition, a conference or event</a:t>
            </a:r>
          </a:p>
          <a:p>
            <a:pPr marL="196087" indent="-196087">
              <a:buFont typeface="Wingdings" panose="05000000000000000000" pitchFamily="2" charset="2"/>
              <a:buChar char="Ø"/>
            </a:pPr>
            <a:r>
              <a:rPr lang="en-US" dirty="0"/>
              <a:t>Always On Content is not time sensitive that allows you to regularly and consistently publish</a:t>
            </a:r>
          </a:p>
          <a:p>
            <a:pPr marL="718987" lvl="1" indent="-196087">
              <a:buFont typeface="Arial" panose="020B0604020202020204" pitchFamily="34" charset="0"/>
              <a:buChar char="•"/>
            </a:pPr>
            <a:r>
              <a:rPr lang="en-US" dirty="0"/>
              <a:t>Updates, perspectives on issues or on trends</a:t>
            </a:r>
          </a:p>
          <a:p>
            <a:r>
              <a:rPr lang="en-US" dirty="0"/>
              <a:t>Written Content</a:t>
            </a:r>
          </a:p>
          <a:p>
            <a:pPr marL="196087" indent="-196087">
              <a:buFont typeface="Wingdings" panose="05000000000000000000" pitchFamily="2" charset="2"/>
              <a:buChar char="Ø"/>
            </a:pPr>
            <a:r>
              <a:rPr lang="en-US" dirty="0"/>
              <a:t>Every tweet, post or update are forms of written content and will very by platform depending on requirements. Twitter has a limit of 140 characters. However, a blog provides for long form content and can help put more detailed information across (this should always be paired with visual content.</a:t>
            </a:r>
          </a:p>
          <a:p>
            <a:pPr marL="196087" indent="-196087">
              <a:buFont typeface="Wingdings" panose="05000000000000000000" pitchFamily="2" charset="2"/>
              <a:buChar char="Ø"/>
            </a:pPr>
            <a:r>
              <a:rPr lang="en-US" dirty="0"/>
              <a:t>These can and should be written frequently, i.e., “on-the-road” style, blog posts, interviews, thought leadership articles, opinion pieces, story modules of a multipart series and business features – including news, business updates or events</a:t>
            </a:r>
          </a:p>
          <a:p>
            <a:pPr marL="196087" indent="-196087">
              <a:buFont typeface="Wingdings" panose="05000000000000000000" pitchFamily="2" charset="2"/>
              <a:buChar char="Ø"/>
            </a:pPr>
            <a:r>
              <a:rPr lang="en-US" dirty="0"/>
              <a:t>Where can you use written content? Facebook, Twitter, LinkedIn, Blog/Website.</a:t>
            </a:r>
          </a:p>
          <a:p>
            <a:pPr marL="196087" indent="-196087">
              <a:buFont typeface="Wingdings" panose="05000000000000000000" pitchFamily="2" charset="2"/>
              <a:buChar char="Ø"/>
            </a:pPr>
            <a:endParaRPr lang="en-US" dirty="0"/>
          </a:p>
          <a:p>
            <a:r>
              <a:rPr lang="en-US" dirty="0"/>
              <a:t>Visual</a:t>
            </a:r>
          </a:p>
          <a:p>
            <a:pPr marL="196087" indent="-196087">
              <a:buFont typeface="Wingdings" panose="05000000000000000000" pitchFamily="2" charset="2"/>
              <a:buChar char="Ø"/>
            </a:pPr>
            <a:r>
              <a:rPr lang="en-US" dirty="0"/>
              <a:t>Includes photos, visuals and imagery from Posts or Districts. These can be designed elements or photographs from our/your media library or regional imagery banks.</a:t>
            </a:r>
          </a:p>
          <a:p>
            <a:pPr marL="196087" indent="-196087">
              <a:buFont typeface="Wingdings" panose="05000000000000000000" pitchFamily="2" charset="2"/>
              <a:buChar char="Ø"/>
            </a:pPr>
            <a:r>
              <a:rPr lang="en-US" dirty="0"/>
              <a:t>Using visuals makes a post more aesthetically pleasing and improves its visibility, listing and shareability.</a:t>
            </a:r>
          </a:p>
          <a:p>
            <a:pPr marL="196087" indent="-196087">
              <a:buFont typeface="Wingdings" panose="05000000000000000000" pitchFamily="2" charset="2"/>
              <a:buChar char="Ø"/>
            </a:pPr>
            <a:r>
              <a:rPr lang="en-US" dirty="0"/>
              <a:t>Use content from your Post/District to make sure you are using “owned” content, or share from external sources, but be sure to credit the content.</a:t>
            </a:r>
          </a:p>
          <a:p>
            <a:pPr marL="196087" indent="-196087">
              <a:buFont typeface="Wingdings" panose="05000000000000000000" pitchFamily="2" charset="2"/>
              <a:buChar char="Ø"/>
            </a:pPr>
            <a:r>
              <a:rPr lang="en-US" dirty="0"/>
              <a:t>Always ensure the equipment and people in your images follow brand and safety guidelines.</a:t>
            </a:r>
          </a:p>
          <a:p>
            <a:pPr marL="196087" indent="-196087">
              <a:buFont typeface="Wingdings" panose="05000000000000000000" pitchFamily="2" charset="2"/>
              <a:buChar char="Ø"/>
            </a:pPr>
            <a:r>
              <a:rPr lang="en-US" dirty="0"/>
              <a:t>Where can you share visual content? Facebook, Twitter, LinkedIn, Blog/Website, and Instagram.</a:t>
            </a:r>
          </a:p>
          <a:p>
            <a:pPr marL="196087" indent="-196087">
              <a:buFont typeface="Wingdings" panose="05000000000000000000" pitchFamily="2" charset="2"/>
              <a:buChar char="Ø"/>
            </a:pPr>
            <a:endParaRPr lang="en-US" dirty="0"/>
          </a:p>
          <a:p>
            <a:r>
              <a:rPr lang="en-US" dirty="0"/>
              <a:t>Visual Infographic</a:t>
            </a:r>
          </a:p>
          <a:p>
            <a:pPr marL="196087" indent="-196087">
              <a:buFont typeface="Wingdings" panose="05000000000000000000" pitchFamily="2" charset="2"/>
              <a:buChar char="Ø"/>
            </a:pPr>
            <a:r>
              <a:rPr lang="en-US" dirty="0"/>
              <a:t>Infographics can come in many formats; they can be long-form infographics that tell a story (i.e., a timeline) or one-off stats and facts (i.e., number of Post members statewide)</a:t>
            </a:r>
          </a:p>
          <a:p>
            <a:pPr marL="196087" indent="-196087">
              <a:buFont typeface="Wingdings" panose="05000000000000000000" pitchFamily="2" charset="2"/>
              <a:buChar char="Ø"/>
            </a:pPr>
            <a:r>
              <a:rPr lang="en-US" dirty="0"/>
              <a:t>Why? It presents information in a concise, eye-catching, engaging and digestible manner, catering to an audience with a short attention span and lack of patience</a:t>
            </a:r>
          </a:p>
          <a:p>
            <a:pPr marL="196087" indent="-196087">
              <a:buFont typeface="Wingdings" panose="05000000000000000000" pitchFamily="2" charset="2"/>
              <a:buChar char="Ø"/>
            </a:pPr>
            <a:r>
              <a:rPr lang="en-US" dirty="0"/>
              <a:t>There are free tools available to help you create infographics, but if you have access to a graphic designer  to produce them that’s all the better.</a:t>
            </a:r>
          </a:p>
          <a:p>
            <a:pPr marL="196087" indent="-196087">
              <a:buFont typeface="Wingdings" panose="05000000000000000000" pitchFamily="2" charset="2"/>
              <a:buChar char="Ø"/>
            </a:pPr>
            <a:r>
              <a:rPr lang="en-US" dirty="0"/>
              <a:t>Where can you share infographics? Facebook, Twitter, LinkedIn and Instagram.</a:t>
            </a:r>
          </a:p>
          <a:p>
            <a:pPr marL="196087" indent="-196087">
              <a:buFont typeface="Wingdings" panose="05000000000000000000" pitchFamily="2" charset="2"/>
              <a:buChar char="Ø"/>
            </a:pPr>
            <a:endParaRPr lang="en-US" dirty="0"/>
          </a:p>
          <a:p>
            <a:pPr marL="196087" indent="-196087">
              <a:buFont typeface="Wingdings" panose="05000000000000000000" pitchFamily="2" charset="2"/>
              <a:buChar char="Ø"/>
            </a:pPr>
            <a:endParaRPr lang="en-US" dirty="0"/>
          </a:p>
        </p:txBody>
      </p:sp>
    </p:spTree>
    <p:extLst>
      <p:ext uri="{BB962C8B-B14F-4D97-AF65-F5344CB8AC3E}">
        <p14:creationId xmlns:p14="http://schemas.microsoft.com/office/powerpoint/2010/main" val="162278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pPr marL="196087" indent="-196087">
              <a:buFont typeface="Wingdings" panose="05000000000000000000" pitchFamily="2" charset="2"/>
              <a:buChar char="Ø"/>
            </a:pPr>
            <a:r>
              <a:rPr lang="en-US" dirty="0"/>
              <a:t>Visual Animated GIFs</a:t>
            </a:r>
          </a:p>
          <a:p>
            <a:pPr marL="196087" indent="-196087">
              <a:buFont typeface="Arial" panose="020B0604020202020204" pitchFamily="34" charset="0"/>
              <a:buChar char="•"/>
            </a:pPr>
            <a:r>
              <a:rPr lang="en-US" dirty="0"/>
              <a:t>A basic Graphics Interchange Format (GIF) is a static or animated image that is an incredibly useful social media tool</a:t>
            </a:r>
          </a:p>
          <a:p>
            <a:pPr marL="196087" indent="-196087">
              <a:buFont typeface="Arial" panose="020B0604020202020204" pitchFamily="34" charset="0"/>
              <a:buChar char="•"/>
            </a:pPr>
            <a:r>
              <a:rPr lang="en-US" dirty="0"/>
              <a:t>It’s often informal and humorous. They are a dynamic and lighthearted way to illustrate a message on social media</a:t>
            </a:r>
          </a:p>
          <a:p>
            <a:pPr marL="196087" indent="-196087">
              <a:buFont typeface="Arial" panose="020B0604020202020204" pitchFamily="34" charset="0"/>
              <a:buChar char="•"/>
            </a:pPr>
            <a:r>
              <a:rPr lang="en-US" dirty="0"/>
              <a:t>They can be produced through online generators</a:t>
            </a:r>
          </a:p>
          <a:p>
            <a:pPr marL="196087" indent="-196087">
              <a:buFont typeface="Arial" panose="020B0604020202020204" pitchFamily="34" charset="0"/>
              <a:buChar char="•"/>
            </a:pPr>
            <a:r>
              <a:rPr lang="en-US" dirty="0"/>
              <a:t>Where they can be used: Facebook, Twitter, YouTube and Instagram</a:t>
            </a:r>
          </a:p>
          <a:p>
            <a:pPr marL="196087" indent="-196087">
              <a:buFont typeface="Arial" panose="020B0604020202020204" pitchFamily="34" charset="0"/>
              <a:buChar char="•"/>
            </a:pPr>
            <a:endParaRPr lang="en-US" dirty="0"/>
          </a:p>
          <a:p>
            <a:pPr marL="196087" indent="-196087">
              <a:buFont typeface="Wingdings" panose="05000000000000000000" pitchFamily="2" charset="2"/>
              <a:buChar char="Ø"/>
            </a:pPr>
            <a:r>
              <a:rPr lang="en-US" dirty="0"/>
              <a:t>Visual Videos</a:t>
            </a:r>
          </a:p>
          <a:p>
            <a:pPr marL="196087" indent="-196087">
              <a:buFont typeface="Arial" panose="020B0604020202020204" pitchFamily="34" charset="0"/>
              <a:buChar char="•"/>
            </a:pPr>
            <a:r>
              <a:rPr lang="en-US" dirty="0"/>
              <a:t>Moving images or media that can tell a story and transmit a message directly to the consumer</a:t>
            </a:r>
          </a:p>
          <a:p>
            <a:pPr marL="196087" indent="-196087">
              <a:buFont typeface="Arial" panose="020B0604020202020204" pitchFamily="34" charset="0"/>
              <a:buChar char="•"/>
            </a:pPr>
            <a:r>
              <a:rPr lang="en-US" dirty="0"/>
              <a:t>Easy to view and digest; passive watching versus active reading</a:t>
            </a:r>
          </a:p>
          <a:p>
            <a:pPr marL="196087" indent="-196087">
              <a:buFont typeface="Arial" panose="020B0604020202020204" pitchFamily="34" charset="0"/>
              <a:buChar char="•"/>
            </a:pPr>
            <a:r>
              <a:rPr lang="en-US" dirty="0"/>
              <a:t>Should be designed to be shareable. </a:t>
            </a:r>
          </a:p>
          <a:p>
            <a:pPr marL="196087" indent="-196087">
              <a:buFont typeface="Arial" panose="020B0604020202020204" pitchFamily="34" charset="0"/>
              <a:buChar char="•"/>
            </a:pPr>
            <a:r>
              <a:rPr lang="en-US" dirty="0"/>
              <a:t>They don’t have to be professionally done. Videos shot on smart phones can be very high quality</a:t>
            </a:r>
          </a:p>
          <a:p>
            <a:pPr marL="196087" indent="-196087">
              <a:buFont typeface="Arial" panose="020B0604020202020204" pitchFamily="34" charset="0"/>
              <a:buChar char="•"/>
            </a:pPr>
            <a:r>
              <a:rPr lang="en-US" dirty="0"/>
              <a:t>Where can you share to? Facebook, Twitter, YouTube, Instagram and LinkedIn</a:t>
            </a:r>
          </a:p>
          <a:p>
            <a:pPr marL="196087" indent="-196087">
              <a:buFont typeface="Arial" panose="020B0604020202020204" pitchFamily="34" charset="0"/>
              <a:buChar char="•"/>
            </a:pPr>
            <a:endParaRPr lang="en-US" dirty="0"/>
          </a:p>
          <a:p>
            <a:pPr marL="196087" indent="-196087">
              <a:buFont typeface="Wingdings" panose="05000000000000000000" pitchFamily="2" charset="2"/>
              <a:buChar char="Ø"/>
            </a:pPr>
            <a:r>
              <a:rPr lang="en-US" dirty="0"/>
              <a:t>Live Videos</a:t>
            </a:r>
          </a:p>
          <a:p>
            <a:pPr marL="196087" indent="-196087">
              <a:buFont typeface="Arial" panose="020B0604020202020204" pitchFamily="34" charset="0"/>
              <a:buChar char="•"/>
            </a:pPr>
            <a:r>
              <a:rPr lang="en-US" dirty="0"/>
              <a:t>These are live feeds filmed and streamed in real-time; increasingly popular for covering events or conferences</a:t>
            </a:r>
          </a:p>
          <a:p>
            <a:pPr marL="196087" indent="-196087">
              <a:buFont typeface="Arial" panose="020B0604020202020204" pitchFamily="34" charset="0"/>
              <a:buChar char="•"/>
            </a:pPr>
            <a:r>
              <a:rPr lang="en-US" dirty="0"/>
              <a:t>Going “live” gives consumers immediate access to an event</a:t>
            </a:r>
          </a:p>
          <a:p>
            <a:pPr marL="196087" indent="-196087">
              <a:buFont typeface="Arial" panose="020B0604020202020204" pitchFamily="34" charset="0"/>
              <a:buChar char="•"/>
            </a:pPr>
            <a:r>
              <a:rPr lang="en-US" dirty="0"/>
              <a:t>How? You can include a live video by simply ensuring you have a camera, smartphone or other device connected to the platform you want to use</a:t>
            </a:r>
          </a:p>
          <a:p>
            <a:pPr marL="196087" indent="-196087">
              <a:buFont typeface="Arial" panose="020B0604020202020204" pitchFamily="34" charset="0"/>
              <a:buChar char="•"/>
            </a:pPr>
            <a:r>
              <a:rPr lang="en-US" dirty="0"/>
              <a:t>On Facebook, Instagram and possible on YouTube</a:t>
            </a:r>
          </a:p>
          <a:p>
            <a:pPr marL="196087" indent="-196087">
              <a:buFont typeface="Arial" panose="020B0604020202020204" pitchFamily="34" charset="0"/>
              <a:buChar char="•"/>
            </a:pPr>
            <a:endParaRPr lang="en-US" dirty="0"/>
          </a:p>
        </p:txBody>
      </p:sp>
    </p:spTree>
    <p:extLst>
      <p:ext uri="{BB962C8B-B14F-4D97-AF65-F5344CB8AC3E}">
        <p14:creationId xmlns:p14="http://schemas.microsoft.com/office/powerpoint/2010/main" val="277937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pPr marL="196087" indent="-196087">
              <a:buFont typeface="Wingdings" panose="05000000000000000000" pitchFamily="2" charset="2"/>
              <a:buChar char="Ø"/>
            </a:pPr>
            <a:r>
              <a:rPr lang="en-US" dirty="0"/>
              <a:t>Reposting Content</a:t>
            </a:r>
          </a:p>
          <a:p>
            <a:pPr marL="196087" indent="-196087">
              <a:buFont typeface="Arial" panose="020B0604020202020204" pitchFamily="34" charset="0"/>
              <a:buChar char="•"/>
            </a:pPr>
            <a:r>
              <a:rPr lang="en-US" dirty="0"/>
              <a:t>Social sharing is the practice of taking content from elsewhere (another person or organization) and reposting it or sharing it through your own.</a:t>
            </a:r>
          </a:p>
          <a:p>
            <a:pPr marL="196087" indent="-196087">
              <a:buFont typeface="Arial" panose="020B0604020202020204" pitchFamily="34" charset="0"/>
              <a:buChar char="•"/>
            </a:pPr>
            <a:r>
              <a:rPr lang="en-US" dirty="0"/>
              <a:t>This can be an image, video, article or a post</a:t>
            </a:r>
          </a:p>
          <a:p>
            <a:pPr marL="196087" indent="-196087">
              <a:buFont typeface="Arial" panose="020B0604020202020204" pitchFamily="34" charset="0"/>
              <a:buChar char="•"/>
            </a:pPr>
            <a:r>
              <a:rPr lang="en-US" dirty="0"/>
              <a:t>Remember when sharing others’ content you should cite the authors and may even need certain permissions</a:t>
            </a:r>
          </a:p>
          <a:p>
            <a:pPr marL="196087" indent="-196087">
              <a:buFont typeface="Arial" panose="020B0604020202020204" pitchFamily="34" charset="0"/>
              <a:buChar char="•"/>
            </a:pPr>
            <a:r>
              <a:rPr lang="en-US" dirty="0"/>
              <a:t>It’s also important to respect regional copyright laws</a:t>
            </a:r>
          </a:p>
          <a:p>
            <a:pPr marL="196087" indent="-196087">
              <a:buFont typeface="Arial" panose="020B0604020202020204" pitchFamily="34" charset="0"/>
              <a:buChar char="•"/>
            </a:pPr>
            <a:r>
              <a:rPr lang="en-US" dirty="0"/>
              <a:t>On Instagram, you need to cite the original source and tag the original source. If you can’t tag them, then type their name in the post</a:t>
            </a:r>
          </a:p>
          <a:p>
            <a:pPr marL="196087" indent="-196087">
              <a:buFont typeface="Arial" panose="020B0604020202020204" pitchFamily="34" charset="0"/>
              <a:buChar char="•"/>
            </a:pPr>
            <a:r>
              <a:rPr lang="en-US" dirty="0"/>
              <a:t>On Facebook, simply make sure to cite your original source if you feed their content to your own post</a:t>
            </a:r>
          </a:p>
          <a:p>
            <a:pPr marL="196087" indent="-196087">
              <a:buFont typeface="Arial" panose="020B0604020202020204" pitchFamily="34" charset="0"/>
              <a:buChar char="•"/>
            </a:pPr>
            <a:r>
              <a:rPr lang="en-US" dirty="0"/>
              <a:t>On </a:t>
            </a:r>
            <a:r>
              <a:rPr lang="en-US" dirty="0" err="1"/>
              <a:t>Twitter,”retweeting</a:t>
            </a:r>
            <a:r>
              <a:rPr lang="en-US" dirty="0"/>
              <a:t>” does not require any permission. Best practice is to add a comment or line of encouragement when retweeting to demonstrate active engagement as opposed to passive sharing</a:t>
            </a:r>
          </a:p>
          <a:p>
            <a:pPr marL="196087" indent="-196087">
              <a:buFont typeface="Arial" panose="020B0604020202020204" pitchFamily="34" charset="0"/>
              <a:buChar char="•"/>
            </a:pPr>
            <a:endParaRPr lang="en-US" dirty="0"/>
          </a:p>
          <a:p>
            <a:pPr marL="196087" indent="-196087">
              <a:buFont typeface="Wingdings" panose="05000000000000000000" pitchFamily="2" charset="2"/>
              <a:buChar char="Ø"/>
            </a:pPr>
            <a:r>
              <a:rPr lang="en-US" dirty="0"/>
              <a:t>Planning Calendar</a:t>
            </a:r>
          </a:p>
          <a:p>
            <a:pPr marL="196087" indent="-196087">
              <a:buFont typeface="Arial" panose="020B0604020202020204" pitchFamily="34" charset="0"/>
              <a:buChar char="•"/>
            </a:pPr>
            <a:r>
              <a:rPr lang="en-US" dirty="0"/>
              <a:t>To plan where and when your content will be published</a:t>
            </a:r>
          </a:p>
          <a:p>
            <a:pPr marL="196087" indent="-196087">
              <a:buFont typeface="Arial" panose="020B0604020202020204" pitchFamily="34" charset="0"/>
              <a:buChar char="•"/>
            </a:pPr>
            <a:r>
              <a:rPr lang="en-US" dirty="0"/>
              <a:t>It will also be a simple overview of your social media activities</a:t>
            </a:r>
          </a:p>
          <a:p>
            <a:pPr marL="196087" indent="-196087">
              <a:buFont typeface="Arial" panose="020B0604020202020204" pitchFamily="34" charset="0"/>
              <a:buChar char="•"/>
            </a:pPr>
            <a:endParaRPr lang="en-US" dirty="0"/>
          </a:p>
          <a:p>
            <a:pPr marL="196087" indent="-196087">
              <a:buFont typeface="Wingdings" panose="05000000000000000000" pitchFamily="2" charset="2"/>
              <a:buChar char="Ø"/>
            </a:pPr>
            <a:r>
              <a:rPr lang="en-US" dirty="0"/>
              <a:t>Frequency of Posts</a:t>
            </a:r>
          </a:p>
          <a:p>
            <a:pPr marL="196087" indent="-196087">
              <a:buFont typeface="Arial" panose="020B0604020202020204" pitchFamily="34" charset="0"/>
              <a:buChar char="•"/>
            </a:pPr>
            <a:r>
              <a:rPr lang="en-US" dirty="0"/>
              <a:t>The optimal frequencies of posting to content are:</a:t>
            </a:r>
          </a:p>
          <a:p>
            <a:pPr marL="196087" indent="-196087">
              <a:buFont typeface="Arial" panose="020B0604020202020204" pitchFamily="34" charset="0"/>
              <a:buChar char="•"/>
            </a:pPr>
            <a:r>
              <a:rPr lang="en-US" dirty="0"/>
              <a:t>Twitter – x3 posts per day</a:t>
            </a:r>
          </a:p>
          <a:p>
            <a:pPr marL="196087" indent="-196087">
              <a:buFont typeface="Arial" panose="020B0604020202020204" pitchFamily="34" charset="0"/>
              <a:buChar char="•"/>
            </a:pPr>
            <a:r>
              <a:rPr lang="en-US" dirty="0"/>
              <a:t>Facebook – x2 posts per day</a:t>
            </a:r>
          </a:p>
          <a:p>
            <a:pPr marL="196087" indent="-196087">
              <a:buFont typeface="Arial" panose="020B0604020202020204" pitchFamily="34" charset="0"/>
              <a:buChar char="•"/>
            </a:pPr>
            <a:r>
              <a:rPr lang="en-US" dirty="0"/>
              <a:t>LinkedIn – x1 post per day</a:t>
            </a:r>
          </a:p>
          <a:p>
            <a:pPr marL="196087" indent="-196087">
              <a:buFont typeface="Arial" panose="020B0604020202020204" pitchFamily="34" charset="0"/>
              <a:buChar char="•"/>
            </a:pPr>
            <a:r>
              <a:rPr lang="en-US" dirty="0"/>
              <a:t>Instagram – x1 post per day</a:t>
            </a:r>
          </a:p>
          <a:p>
            <a:pPr marL="196087" indent="-196087">
              <a:buFont typeface="Arial" panose="020B0604020202020204" pitchFamily="34" charset="0"/>
              <a:buChar char="•"/>
            </a:pPr>
            <a:r>
              <a:rPr lang="en-US" dirty="0"/>
              <a:t>Blog – x2 posts per week</a:t>
            </a:r>
          </a:p>
          <a:p>
            <a:pPr marL="196087" indent="-196087">
              <a:buFont typeface="Arial" panose="020B0604020202020204" pitchFamily="34" charset="0"/>
              <a:buChar char="•"/>
            </a:pPr>
            <a:r>
              <a:rPr lang="en-US" dirty="0"/>
              <a:t>This can vary depending on your resources</a:t>
            </a:r>
          </a:p>
          <a:p>
            <a:pPr marL="196087" indent="-196087">
              <a:buFont typeface="Arial" panose="020B0604020202020204" pitchFamily="34" charset="0"/>
              <a:buChar char="•"/>
            </a:pPr>
            <a:r>
              <a:rPr lang="en-US" dirty="0"/>
              <a:t>There are two elements to consider when it comes to posting on social media, Peak Time and Off-Peak Time</a:t>
            </a:r>
          </a:p>
          <a:p>
            <a:pPr marL="196087" indent="-196087">
              <a:buFont typeface="Arial" panose="020B0604020202020204" pitchFamily="34" charset="0"/>
              <a:buChar char="•"/>
            </a:pPr>
            <a:r>
              <a:rPr lang="en-US" dirty="0"/>
              <a:t>Peak Time – post when most people are online. This increases the chance of your audience seeing your posts on their newsfeed or timeline</a:t>
            </a:r>
          </a:p>
          <a:p>
            <a:pPr marL="196087" indent="-196087">
              <a:buFont typeface="Arial" panose="020B0604020202020204" pitchFamily="34" charset="0"/>
              <a:buChar char="•"/>
            </a:pPr>
            <a:r>
              <a:rPr lang="en-US" dirty="0"/>
              <a:t>Off-Peak Time – Post when less people are online. With fewer posts to compete with your posts you may receive more exposure as a result</a:t>
            </a:r>
          </a:p>
          <a:p>
            <a:pPr marL="196087" indent="-196087">
              <a:buFont typeface="Arial" panose="020B0604020202020204" pitchFamily="34" charset="0"/>
              <a:buChar char="•"/>
            </a:pPr>
            <a:r>
              <a:rPr lang="en-US" dirty="0"/>
              <a:t>Test your content at various times on various platforms and figure out what works best</a:t>
            </a:r>
          </a:p>
        </p:txBody>
      </p:sp>
    </p:spTree>
    <p:extLst>
      <p:ext uri="{BB962C8B-B14F-4D97-AF65-F5344CB8AC3E}">
        <p14:creationId xmlns:p14="http://schemas.microsoft.com/office/powerpoint/2010/main" val="318887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3638"/>
            <a:ext cx="5592763" cy="3146425"/>
          </a:xfrm>
          <a:prstGeom prst="rect">
            <a:avLst/>
          </a:prstGeom>
          <a:noFill/>
          <a:ln w="12700">
            <a:solidFill>
              <a:prstClr val="black"/>
            </a:solidFill>
          </a:ln>
        </p:spPr>
      </p:sp>
      <p:sp>
        <p:nvSpPr>
          <p:cNvPr id="3" name="Notes Placeholder 2"/>
          <p:cNvSpPr>
            <a:spLocks noGrp="1"/>
          </p:cNvSpPr>
          <p:nvPr>
            <p:ph type="body" idx="1"/>
          </p:nvPr>
        </p:nvSpPr>
        <p:spPr>
          <a:xfrm>
            <a:off x="702787" y="4481578"/>
            <a:ext cx="5622290" cy="3668053"/>
          </a:xfrm>
          <a:prstGeom prst="rect">
            <a:avLst/>
          </a:prstGeom>
        </p:spPr>
        <p:txBody>
          <a:bodyPr lIns="104580" tIns="52290" rIns="104580" bIns="52290"/>
          <a:lstStyle/>
          <a:p>
            <a:pPr marL="196087" indent="-196087">
              <a:buFont typeface="Wingdings" panose="05000000000000000000" pitchFamily="2" charset="2"/>
              <a:buChar char="Ø"/>
            </a:pPr>
            <a:r>
              <a:rPr lang="en-US" dirty="0"/>
              <a:t>Using Facebook</a:t>
            </a:r>
          </a:p>
          <a:p>
            <a:pPr marL="196087" indent="-196087">
              <a:buFont typeface="Arial" panose="020B0604020202020204" pitchFamily="34" charset="0"/>
              <a:buChar char="•"/>
            </a:pPr>
            <a:r>
              <a:rPr lang="en-US" dirty="0"/>
              <a:t>Decide if you will have a “page” or “group.” A page doesn’t allow for interaction with your audience, but they can send you messages via Messenger. A group allows for interaction with your audience and you can control certain aspects in your settings</a:t>
            </a:r>
          </a:p>
          <a:p>
            <a:pPr marL="196087" indent="-196087">
              <a:buFont typeface="Arial" panose="020B0604020202020204" pitchFamily="34" charset="0"/>
              <a:buChar char="•"/>
            </a:pPr>
            <a:r>
              <a:rPr lang="en-US" dirty="0"/>
              <a:t>No matter which you chose, your page or group should clearly identify your organization in name and cover photos</a:t>
            </a:r>
          </a:p>
          <a:p>
            <a:pPr marL="196087" indent="-196087">
              <a:buFont typeface="Arial" panose="020B0604020202020204" pitchFamily="34" charset="0"/>
              <a:buChar char="•"/>
            </a:pPr>
            <a:r>
              <a:rPr lang="en-US" dirty="0"/>
              <a:t>Your page or group MUST be apolitical</a:t>
            </a:r>
          </a:p>
          <a:p>
            <a:pPr marL="196087" indent="-196087">
              <a:buFont typeface="Arial" panose="020B0604020202020204" pitchFamily="34" charset="0"/>
              <a:buChar char="•"/>
            </a:pPr>
            <a:r>
              <a:rPr lang="en-US" dirty="0"/>
              <a:t>Your page or group MUST have its privacy set to public</a:t>
            </a:r>
          </a:p>
          <a:p>
            <a:pPr marL="196087" indent="-196087">
              <a:buFont typeface="Arial" panose="020B0604020202020204" pitchFamily="34" charset="0"/>
              <a:buChar char="•"/>
            </a:pPr>
            <a:r>
              <a:rPr lang="en-US" dirty="0"/>
              <a:t>There should be a good balance of content that you are sharing. Examples, sharing of National and </a:t>
            </a:r>
            <a:r>
              <a:rPr lang="en-US" dirty="0" err="1"/>
              <a:t>Departmnt</a:t>
            </a:r>
            <a:r>
              <a:rPr lang="en-US" dirty="0"/>
              <a:t> posts, news articles of interest to all veterans, posts about the various, important dates we’re required to recognize, services birthdays, events conducted at any level in the VFW or those of interest to veterans, what you are doing in your communities or for veterans, and meals, fundraisers, etc. happening at your Post homes, even if you don’t have a home.</a:t>
            </a:r>
          </a:p>
          <a:p>
            <a:pPr marL="196087" indent="-196087">
              <a:buFont typeface="Arial" panose="020B0604020202020204" pitchFamily="34" charset="0"/>
              <a:buChar char="•"/>
            </a:pPr>
            <a:r>
              <a:rPr lang="en-US" dirty="0"/>
              <a:t>You should follow as many VFW and veteran related pages or groups for content you can possibly share</a:t>
            </a:r>
          </a:p>
          <a:p>
            <a:pPr marL="196087" indent="-196087">
              <a:buFont typeface="Arial" panose="020B0604020202020204" pitchFamily="34" charset="0"/>
              <a:buChar char="•"/>
            </a:pPr>
            <a:r>
              <a:rPr lang="en-US"/>
              <a:t>Showcase yourselves!</a:t>
            </a:r>
            <a:endParaRPr lang="en-US" dirty="0"/>
          </a:p>
        </p:txBody>
      </p:sp>
    </p:spTree>
    <p:extLst>
      <p:ext uri="{BB962C8B-B14F-4D97-AF65-F5344CB8AC3E}">
        <p14:creationId xmlns:p14="http://schemas.microsoft.com/office/powerpoint/2010/main" val="254536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12140" y="454751"/>
            <a:ext cx="7919719" cy="33083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5" name="Holder 5"/>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6" name="Holder 6"/>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200" b="0" i="0">
                <a:solidFill>
                  <a:srgbClr val="000513"/>
                </a:solidFill>
                <a:latin typeface="Verdana"/>
                <a:cs typeface="Verdana"/>
              </a:defRPr>
            </a:lvl1pPr>
          </a:lstStyle>
          <a:p>
            <a:endParaRPr/>
          </a:p>
        </p:txBody>
      </p:sp>
      <p:sp>
        <p:nvSpPr>
          <p:cNvPr id="4" name="Holder 4"/>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5" name="Holder 5"/>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6" name="Holder 6"/>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6" name="Holder 6"/>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7" name="Holder 7"/>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4" name="Holder 4"/>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5" name="Holder 5"/>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a:p>
        </p:txBody>
      </p:sp>
      <p:pic>
        <p:nvPicPr>
          <p:cNvPr id="6" name="Picture 5" descr="A picture containing drawing&#10;&#10;Description automatically generated">
            <a:extLst>
              <a:ext uri="{FF2B5EF4-FFF2-40B4-BE49-F238E27FC236}">
                <a16:creationId xmlns:a16="http://schemas.microsoft.com/office/drawing/2014/main" id="{B1525A26-6705-8047-9D8D-907D22107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020" y="258852"/>
            <a:ext cx="6886940" cy="36250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a:p>
        </p:txBody>
      </p:sp>
      <p:sp>
        <p:nvSpPr>
          <p:cNvPr id="18" name="bg object 18"/>
          <p:cNvSpPr/>
          <p:nvPr/>
        </p:nvSpPr>
        <p:spPr>
          <a:xfrm>
            <a:off x="2001011" y="1543811"/>
            <a:ext cx="2286000" cy="457200"/>
          </a:xfrm>
          <a:custGeom>
            <a:avLst/>
            <a:gdLst/>
            <a:ahLst/>
            <a:cxnLst/>
            <a:rect l="l" t="t" r="r" b="b"/>
            <a:pathLst>
              <a:path w="2286000" h="457200">
                <a:moveTo>
                  <a:pt x="0" y="0"/>
                </a:moveTo>
                <a:lnTo>
                  <a:pt x="2286000" y="0"/>
                </a:lnTo>
                <a:lnTo>
                  <a:pt x="2286000" y="457200"/>
                </a:lnTo>
                <a:lnTo>
                  <a:pt x="0" y="457200"/>
                </a:lnTo>
                <a:lnTo>
                  <a:pt x="0" y="0"/>
                </a:lnTo>
                <a:close/>
              </a:path>
            </a:pathLst>
          </a:custGeom>
          <a:ln w="9525">
            <a:solidFill>
              <a:srgbClr val="FFFFFF"/>
            </a:solidFill>
          </a:ln>
        </p:spPr>
        <p:txBody>
          <a:bodyPr wrap="square" lIns="0" tIns="0" rIns="0" bIns="0" rtlCol="0"/>
          <a:lstStyle/>
          <a:p>
            <a:endParaRPr/>
          </a:p>
        </p:txBody>
      </p:sp>
      <p:sp>
        <p:nvSpPr>
          <p:cNvPr id="3" name="Holder 3"/>
          <p:cNvSpPr>
            <a:spLocks noGrp="1"/>
          </p:cNvSpPr>
          <p:nvPr>
            <p:ph type="body" idx="1"/>
          </p:nvPr>
        </p:nvSpPr>
        <p:spPr>
          <a:xfrm>
            <a:off x="612140" y="1166864"/>
            <a:ext cx="7903210" cy="3500120"/>
          </a:xfrm>
          <a:prstGeom prst="rect">
            <a:avLst/>
          </a:prstGeom>
        </p:spPr>
        <p:txBody>
          <a:bodyPr wrap="square" lIns="0" tIns="0" rIns="0" bIns="0">
            <a:spAutoFit/>
          </a:bodyPr>
          <a:lstStyle>
            <a:lvl1pPr>
              <a:defRPr sz="1200" b="0" i="0">
                <a:solidFill>
                  <a:srgbClr val="000513"/>
                </a:solidFill>
                <a:latin typeface="Verdana"/>
                <a:cs typeface="Verdana"/>
              </a:defRPr>
            </a:lvl1pPr>
          </a:lstStyle>
          <a:p>
            <a:endParaRPr dirty="0"/>
          </a:p>
        </p:txBody>
      </p:sp>
      <p:sp>
        <p:nvSpPr>
          <p:cNvPr id="9" name="Title Placeholder 8">
            <a:extLst>
              <a:ext uri="{FF2B5EF4-FFF2-40B4-BE49-F238E27FC236}">
                <a16:creationId xmlns:a16="http://schemas.microsoft.com/office/drawing/2014/main" id="{7BE565BF-81E8-394C-8883-E35B7D48B65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descr="A picture containing drawing&#10;&#10;Description automatically generated">
            <a:extLst>
              <a:ext uri="{FF2B5EF4-FFF2-40B4-BE49-F238E27FC236}">
                <a16:creationId xmlns:a16="http://schemas.microsoft.com/office/drawing/2014/main" id="{F21D8230-9AC2-A54B-94A2-2302E305134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240016"/>
            <a:ext cx="1581391" cy="83239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6A13-08ED-42FB-AB99-7279D8527254}"/>
              </a:ext>
            </a:extLst>
          </p:cNvPr>
          <p:cNvSpPr>
            <a:spLocks noGrp="1"/>
          </p:cNvSpPr>
          <p:nvPr>
            <p:ph type="title"/>
          </p:nvPr>
        </p:nvSpPr>
        <p:spPr>
          <a:xfrm>
            <a:off x="574992" y="895350"/>
            <a:ext cx="7541895" cy="1580135"/>
          </a:xfrm>
        </p:spPr>
        <p:txBody>
          <a:bodyPr>
            <a:normAutofit/>
          </a:bodyPr>
          <a:lstStyle/>
          <a:p>
            <a:pPr algn="ctr"/>
            <a:r>
              <a:rPr lang="en-US" sz="5400" dirty="0"/>
              <a:t>Social Media</a:t>
            </a:r>
          </a:p>
        </p:txBody>
      </p:sp>
      <p:pic>
        <p:nvPicPr>
          <p:cNvPr id="1026" name="Picture 2" descr="Social Media Icons - Transparent Social Media Logos PNG Image | Transparent  PNG Free Download on SeekPNG">
            <a:extLst>
              <a:ext uri="{FF2B5EF4-FFF2-40B4-BE49-F238E27FC236}">
                <a16:creationId xmlns:a16="http://schemas.microsoft.com/office/drawing/2014/main" id="{6628F273-CDC9-48B2-BBB2-E35B5631B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419350"/>
            <a:ext cx="3087687" cy="224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91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A2EE-8F63-4396-9143-69989E1A36A5}"/>
              </a:ext>
            </a:extLst>
          </p:cNvPr>
          <p:cNvSpPr>
            <a:spLocks noGrp="1"/>
          </p:cNvSpPr>
          <p:nvPr>
            <p:ph type="title"/>
          </p:nvPr>
        </p:nvSpPr>
        <p:spPr>
          <a:xfrm>
            <a:off x="457200" y="389743"/>
            <a:ext cx="7541895" cy="576314"/>
          </a:xfrm>
        </p:spPr>
        <p:txBody>
          <a:bodyPr/>
          <a:lstStyle/>
          <a:p>
            <a:r>
              <a:rPr lang="en-US" dirty="0"/>
              <a:t>Understanding Your Audience</a:t>
            </a:r>
          </a:p>
        </p:txBody>
      </p:sp>
      <p:sp>
        <p:nvSpPr>
          <p:cNvPr id="3" name="Text Placeholder 2">
            <a:extLst>
              <a:ext uri="{FF2B5EF4-FFF2-40B4-BE49-F238E27FC236}">
                <a16:creationId xmlns:a16="http://schemas.microsoft.com/office/drawing/2014/main" id="{004BE7E2-A1FF-4B14-A6AD-304D38D92197}"/>
              </a:ext>
            </a:extLst>
          </p:cNvPr>
          <p:cNvSpPr>
            <a:spLocks noGrp="1"/>
          </p:cNvSpPr>
          <p:nvPr>
            <p:ph type="body" idx="1"/>
          </p:nvPr>
        </p:nvSpPr>
        <p:spPr>
          <a:xfrm>
            <a:off x="457200" y="962695"/>
            <a:ext cx="7903210" cy="3877985"/>
          </a:xfrm>
        </p:spPr>
        <p:txBody>
          <a:bodyPr/>
          <a:lstStyle/>
          <a:p>
            <a:pPr marL="171450" indent="-171450">
              <a:buFont typeface="Courier New" panose="02070309020205020404" pitchFamily="49" charset="0"/>
              <a:buChar char="o"/>
            </a:pPr>
            <a:r>
              <a:rPr lang="en-US" sz="1800" dirty="0"/>
              <a:t>The backbone of every successful social media strategy is social listening; which should be the initial step when launching your choice of the type of social media you will use. </a:t>
            </a:r>
          </a:p>
          <a:p>
            <a:pPr marL="171450" indent="-171450">
              <a:buFont typeface="Courier New" panose="02070309020205020404" pitchFamily="49" charset="0"/>
              <a:buChar char="o"/>
            </a:pPr>
            <a:endParaRPr lang="en-US" sz="1800" dirty="0"/>
          </a:p>
          <a:p>
            <a:pPr marL="171450" indent="-171450">
              <a:buFont typeface="Courier New" panose="02070309020205020404" pitchFamily="49" charset="0"/>
              <a:buChar char="o"/>
            </a:pPr>
            <a:r>
              <a:rPr lang="en-US" sz="1800" dirty="0"/>
              <a:t>What’s the best way to look for them? Match your social media platform to target demographics and the type of content you intend to create.</a:t>
            </a:r>
          </a:p>
          <a:p>
            <a:pPr marL="171450" indent="-171450">
              <a:buFont typeface="Courier New" panose="02070309020205020404" pitchFamily="49" charset="0"/>
              <a:buChar char="o"/>
            </a:pPr>
            <a:endParaRPr lang="en-US" sz="1800" dirty="0"/>
          </a:p>
          <a:p>
            <a:pPr marL="171450" indent="-171450">
              <a:buFont typeface="Courier New" panose="02070309020205020404" pitchFamily="49" charset="0"/>
              <a:buChar char="o"/>
            </a:pPr>
            <a:r>
              <a:rPr lang="en-US" sz="1800" dirty="0"/>
              <a:t>What methods do you use to target content? Recognize your own voice: keep your audience engaged, repeat it frequently and consistently.</a:t>
            </a:r>
          </a:p>
          <a:p>
            <a:pPr marL="171450" indent="-171450">
              <a:buFont typeface="Courier New" panose="02070309020205020404" pitchFamily="49" charset="0"/>
              <a:buChar char="o"/>
            </a:pPr>
            <a:endParaRPr lang="en-US" sz="1800" dirty="0"/>
          </a:p>
          <a:p>
            <a:pPr marL="171450" indent="-171450">
              <a:buFont typeface="Courier New" panose="02070309020205020404" pitchFamily="49" charset="0"/>
              <a:buChar char="o"/>
            </a:pPr>
            <a:r>
              <a:rPr lang="en-US" sz="1800" dirty="0"/>
              <a:t>Know your material: have a clear strategy in place that will meet your audience’s needs.</a:t>
            </a:r>
          </a:p>
        </p:txBody>
      </p:sp>
    </p:spTree>
    <p:extLst>
      <p:ext uri="{BB962C8B-B14F-4D97-AF65-F5344CB8AC3E}">
        <p14:creationId xmlns:p14="http://schemas.microsoft.com/office/powerpoint/2010/main" val="29432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BE02-3117-45C1-A5F5-F185278AEBB6}"/>
              </a:ext>
            </a:extLst>
          </p:cNvPr>
          <p:cNvSpPr>
            <a:spLocks noGrp="1"/>
          </p:cNvSpPr>
          <p:nvPr>
            <p:ph type="title"/>
          </p:nvPr>
        </p:nvSpPr>
        <p:spPr>
          <a:xfrm>
            <a:off x="457200" y="285750"/>
            <a:ext cx="7541895" cy="378725"/>
          </a:xfrm>
        </p:spPr>
        <p:txBody>
          <a:bodyPr/>
          <a:lstStyle/>
          <a:p>
            <a:r>
              <a:rPr lang="en-US" dirty="0"/>
              <a:t>Comparing Social Media Platforms</a:t>
            </a:r>
          </a:p>
        </p:txBody>
      </p:sp>
      <p:sp>
        <p:nvSpPr>
          <p:cNvPr id="3" name="Text Placeholder 2">
            <a:extLst>
              <a:ext uri="{FF2B5EF4-FFF2-40B4-BE49-F238E27FC236}">
                <a16:creationId xmlns:a16="http://schemas.microsoft.com/office/drawing/2014/main" id="{6004A20C-A489-4118-B3A5-E3365BFCAA36}"/>
              </a:ext>
            </a:extLst>
          </p:cNvPr>
          <p:cNvSpPr>
            <a:spLocks noGrp="1"/>
          </p:cNvSpPr>
          <p:nvPr>
            <p:ph type="body" idx="1"/>
          </p:nvPr>
        </p:nvSpPr>
        <p:spPr>
          <a:xfrm>
            <a:off x="457200" y="1063645"/>
            <a:ext cx="7903210" cy="3477875"/>
          </a:xfrm>
        </p:spPr>
        <p:txBody>
          <a:bodyPr/>
          <a:lstStyle/>
          <a:p>
            <a:pPr algn="l"/>
            <a:r>
              <a:rPr lang="en-US" sz="1800" dirty="0"/>
              <a:t>What are some of the available platforms and how do they compare with each other?</a:t>
            </a:r>
          </a:p>
          <a:p>
            <a:pPr algn="l"/>
            <a:endParaRPr lang="en-US" sz="1400" dirty="0"/>
          </a:p>
          <a:p>
            <a:pPr marL="285750" indent="-285750" algn="l">
              <a:buFont typeface="Wingdings" panose="05000000000000000000" pitchFamily="2" charset="2"/>
              <a:buChar char="Ø"/>
            </a:pPr>
            <a:r>
              <a:rPr lang="en-US" sz="1800" dirty="0"/>
              <a:t>Facebook, Twitter, Instagram, LinkedIn, YouTube</a:t>
            </a:r>
          </a:p>
          <a:p>
            <a:pPr marL="285750" indent="-285750" algn="l">
              <a:buFont typeface="Wingdings" panose="05000000000000000000" pitchFamily="2" charset="2"/>
              <a:buChar char="Ø"/>
            </a:pPr>
            <a:endParaRPr lang="en-US" sz="1400" dirty="0"/>
          </a:p>
          <a:p>
            <a:pPr marL="800100" lvl="1" indent="-342900" algn="l">
              <a:buFont typeface="Wingdings" panose="05000000000000000000" pitchFamily="2" charset="2"/>
              <a:buChar char="v"/>
            </a:pPr>
            <a:r>
              <a:rPr lang="en-US" dirty="0">
                <a:latin typeface="Verdana" panose="020B0604030504040204" pitchFamily="34" charset="0"/>
                <a:ea typeface="Verdana" panose="020B0604030504040204" pitchFamily="34" charset="0"/>
              </a:rPr>
              <a:t>Facebook- 75% of male internet users and 83% of female users are active on Facebook; 22% of the world uses Facebook and stats from 2017 show Facebook had 2 billion monthly active users.</a:t>
            </a:r>
          </a:p>
          <a:p>
            <a:pPr lvl="1" algn="l"/>
            <a:endParaRPr lang="en-US" dirty="0">
              <a:latin typeface="Verdana" panose="020B0604030504040204" pitchFamily="34" charset="0"/>
              <a:ea typeface="Verdana" panose="020B0604030504040204" pitchFamily="34" charset="0"/>
            </a:endParaRPr>
          </a:p>
          <a:p>
            <a:pPr marL="800100" lvl="1" indent="-342900" algn="l">
              <a:buFont typeface="Wingdings" panose="05000000000000000000" pitchFamily="2" charset="2"/>
              <a:buChar char="v"/>
            </a:pPr>
            <a:r>
              <a:rPr lang="en-US" dirty="0">
                <a:latin typeface="Verdana" panose="020B0604030504040204" pitchFamily="34" charset="0"/>
                <a:ea typeface="Verdana" panose="020B0604030504040204" pitchFamily="34" charset="0"/>
              </a:rPr>
              <a:t>Twitter – 81% of millennials check Twitter once a day; it has 330 million monthly active users and 83% of the world’s leaders are on Twitter.</a:t>
            </a:r>
          </a:p>
        </p:txBody>
      </p:sp>
    </p:spTree>
    <p:extLst>
      <p:ext uri="{BB962C8B-B14F-4D97-AF65-F5344CB8AC3E}">
        <p14:creationId xmlns:p14="http://schemas.microsoft.com/office/powerpoint/2010/main" val="108147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CC68C-ABE3-42BE-9519-6F82508045E1}"/>
              </a:ext>
            </a:extLst>
          </p:cNvPr>
          <p:cNvSpPr>
            <a:spLocks noGrp="1"/>
          </p:cNvSpPr>
          <p:nvPr>
            <p:ph sz="half" idx="2"/>
          </p:nvPr>
        </p:nvSpPr>
        <p:spPr>
          <a:xfrm>
            <a:off x="457201" y="1200150"/>
            <a:ext cx="3977640" cy="3046988"/>
          </a:xfrm>
        </p:spPr>
        <p:txBody>
          <a:bodyPr/>
          <a:lstStyle/>
          <a:p>
            <a:r>
              <a:rPr lang="en-US" sz="1600" dirty="0"/>
              <a:t>Instagram</a:t>
            </a:r>
          </a:p>
          <a:p>
            <a:endParaRPr lang="en-US" sz="1400" dirty="0"/>
          </a:p>
          <a:p>
            <a:pPr marL="285750" indent="-285750">
              <a:buFont typeface="Wingdings" panose="05000000000000000000" pitchFamily="2" charset="2"/>
              <a:buChar char="v"/>
            </a:pPr>
            <a:r>
              <a:rPr lang="en-US" sz="1400" dirty="0"/>
              <a:t>Closely linked to all other social channels including Facebook and Twitter</a:t>
            </a:r>
          </a:p>
          <a:p>
            <a:pPr marL="285750" indent="-285750">
              <a:buFont typeface="Wingdings" panose="05000000000000000000" pitchFamily="2" charset="2"/>
              <a:buChar char="v"/>
            </a:pPr>
            <a:r>
              <a:rPr lang="en-US" sz="1400" dirty="0"/>
              <a:t>Mostly supports visual content such as images and short videos</a:t>
            </a:r>
          </a:p>
          <a:p>
            <a:pPr marL="285750" indent="-285750">
              <a:buFont typeface="Wingdings" panose="05000000000000000000" pitchFamily="2" charset="2"/>
              <a:buChar char="v"/>
            </a:pPr>
            <a:r>
              <a:rPr lang="en-US" sz="1400" dirty="0"/>
              <a:t>Offers “stories” and “albums” that can be great for events and campaigns</a:t>
            </a:r>
          </a:p>
          <a:p>
            <a:pPr marL="285750" indent="-285750">
              <a:buFont typeface="Wingdings" panose="05000000000000000000" pitchFamily="2" charset="2"/>
              <a:buChar char="v"/>
            </a:pPr>
            <a:r>
              <a:rPr lang="en-US" sz="1400" dirty="0"/>
              <a:t>Engagement is up to 10X higher than on other platforms and is very popular with millennials</a:t>
            </a:r>
          </a:p>
          <a:p>
            <a:pPr marL="285750" indent="-285750">
              <a:buFont typeface="Wingdings" panose="05000000000000000000" pitchFamily="2" charset="2"/>
              <a:buChar char="v"/>
            </a:pPr>
            <a:r>
              <a:rPr lang="en-US" sz="1400" dirty="0"/>
              <a:t>Ability to interact through comments</a:t>
            </a:r>
          </a:p>
          <a:p>
            <a:pPr marL="285750" indent="-285750">
              <a:buFont typeface="Wingdings" panose="05000000000000000000" pitchFamily="2" charset="2"/>
              <a:buChar char="v"/>
            </a:pPr>
            <a:r>
              <a:rPr lang="en-US" sz="1400" dirty="0"/>
              <a:t>Can upload more than one image per post – a great way to tell a story</a:t>
            </a:r>
          </a:p>
        </p:txBody>
      </p:sp>
      <p:sp>
        <p:nvSpPr>
          <p:cNvPr id="4" name="Content Placeholder 3">
            <a:extLst>
              <a:ext uri="{FF2B5EF4-FFF2-40B4-BE49-F238E27FC236}">
                <a16:creationId xmlns:a16="http://schemas.microsoft.com/office/drawing/2014/main" id="{923ABEE8-CBEA-4554-A032-4F2757A1468D}"/>
              </a:ext>
            </a:extLst>
          </p:cNvPr>
          <p:cNvSpPr>
            <a:spLocks noGrp="1"/>
          </p:cNvSpPr>
          <p:nvPr>
            <p:ph sz="half" idx="3"/>
          </p:nvPr>
        </p:nvSpPr>
        <p:spPr>
          <a:xfrm>
            <a:off x="4709161" y="1200150"/>
            <a:ext cx="3977640" cy="2616101"/>
          </a:xfrm>
        </p:spPr>
        <p:txBody>
          <a:bodyPr/>
          <a:lstStyle/>
          <a:p>
            <a:r>
              <a:rPr lang="en-US" sz="1600" dirty="0"/>
              <a:t>LinkedIn</a:t>
            </a:r>
          </a:p>
          <a:p>
            <a:endParaRPr lang="en-US" sz="1400" dirty="0"/>
          </a:p>
          <a:p>
            <a:pPr marL="285750" indent="-285750">
              <a:buFont typeface="Wingdings" panose="05000000000000000000" pitchFamily="2" charset="2"/>
              <a:buChar char="v"/>
            </a:pPr>
            <a:r>
              <a:rPr lang="en-US" sz="1400" dirty="0"/>
              <a:t>Businesses and employed professionals build relationships using this platform</a:t>
            </a:r>
          </a:p>
          <a:p>
            <a:pPr marL="285750" indent="-285750">
              <a:buFont typeface="Wingdings" panose="05000000000000000000" pitchFamily="2" charset="2"/>
              <a:buChar char="v"/>
            </a:pPr>
            <a:r>
              <a:rPr lang="en-US" sz="1400" dirty="0"/>
              <a:t>Includes informative materials related to industry niches, trades and professions</a:t>
            </a:r>
          </a:p>
          <a:p>
            <a:pPr marL="285750" indent="-285750">
              <a:buFont typeface="Wingdings" panose="05000000000000000000" pitchFamily="2" charset="2"/>
              <a:buChar char="v"/>
            </a:pPr>
            <a:r>
              <a:rPr lang="en-US" sz="1400" dirty="0"/>
              <a:t>Allows sharing of interesting articles, opinion pieces and supports all content: video, images, written</a:t>
            </a:r>
          </a:p>
          <a:p>
            <a:pPr marL="285750" indent="-285750">
              <a:buFont typeface="Wingdings" panose="05000000000000000000" pitchFamily="2" charset="2"/>
              <a:buChar char="v"/>
            </a:pPr>
            <a:r>
              <a:rPr lang="en-US" sz="1400" dirty="0"/>
              <a:t>Allows for active discussions in comment sections, discussion groups and through direct messaging</a:t>
            </a:r>
          </a:p>
        </p:txBody>
      </p:sp>
    </p:spTree>
    <p:extLst>
      <p:ext uri="{BB962C8B-B14F-4D97-AF65-F5344CB8AC3E}">
        <p14:creationId xmlns:p14="http://schemas.microsoft.com/office/powerpoint/2010/main" val="336173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5A48-18D2-4908-8F76-8806F2662B99}"/>
              </a:ext>
            </a:extLst>
          </p:cNvPr>
          <p:cNvSpPr>
            <a:spLocks noGrp="1"/>
          </p:cNvSpPr>
          <p:nvPr>
            <p:ph type="title"/>
          </p:nvPr>
        </p:nvSpPr>
        <p:spPr>
          <a:xfrm>
            <a:off x="612140" y="361950"/>
            <a:ext cx="7541895" cy="574039"/>
          </a:xfrm>
        </p:spPr>
        <p:txBody>
          <a:bodyPr>
            <a:normAutofit/>
          </a:bodyPr>
          <a:lstStyle/>
          <a:p>
            <a:r>
              <a:rPr lang="en-US" dirty="0"/>
              <a:t>YouTube</a:t>
            </a:r>
          </a:p>
        </p:txBody>
      </p:sp>
      <p:sp>
        <p:nvSpPr>
          <p:cNvPr id="3" name="Text Placeholder 2">
            <a:extLst>
              <a:ext uri="{FF2B5EF4-FFF2-40B4-BE49-F238E27FC236}">
                <a16:creationId xmlns:a16="http://schemas.microsoft.com/office/drawing/2014/main" id="{E61BA3CD-D441-4ED7-8D71-76F4AC2B08E0}"/>
              </a:ext>
            </a:extLst>
          </p:cNvPr>
          <p:cNvSpPr>
            <a:spLocks noGrp="1"/>
          </p:cNvSpPr>
          <p:nvPr>
            <p:ph type="body" idx="1"/>
          </p:nvPr>
        </p:nvSpPr>
        <p:spPr>
          <a:xfrm>
            <a:off x="612140" y="1047750"/>
            <a:ext cx="7903210" cy="3939540"/>
          </a:xfrm>
        </p:spPr>
        <p:txBody>
          <a:bodyPr/>
          <a:lstStyle/>
          <a:p>
            <a:pPr marL="171450" indent="-171450">
              <a:buFont typeface="Wingdings" panose="05000000000000000000" pitchFamily="2" charset="2"/>
              <a:buChar char="v"/>
            </a:pPr>
            <a:r>
              <a:rPr lang="en-US" sz="1600" dirty="0"/>
              <a:t>Great for tutorials, how-to videos, demonstrations and even training. Supports video content.</a:t>
            </a:r>
          </a:p>
          <a:p>
            <a:pPr marL="171450" indent="-171450">
              <a:buFont typeface="Wingdings" panose="05000000000000000000" pitchFamily="2" charset="2"/>
              <a:buChar char="v"/>
            </a:pPr>
            <a:endParaRPr lang="en-US" sz="1600" dirty="0"/>
          </a:p>
          <a:p>
            <a:pPr marL="171450" indent="-171450">
              <a:buFont typeface="Wingdings" panose="05000000000000000000" pitchFamily="2" charset="2"/>
              <a:buChar char="v"/>
            </a:pPr>
            <a:r>
              <a:rPr lang="en-US" sz="1600" dirty="0"/>
              <a:t>Wide customer base – one third of all people on the internet are on YouTube and watch an average 40 minutes of video at a time</a:t>
            </a:r>
          </a:p>
          <a:p>
            <a:pPr marL="171450" indent="-171450">
              <a:buFont typeface="Wingdings" panose="05000000000000000000" pitchFamily="2" charset="2"/>
              <a:buChar char="v"/>
            </a:pPr>
            <a:endParaRPr lang="en-US" sz="1600" dirty="0"/>
          </a:p>
          <a:p>
            <a:pPr marL="171450" indent="-171450">
              <a:buFont typeface="Wingdings" panose="05000000000000000000" pitchFamily="2" charset="2"/>
              <a:buChar char="v"/>
            </a:pPr>
            <a:r>
              <a:rPr lang="en-US" sz="1600" dirty="0"/>
              <a:t>Engagement here can include calls to action in your video content, subscribers to your channel, leaving feedback and sharing of your video</a:t>
            </a:r>
          </a:p>
          <a:p>
            <a:pPr marL="171450" indent="-171450">
              <a:buFont typeface="Wingdings" panose="05000000000000000000" pitchFamily="2" charset="2"/>
              <a:buChar char="v"/>
            </a:pPr>
            <a:endParaRPr lang="en-US" sz="1600" dirty="0"/>
          </a:p>
          <a:p>
            <a:pPr marL="171450" indent="-171450">
              <a:buFont typeface="Wingdings" panose="05000000000000000000" pitchFamily="2" charset="2"/>
              <a:buChar char="v"/>
            </a:pPr>
            <a:r>
              <a:rPr lang="en-US" sz="1600" dirty="0"/>
              <a:t>Short length videos are more effective to get message across (and be shared). Under 1 minute, videos enjoy 80% viewer retention.</a:t>
            </a:r>
          </a:p>
          <a:p>
            <a:pPr marL="171450" indent="-171450">
              <a:buFont typeface="Wingdings" panose="05000000000000000000" pitchFamily="2" charset="2"/>
              <a:buChar char="v"/>
            </a:pPr>
            <a:endParaRPr lang="en-US" sz="1600" dirty="0"/>
          </a:p>
          <a:p>
            <a:pPr marL="171450" indent="-171450">
              <a:buFont typeface="Wingdings" panose="05000000000000000000" pitchFamily="2" charset="2"/>
              <a:buChar char="v"/>
            </a:pPr>
            <a:r>
              <a:rPr lang="en-US" sz="1600" dirty="0"/>
              <a:t>Videos 5-10 minutes long only have about 50% retention halfway through.</a:t>
            </a:r>
          </a:p>
          <a:p>
            <a:pPr marL="171450" indent="-171450">
              <a:buFont typeface="Wingdings" panose="05000000000000000000" pitchFamily="2" charset="2"/>
              <a:buChar char="v"/>
            </a:pPr>
            <a:endParaRPr lang="en-US" sz="1600" dirty="0"/>
          </a:p>
          <a:p>
            <a:pPr marL="171450" indent="-171450">
              <a:buFont typeface="Wingdings" panose="05000000000000000000" pitchFamily="2" charset="2"/>
              <a:buChar char="v"/>
            </a:pPr>
            <a:r>
              <a:rPr lang="en-US" sz="1600" dirty="0"/>
              <a:t>Consider using to share brief discussions about our VFW Programs, one at a time.</a:t>
            </a:r>
          </a:p>
        </p:txBody>
      </p:sp>
    </p:spTree>
    <p:extLst>
      <p:ext uri="{BB962C8B-B14F-4D97-AF65-F5344CB8AC3E}">
        <p14:creationId xmlns:p14="http://schemas.microsoft.com/office/powerpoint/2010/main" val="229235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24F8-8259-4C22-91D8-FF7905D05026}"/>
              </a:ext>
            </a:extLst>
          </p:cNvPr>
          <p:cNvSpPr>
            <a:spLocks noGrp="1"/>
          </p:cNvSpPr>
          <p:nvPr>
            <p:ph type="title"/>
          </p:nvPr>
        </p:nvSpPr>
        <p:spPr>
          <a:xfrm>
            <a:off x="598693" y="368437"/>
            <a:ext cx="7541895" cy="574039"/>
          </a:xfrm>
        </p:spPr>
        <p:txBody>
          <a:bodyPr/>
          <a:lstStyle/>
          <a:p>
            <a:r>
              <a:rPr lang="en-US" dirty="0"/>
              <a:t>Content</a:t>
            </a:r>
          </a:p>
        </p:txBody>
      </p:sp>
      <p:sp>
        <p:nvSpPr>
          <p:cNvPr id="3" name="Text Placeholder 2">
            <a:extLst>
              <a:ext uri="{FF2B5EF4-FFF2-40B4-BE49-F238E27FC236}">
                <a16:creationId xmlns:a16="http://schemas.microsoft.com/office/drawing/2014/main" id="{0F65B883-2978-4E50-8379-779E025457A1}"/>
              </a:ext>
            </a:extLst>
          </p:cNvPr>
          <p:cNvSpPr>
            <a:spLocks noGrp="1"/>
          </p:cNvSpPr>
          <p:nvPr>
            <p:ph type="body" idx="1"/>
          </p:nvPr>
        </p:nvSpPr>
        <p:spPr>
          <a:xfrm>
            <a:off x="598693" y="1186755"/>
            <a:ext cx="7903210" cy="2769989"/>
          </a:xfrm>
        </p:spPr>
        <p:txBody>
          <a:bodyPr/>
          <a:lstStyle/>
          <a:p>
            <a:pPr marL="171450" indent="-171450">
              <a:buFont typeface="Wingdings" panose="05000000000000000000" pitchFamily="2" charset="2"/>
              <a:buChar char="Ø"/>
            </a:pPr>
            <a:r>
              <a:rPr lang="en-US" sz="1800" dirty="0"/>
              <a:t>Why is it important?</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a:t>What is “sticky content?”</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a:t>Content comes in two ways – Milestone and Always On</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a:t>Content Formats</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Written</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Visual</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Visual Infographic</a:t>
            </a:r>
          </a:p>
        </p:txBody>
      </p:sp>
    </p:spTree>
    <p:extLst>
      <p:ext uri="{BB962C8B-B14F-4D97-AF65-F5344CB8AC3E}">
        <p14:creationId xmlns:p14="http://schemas.microsoft.com/office/powerpoint/2010/main" val="140965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9FF7-5FDE-4E9A-8F97-B10ABF9DAE9F}"/>
              </a:ext>
            </a:extLst>
          </p:cNvPr>
          <p:cNvSpPr>
            <a:spLocks noGrp="1"/>
          </p:cNvSpPr>
          <p:nvPr>
            <p:ph type="title"/>
          </p:nvPr>
        </p:nvSpPr>
        <p:spPr>
          <a:xfrm>
            <a:off x="685800" y="438150"/>
            <a:ext cx="7541895" cy="574039"/>
          </a:xfrm>
        </p:spPr>
        <p:txBody>
          <a:bodyPr/>
          <a:lstStyle/>
          <a:p>
            <a:r>
              <a:rPr lang="en-US" dirty="0"/>
              <a:t>Content Formats cont.</a:t>
            </a:r>
          </a:p>
        </p:txBody>
      </p:sp>
      <p:sp>
        <p:nvSpPr>
          <p:cNvPr id="3" name="Text Placeholder 2">
            <a:extLst>
              <a:ext uri="{FF2B5EF4-FFF2-40B4-BE49-F238E27FC236}">
                <a16:creationId xmlns:a16="http://schemas.microsoft.com/office/drawing/2014/main" id="{CED3AA92-370B-40CF-8A5D-AFB49A52894F}"/>
              </a:ext>
            </a:extLst>
          </p:cNvPr>
          <p:cNvSpPr>
            <a:spLocks noGrp="1"/>
          </p:cNvSpPr>
          <p:nvPr>
            <p:ph type="body" idx="1"/>
          </p:nvPr>
        </p:nvSpPr>
        <p:spPr>
          <a:xfrm>
            <a:off x="620395" y="1504950"/>
            <a:ext cx="7903210" cy="1384995"/>
          </a:xfrm>
        </p:spPr>
        <p:txBody>
          <a:bodyPr/>
          <a:lstStyle/>
          <a:p>
            <a:pPr marL="171450" indent="-171450">
              <a:buFont typeface="Wingdings" panose="05000000000000000000" pitchFamily="2" charset="2"/>
              <a:buChar char="Ø"/>
            </a:pPr>
            <a:r>
              <a:rPr lang="en-US" sz="1800" dirty="0"/>
              <a:t>Visual Animated GIFs</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a:t>Visual Videos</a:t>
            </a:r>
          </a:p>
          <a:p>
            <a:pPr marL="171450" indent="-171450">
              <a:buFont typeface="Wingdings" panose="05000000000000000000" pitchFamily="2" charset="2"/>
              <a:buChar char="Ø"/>
            </a:pPr>
            <a:endParaRPr lang="en-US" sz="1800" dirty="0"/>
          </a:p>
          <a:p>
            <a:pPr marL="171450" indent="-171450">
              <a:buFont typeface="Wingdings" panose="05000000000000000000" pitchFamily="2" charset="2"/>
              <a:buChar char="Ø"/>
            </a:pPr>
            <a:r>
              <a:rPr lang="en-US" sz="1800" dirty="0"/>
              <a:t>Visual Live Videos</a:t>
            </a:r>
          </a:p>
        </p:txBody>
      </p:sp>
      <p:pic>
        <p:nvPicPr>
          <p:cNvPr id="1026" name="Picture 2" descr="Video Time Sticker by HypeKick for iOS &amp;amp; Android | GIPHY">
            <a:extLst>
              <a:ext uri="{FF2B5EF4-FFF2-40B4-BE49-F238E27FC236}">
                <a16:creationId xmlns:a16="http://schemas.microsoft.com/office/drawing/2014/main" id="{D4147944-D324-4D2A-BD57-00BA15065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89945"/>
            <a:ext cx="41148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5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EA6D-DD8F-433E-8617-6E96E9A419BC}"/>
              </a:ext>
            </a:extLst>
          </p:cNvPr>
          <p:cNvSpPr>
            <a:spLocks noGrp="1"/>
          </p:cNvSpPr>
          <p:nvPr>
            <p:ph type="title"/>
          </p:nvPr>
        </p:nvSpPr>
        <p:spPr>
          <a:xfrm>
            <a:off x="603267" y="438150"/>
            <a:ext cx="7541895" cy="574039"/>
          </a:xfrm>
        </p:spPr>
        <p:txBody>
          <a:bodyPr>
            <a:normAutofit/>
          </a:bodyPr>
          <a:lstStyle/>
          <a:p>
            <a:r>
              <a:rPr lang="en-US" sz="2000" dirty="0"/>
              <a:t>Sharing Other’s Content</a:t>
            </a:r>
          </a:p>
        </p:txBody>
      </p:sp>
      <p:sp>
        <p:nvSpPr>
          <p:cNvPr id="3" name="Text Placeholder 2">
            <a:extLst>
              <a:ext uri="{FF2B5EF4-FFF2-40B4-BE49-F238E27FC236}">
                <a16:creationId xmlns:a16="http://schemas.microsoft.com/office/drawing/2014/main" id="{C047D08A-61B8-4207-9961-ECE7B12E7EB2}"/>
              </a:ext>
            </a:extLst>
          </p:cNvPr>
          <p:cNvSpPr>
            <a:spLocks noGrp="1"/>
          </p:cNvSpPr>
          <p:nvPr>
            <p:ph type="body" idx="1"/>
          </p:nvPr>
        </p:nvSpPr>
        <p:spPr>
          <a:xfrm>
            <a:off x="620395" y="1504950"/>
            <a:ext cx="7903210" cy="1538883"/>
          </a:xfrm>
        </p:spPr>
        <p:txBody>
          <a:bodyPr/>
          <a:lstStyle/>
          <a:p>
            <a:pPr marL="285750" indent="-285750">
              <a:buFont typeface="Wingdings" panose="05000000000000000000" pitchFamily="2" charset="2"/>
              <a:buChar char="Ø"/>
            </a:pPr>
            <a:r>
              <a:rPr lang="en-US" sz="2000" dirty="0"/>
              <a:t>Reposting Content</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Planning Calendar</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Frequency of Posts</a:t>
            </a:r>
          </a:p>
        </p:txBody>
      </p:sp>
      <p:pic>
        <p:nvPicPr>
          <p:cNvPr id="2050" name="Picture 2" descr="Revive Social: Repost Your Older Content To Social Media | Martech Zone">
            <a:extLst>
              <a:ext uri="{FF2B5EF4-FFF2-40B4-BE49-F238E27FC236}">
                <a16:creationId xmlns:a16="http://schemas.microsoft.com/office/drawing/2014/main" id="{A1FEEC2E-1C2C-4BB5-991B-DA897FA4C8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4662" y="1918692"/>
            <a:ext cx="4000500" cy="225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2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2A86-B6C6-4F57-9F78-96CE4C8B64AB}"/>
              </a:ext>
            </a:extLst>
          </p:cNvPr>
          <p:cNvSpPr>
            <a:spLocks noGrp="1"/>
          </p:cNvSpPr>
          <p:nvPr>
            <p:ph type="title"/>
          </p:nvPr>
        </p:nvSpPr>
        <p:spPr>
          <a:xfrm>
            <a:off x="613633" y="438150"/>
            <a:ext cx="7541895" cy="574039"/>
          </a:xfrm>
        </p:spPr>
        <p:txBody>
          <a:bodyPr>
            <a:normAutofit/>
          </a:bodyPr>
          <a:lstStyle/>
          <a:p>
            <a:r>
              <a:rPr lang="en-US" sz="2000" dirty="0"/>
              <a:t>All-State &amp; All-American Requirement</a:t>
            </a:r>
          </a:p>
        </p:txBody>
      </p:sp>
      <p:sp>
        <p:nvSpPr>
          <p:cNvPr id="3" name="Text Placeholder 2">
            <a:extLst>
              <a:ext uri="{FF2B5EF4-FFF2-40B4-BE49-F238E27FC236}">
                <a16:creationId xmlns:a16="http://schemas.microsoft.com/office/drawing/2014/main" id="{FB0664C7-7C9E-483E-9F6D-D3DB56F18FE4}"/>
              </a:ext>
            </a:extLst>
          </p:cNvPr>
          <p:cNvSpPr>
            <a:spLocks noGrp="1"/>
          </p:cNvSpPr>
          <p:nvPr>
            <p:ph type="body" idx="1"/>
          </p:nvPr>
        </p:nvSpPr>
        <p:spPr>
          <a:xfrm>
            <a:off x="597591" y="1352550"/>
            <a:ext cx="7903210" cy="615553"/>
          </a:xfrm>
        </p:spPr>
        <p:txBody>
          <a:bodyPr/>
          <a:lstStyle/>
          <a:p>
            <a:pPr marL="171450" indent="-171450">
              <a:buFont typeface="Wingdings" panose="05000000000000000000" pitchFamily="2" charset="2"/>
              <a:buChar char="Ø"/>
            </a:pPr>
            <a:r>
              <a:rPr lang="en-US" sz="2000" dirty="0"/>
              <a:t>Using Facebook for social media is the requirement in both programs</a:t>
            </a:r>
          </a:p>
        </p:txBody>
      </p:sp>
      <p:pic>
        <p:nvPicPr>
          <p:cNvPr id="5" name="Picture 4" descr="A picture containing circle&#10;&#10;Description automatically generated">
            <a:extLst>
              <a:ext uri="{FF2B5EF4-FFF2-40B4-BE49-F238E27FC236}">
                <a16:creationId xmlns:a16="http://schemas.microsoft.com/office/drawing/2014/main" id="{4DA92EBC-C294-4E14-BF34-5E765F6C5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571750"/>
            <a:ext cx="3264408" cy="1600200"/>
          </a:xfrm>
          <a:prstGeom prst="rect">
            <a:avLst/>
          </a:prstGeom>
        </p:spPr>
      </p:pic>
      <p:pic>
        <p:nvPicPr>
          <p:cNvPr id="7" name="Picture 6" descr="Logo&#10;&#10;Description automatically generated">
            <a:extLst>
              <a:ext uri="{FF2B5EF4-FFF2-40B4-BE49-F238E27FC236}">
                <a16:creationId xmlns:a16="http://schemas.microsoft.com/office/drawing/2014/main" id="{417B997A-EC18-4DAF-94E6-34EFC52AF2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767589"/>
            <a:ext cx="2915273" cy="2915273"/>
          </a:xfrm>
          <a:prstGeom prst="rect">
            <a:avLst/>
          </a:prstGeom>
        </p:spPr>
      </p:pic>
    </p:spTree>
    <p:extLst>
      <p:ext uri="{BB962C8B-B14F-4D97-AF65-F5344CB8AC3E}">
        <p14:creationId xmlns:p14="http://schemas.microsoft.com/office/powerpoint/2010/main" val="3283152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4746</TotalTime>
  <Words>2073</Words>
  <Application>Microsoft Office PowerPoint</Application>
  <PresentationFormat>On-screen Show (16:9)</PresentationFormat>
  <Paragraphs>161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Verdana</vt:lpstr>
      <vt:lpstr>Wingdings</vt:lpstr>
      <vt:lpstr>Office Theme</vt:lpstr>
      <vt:lpstr>Social Media</vt:lpstr>
      <vt:lpstr>Understanding Your Audience</vt:lpstr>
      <vt:lpstr>Comparing Social Media Platforms</vt:lpstr>
      <vt:lpstr>PowerPoint Presentation</vt:lpstr>
      <vt:lpstr>YouTube</vt:lpstr>
      <vt:lpstr>Content</vt:lpstr>
      <vt:lpstr>Content Formats cont.</vt:lpstr>
      <vt:lpstr>Sharing Other’s Content</vt:lpstr>
      <vt:lpstr>All-State &amp; All-American Requirement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Rodger Meier</cp:lastModifiedBy>
  <cp:revision>16</cp:revision>
  <cp:lastPrinted>2021-08-20T17:00:21Z</cp:lastPrinted>
  <dcterms:created xsi:type="dcterms:W3CDTF">2020-08-25T04:23:27Z</dcterms:created>
  <dcterms:modified xsi:type="dcterms:W3CDTF">2021-08-20T20:49:25Z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