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00" r:id="rId2"/>
    <p:sldId id="291" r:id="rId3"/>
    <p:sldId id="292" r:id="rId4"/>
    <p:sldId id="294" r:id="rId5"/>
    <p:sldId id="295" r:id="rId6"/>
    <p:sldId id="296" r:id="rId7"/>
    <p:sldId id="298" r:id="rId8"/>
    <p:sldId id="299" r:id="rId9"/>
    <p:sldId id="285" r:id="rId10"/>
    <p:sldId id="258" r:id="rId11"/>
    <p:sldId id="259" r:id="rId12"/>
    <p:sldId id="260" r:id="rId13"/>
    <p:sldId id="261" r:id="rId14"/>
    <p:sldId id="262" r:id="rId15"/>
    <p:sldId id="287" r:id="rId16"/>
    <p:sldId id="301" r:id="rId17"/>
    <p:sldId id="302" r:id="rId18"/>
    <p:sldId id="303" r:id="rId19"/>
    <p:sldId id="304" r:id="rId20"/>
    <p:sldId id="305" r:id="rId21"/>
    <p:sldId id="306" r:id="rId22"/>
    <p:sldId id="279" r:id="rId23"/>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p:cViewPr varScale="1">
        <p:scale>
          <a:sx n="142" d="100"/>
          <a:sy n="142" d="100"/>
        </p:scale>
        <p:origin x="714"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8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extLst>
      <p:ext uri="{BB962C8B-B14F-4D97-AF65-F5344CB8AC3E}">
        <p14:creationId xmlns:p14="http://schemas.microsoft.com/office/powerpoint/2010/main" val="6117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rPr dirty="0"/>
              <a:t>Presenter</a:t>
            </a:r>
          </a:p>
          <a:p>
            <a:r>
              <a:rPr dirty="0"/>
              <a:t>2020-08-20 03:13:22</a:t>
            </a:r>
          </a:p>
          <a:p>
            <a:r>
              <a:rPr dirty="0"/>
              <a:t>--------------------------------------------</a:t>
            </a:r>
          </a:p>
          <a:p>
            <a:r>
              <a:rPr dirty="0"/>
              <a:t>Hold Up Roberts Rules of Order.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rPr dirty="0"/>
              <a:t>Presenter</a:t>
            </a:r>
          </a:p>
          <a:p>
            <a:r>
              <a:rPr dirty="0"/>
              <a:t>2020-08-20 03:13:22</a:t>
            </a:r>
          </a:p>
          <a:p>
            <a:r>
              <a:rPr dirty="0"/>
              <a:t>--------------------------------------------</a:t>
            </a:r>
          </a:p>
          <a:p>
            <a:r>
              <a:rPr dirty="0"/>
              <a:t>When we talk about reports here   we are referring to but not limited to  Trustee’s Quarterly Audits, Post  Inspections, Community service,  ALL committee reports and of  course Report of Election.  Commanders will be a member  of All Committees – May not be  the Committee Chairmen but a  member nonetheless.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extLst>
      <p:ext uri="{BB962C8B-B14F-4D97-AF65-F5344CB8AC3E}">
        <p14:creationId xmlns:p14="http://schemas.microsoft.com/office/powerpoint/2010/main" val="22842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2140" y="454751"/>
            <a:ext cx="7919719" cy="33083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5" name="Holder 5"/>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6" name="Holder 6"/>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200" b="0" i="0">
                <a:solidFill>
                  <a:srgbClr val="000513"/>
                </a:solidFill>
                <a:latin typeface="Verdana"/>
                <a:cs typeface="Verdana"/>
              </a:defRPr>
            </a:lvl1pPr>
          </a:lstStyle>
          <a:p>
            <a:endParaRPr/>
          </a:p>
        </p:txBody>
      </p:sp>
      <p:sp>
        <p:nvSpPr>
          <p:cNvPr id="4" name="Holder 4"/>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5" name="Holder 5"/>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6" name="Holder 6"/>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6" name="Holder 6"/>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7" name="Holder 7"/>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4" name="Holder 4"/>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5" name="Holder 5"/>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pic>
        <p:nvPicPr>
          <p:cNvPr id="6" name="Picture 5" descr="A picture containing drawing&#10;&#10;Description automatically generated">
            <a:extLst>
              <a:ext uri="{FF2B5EF4-FFF2-40B4-BE49-F238E27FC236}">
                <a16:creationId xmlns:a16="http://schemas.microsoft.com/office/drawing/2014/main" id="{B1525A26-6705-8047-9D8D-907D22107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020" y="258852"/>
            <a:ext cx="6886940" cy="36250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sp>
        <p:nvSpPr>
          <p:cNvPr id="18" name="bg object 18"/>
          <p:cNvSpPr/>
          <p:nvPr/>
        </p:nvSpPr>
        <p:spPr>
          <a:xfrm>
            <a:off x="2001011" y="1543811"/>
            <a:ext cx="2286000" cy="457200"/>
          </a:xfrm>
          <a:custGeom>
            <a:avLst/>
            <a:gdLst/>
            <a:ahLst/>
            <a:cxnLst/>
            <a:rect l="l" t="t" r="r" b="b"/>
            <a:pathLst>
              <a:path w="2286000" h="457200">
                <a:moveTo>
                  <a:pt x="0" y="0"/>
                </a:moveTo>
                <a:lnTo>
                  <a:pt x="2286000" y="0"/>
                </a:lnTo>
                <a:lnTo>
                  <a:pt x="2286000" y="457200"/>
                </a:lnTo>
                <a:lnTo>
                  <a:pt x="0" y="457200"/>
                </a:lnTo>
                <a:lnTo>
                  <a:pt x="0" y="0"/>
                </a:lnTo>
                <a:close/>
              </a:path>
            </a:pathLst>
          </a:custGeom>
          <a:ln w="9525">
            <a:solidFill>
              <a:srgbClr val="FFFFFF"/>
            </a:solidFill>
          </a:ln>
        </p:spPr>
        <p:txBody>
          <a:bodyPr wrap="square" lIns="0" tIns="0" rIns="0" bIns="0" rtlCol="0"/>
          <a:lstStyle/>
          <a:p>
            <a:endParaRPr dirty="0"/>
          </a:p>
        </p:txBody>
      </p:sp>
      <p:sp>
        <p:nvSpPr>
          <p:cNvPr id="3" name="Holder 3"/>
          <p:cNvSpPr>
            <a:spLocks noGrp="1"/>
          </p:cNvSpPr>
          <p:nvPr>
            <p:ph type="body" idx="1"/>
          </p:nvPr>
        </p:nvSpPr>
        <p:spPr>
          <a:xfrm>
            <a:off x="612140" y="1166864"/>
            <a:ext cx="7903210" cy="3500120"/>
          </a:xfrm>
          <a:prstGeom prst="rect">
            <a:avLst/>
          </a:prstGeom>
        </p:spPr>
        <p:txBody>
          <a:bodyPr wrap="square" lIns="0" tIns="0" rIns="0" bIns="0">
            <a:spAutoFit/>
          </a:bodyPr>
          <a:lstStyle>
            <a:lvl1pPr>
              <a:defRPr sz="1200" b="0" i="0">
                <a:solidFill>
                  <a:srgbClr val="000513"/>
                </a:solidFill>
                <a:latin typeface="Verdana"/>
                <a:cs typeface="Verdana"/>
              </a:defRPr>
            </a:lvl1pPr>
          </a:lstStyle>
          <a:p>
            <a:endParaRPr dirty="0"/>
          </a:p>
        </p:txBody>
      </p:sp>
      <p:sp>
        <p:nvSpPr>
          <p:cNvPr id="9" name="Title Placeholder 8">
            <a:extLst>
              <a:ext uri="{FF2B5EF4-FFF2-40B4-BE49-F238E27FC236}">
                <a16:creationId xmlns:a16="http://schemas.microsoft.com/office/drawing/2014/main" id="{7BE565BF-81E8-394C-8883-E35B7D48B65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descr="A picture containing drawing&#10;&#10;Description automatically generated">
            <a:extLst>
              <a:ext uri="{FF2B5EF4-FFF2-40B4-BE49-F238E27FC236}">
                <a16:creationId xmlns:a16="http://schemas.microsoft.com/office/drawing/2014/main" id="{F21D8230-9AC2-A54B-94A2-2302E30513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240016"/>
            <a:ext cx="1581391" cy="8323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30D3-BF0E-4705-9DF3-AD096B9A142D}"/>
              </a:ext>
            </a:extLst>
          </p:cNvPr>
          <p:cNvSpPr>
            <a:spLocks noGrp="1"/>
          </p:cNvSpPr>
          <p:nvPr>
            <p:ph type="title"/>
          </p:nvPr>
        </p:nvSpPr>
        <p:spPr>
          <a:xfrm>
            <a:off x="685800" y="2724150"/>
            <a:ext cx="7541895" cy="1503935"/>
          </a:xfrm>
        </p:spPr>
        <p:txBody>
          <a:bodyPr>
            <a:noAutofit/>
          </a:bodyPr>
          <a:lstStyle/>
          <a:p>
            <a:pPr algn="ctr"/>
            <a:r>
              <a:rPr lang="en-US" sz="3600" dirty="0"/>
              <a:t>CANTEEN OPERATIONS</a:t>
            </a:r>
            <a:br>
              <a:rPr lang="en-US" sz="3600" dirty="0"/>
            </a:br>
            <a:r>
              <a:rPr lang="en-US" sz="3600" dirty="0"/>
              <a:t>HOUSE COMMITTEES</a:t>
            </a:r>
          </a:p>
        </p:txBody>
      </p:sp>
      <p:pic>
        <p:nvPicPr>
          <p:cNvPr id="1026" name="Picture 2" descr="VFW Post 1318 | Engineered Construction Inc">
            <a:extLst>
              <a:ext uri="{FF2B5EF4-FFF2-40B4-BE49-F238E27FC236}">
                <a16:creationId xmlns:a16="http://schemas.microsoft.com/office/drawing/2014/main" id="{77EFC64E-BF95-4DCC-B0FA-2A507864F9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6027" y="670560"/>
            <a:ext cx="3901440" cy="205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6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8"/>
            <a:ext cx="6626860" cy="321242"/>
          </a:xfrm>
          <a:prstGeom prst="rect">
            <a:avLst/>
          </a:prstGeom>
        </p:spPr>
        <p:txBody>
          <a:bodyPr vert="horz" wrap="square" lIns="0" tIns="13335" rIns="0" bIns="0" rtlCol="0">
            <a:spAutoFit/>
          </a:bodyPr>
          <a:lstStyle/>
          <a:p>
            <a:pPr marL="12700">
              <a:lnSpc>
                <a:spcPct val="100000"/>
              </a:lnSpc>
              <a:spcBef>
                <a:spcPts val="105"/>
              </a:spcBef>
            </a:pPr>
            <a:r>
              <a:rPr lang="en-US" sz="2000" spc="-5" dirty="0"/>
              <a:t>CANTEEN OPERATIONS</a:t>
            </a:r>
            <a:endParaRPr sz="2000" dirty="0"/>
          </a:p>
        </p:txBody>
      </p:sp>
      <p:sp>
        <p:nvSpPr>
          <p:cNvPr id="3" name="object 3"/>
          <p:cNvSpPr txBox="1"/>
          <p:nvPr/>
        </p:nvSpPr>
        <p:spPr>
          <a:xfrm>
            <a:off x="612140" y="971550"/>
            <a:ext cx="7916545" cy="3942105"/>
          </a:xfrm>
          <a:prstGeom prst="rect">
            <a:avLst/>
          </a:prstGeom>
        </p:spPr>
        <p:txBody>
          <a:bodyPr vert="horz" wrap="square" lIns="0" tIns="12700" rIns="0" bIns="0" rtlCol="0">
            <a:spAutoFit/>
          </a:bodyPr>
          <a:lstStyle/>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Bartenders daily log used &amp; reviewed by?</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Register Tapes  saved daily and recorded?</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Deposits done daily, weekly?</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Separate deposits itemized for Canteen sales.</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Canteen inventory done Monthly?</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Canteen P &amp; L reported Monthly by Canteen Mgr?</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Canteen income and expenses are recorded on a designated column in ledger or similar?</a:t>
            </a:r>
          </a:p>
          <a:p>
            <a:pPr marL="298450" indent="-285750">
              <a:lnSpc>
                <a:spcPct val="100000"/>
              </a:lnSpc>
              <a:spcBef>
                <a:spcPts val="1630"/>
              </a:spcBef>
              <a:buFont typeface="Arial" panose="020B0604020202020204" pitchFamily="34" charset="0"/>
              <a:buChar char="•"/>
            </a:pPr>
            <a:r>
              <a:rPr lang="en-US" spc="-5" dirty="0">
                <a:solidFill>
                  <a:srgbClr val="000513"/>
                </a:solidFill>
                <a:latin typeface="Verdana"/>
                <a:cs typeface="Verdana"/>
              </a:rPr>
              <a:t>Fed &amp; State Withholding? EDD? Sales Taxes</a:t>
            </a:r>
            <a:endParaRPr sz="13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8"/>
            <a:ext cx="3121660" cy="321242"/>
          </a:xfrm>
          <a:prstGeom prst="rect">
            <a:avLst/>
          </a:prstGeom>
        </p:spPr>
        <p:txBody>
          <a:bodyPr vert="horz" wrap="square" lIns="0" tIns="13335" rIns="0" bIns="0" rtlCol="0">
            <a:spAutoFit/>
          </a:bodyPr>
          <a:lstStyle/>
          <a:p>
            <a:pPr marL="12700">
              <a:lnSpc>
                <a:spcPct val="100000"/>
              </a:lnSpc>
              <a:spcBef>
                <a:spcPts val="105"/>
              </a:spcBef>
            </a:pPr>
            <a:r>
              <a:rPr lang="en-US" sz="2000" dirty="0"/>
              <a:t>TO BE PROFITABLE </a:t>
            </a:r>
            <a:endParaRPr sz="2000" dirty="0"/>
          </a:p>
        </p:txBody>
      </p:sp>
      <p:sp>
        <p:nvSpPr>
          <p:cNvPr id="3" name="object 3"/>
          <p:cNvSpPr txBox="1"/>
          <p:nvPr/>
        </p:nvSpPr>
        <p:spPr>
          <a:xfrm>
            <a:off x="611981" y="1070579"/>
            <a:ext cx="7879715" cy="1188538"/>
          </a:xfrm>
          <a:prstGeom prst="rect">
            <a:avLst/>
          </a:prstGeom>
        </p:spPr>
        <p:txBody>
          <a:bodyPr vert="horz" wrap="square" lIns="0" tIns="12065" rIns="0" bIns="0" rtlCol="0">
            <a:spAutoFit/>
          </a:bodyPr>
          <a:lstStyle/>
          <a:p>
            <a:pPr marL="355600" marR="376555" indent="-342900">
              <a:lnSpc>
                <a:spcPct val="100000"/>
              </a:lnSpc>
              <a:spcBef>
                <a:spcPts val="95"/>
              </a:spcBef>
              <a:buFont typeface="Arial" panose="020B0604020202020204" pitchFamily="34" charset="0"/>
              <a:buChar char="•"/>
              <a:tabLst>
                <a:tab pos="529590" algn="l"/>
              </a:tabLst>
            </a:pPr>
            <a:r>
              <a:rPr lang="en-US" sz="2000" spc="-5" dirty="0">
                <a:solidFill>
                  <a:srgbClr val="000513"/>
                </a:solidFill>
                <a:latin typeface="Verdana"/>
                <a:cs typeface="Verdana"/>
              </a:rPr>
              <a:t>Control pricing/portioning of beverages</a:t>
            </a:r>
          </a:p>
          <a:p>
            <a:pPr marL="355600" marR="376555" indent="-342900">
              <a:lnSpc>
                <a:spcPct val="100000"/>
              </a:lnSpc>
              <a:spcBef>
                <a:spcPts val="95"/>
              </a:spcBef>
              <a:buFont typeface="Arial" panose="020B0604020202020204" pitchFamily="34" charset="0"/>
              <a:buChar char="•"/>
              <a:tabLst>
                <a:tab pos="529590" algn="l"/>
              </a:tabLst>
            </a:pPr>
            <a:endParaRPr lang="en-US" sz="2000" spc="-5"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lang="en-US" sz="2000" spc="-5" dirty="0">
                <a:solidFill>
                  <a:srgbClr val="000513"/>
                </a:solidFill>
                <a:latin typeface="Verdana"/>
                <a:cs typeface="Verdana"/>
              </a:rPr>
              <a:t>Using Volunteers</a:t>
            </a:r>
          </a:p>
          <a:p>
            <a:pPr marL="355600" marR="376555" indent="-342900">
              <a:lnSpc>
                <a:spcPct val="100000"/>
              </a:lnSpc>
              <a:spcBef>
                <a:spcPts val="95"/>
              </a:spcBef>
              <a:buFont typeface="Arial" panose="020B0604020202020204" pitchFamily="34" charset="0"/>
              <a:buChar char="•"/>
              <a:tabLst>
                <a:tab pos="529590" algn="l"/>
              </a:tabLst>
            </a:pPr>
            <a:endParaRPr lang="en-US" sz="2000" spc="-5"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lang="en-US" sz="2000" spc="-5" dirty="0">
                <a:solidFill>
                  <a:srgbClr val="000513"/>
                </a:solidFill>
                <a:latin typeface="Verdana"/>
                <a:cs typeface="Verdana"/>
              </a:rPr>
              <a:t>Active support by VFW Post Members, Auxiliary and Guests</a:t>
            </a:r>
          </a:p>
          <a:p>
            <a:pPr marL="355600" marR="376555" indent="-342900">
              <a:lnSpc>
                <a:spcPct val="100000"/>
              </a:lnSpc>
              <a:spcBef>
                <a:spcPts val="95"/>
              </a:spcBef>
              <a:buFont typeface="Arial" panose="020B0604020202020204" pitchFamily="34" charset="0"/>
              <a:buChar char="•"/>
              <a:tabLst>
                <a:tab pos="529590" algn="l"/>
              </a:tabLst>
            </a:pPr>
            <a:endParaRPr lang="en-US" sz="2000" spc="-5"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lang="en-US" sz="2000" spc="-5" dirty="0">
                <a:solidFill>
                  <a:srgbClr val="000513"/>
                </a:solidFill>
                <a:latin typeface="Verdana"/>
                <a:cs typeface="Verdana"/>
              </a:rPr>
              <a:t>Actively renting of Hall</a:t>
            </a:r>
          </a:p>
          <a:p>
            <a:pPr marL="355600" marR="376555" indent="-342900">
              <a:lnSpc>
                <a:spcPct val="100000"/>
              </a:lnSpc>
              <a:spcBef>
                <a:spcPts val="95"/>
              </a:spcBef>
              <a:buFont typeface="Arial" panose="020B0604020202020204" pitchFamily="34" charset="0"/>
              <a:buChar char="•"/>
              <a:tabLst>
                <a:tab pos="529590" algn="l"/>
              </a:tabLst>
            </a:pPr>
            <a:endParaRPr lang="en-US" sz="2000" spc="-5"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lang="en-US" sz="2000" spc="-5" dirty="0">
                <a:solidFill>
                  <a:srgbClr val="000513"/>
                </a:solidFill>
                <a:latin typeface="Verdana"/>
                <a:cs typeface="Verdana"/>
              </a:rPr>
              <a:t>Conduct Post Fundraiser/Events</a:t>
            </a:r>
          </a:p>
          <a:p>
            <a:pPr marL="355600" marR="376555" indent="-342900">
              <a:lnSpc>
                <a:spcPct val="100000"/>
              </a:lnSpc>
              <a:spcBef>
                <a:spcPts val="95"/>
              </a:spcBef>
              <a:buFont typeface="Arial" panose="020B0604020202020204" pitchFamily="34" charset="0"/>
              <a:buChar char="•"/>
              <a:tabLst>
                <a:tab pos="529590" algn="l"/>
              </a:tabLst>
            </a:pPr>
            <a:endParaRPr lang="en-US" sz="2000" spc="-5"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lang="en-US" sz="2000" spc="-5" dirty="0">
                <a:solidFill>
                  <a:srgbClr val="000513"/>
                </a:solidFill>
                <a:latin typeface="Verdana"/>
                <a:cs typeface="Verdana"/>
              </a:rPr>
              <a:t>Streamline Hours of Operation</a:t>
            </a:r>
          </a:p>
        </p:txBody>
      </p:sp>
      <p:pic>
        <p:nvPicPr>
          <p:cNvPr id="6146" name="Picture 2" descr="Transparent Whiskey Glass Png - Liquor Pouring From Bottle, Png Download ,  Transparent Png Image - PNGitem">
            <a:extLst>
              <a:ext uri="{FF2B5EF4-FFF2-40B4-BE49-F238E27FC236}">
                <a16:creationId xmlns:a16="http://schemas.microsoft.com/office/drawing/2014/main" id="{8A6DD556-B7A5-46F2-8981-2C774F7045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028950"/>
            <a:ext cx="2539533" cy="1443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7"/>
            <a:ext cx="5712460" cy="321242"/>
          </a:xfrm>
          <a:prstGeom prst="rect">
            <a:avLst/>
          </a:prstGeom>
        </p:spPr>
        <p:txBody>
          <a:bodyPr vert="horz" wrap="square" lIns="0" tIns="13335" rIns="0" bIns="0" rtlCol="0">
            <a:spAutoFit/>
          </a:bodyPr>
          <a:lstStyle/>
          <a:p>
            <a:pPr marL="12700">
              <a:lnSpc>
                <a:spcPct val="100000"/>
              </a:lnSpc>
              <a:spcBef>
                <a:spcPts val="105"/>
              </a:spcBef>
            </a:pPr>
            <a:r>
              <a:rPr lang="en-US" sz="2000" dirty="0"/>
              <a:t>COMMON CAUSES OF LOW PROFITS</a:t>
            </a:r>
            <a:endParaRPr sz="2000" dirty="0"/>
          </a:p>
        </p:txBody>
      </p:sp>
      <p:sp>
        <p:nvSpPr>
          <p:cNvPr id="3" name="object 3"/>
          <p:cNvSpPr txBox="1"/>
          <p:nvPr/>
        </p:nvSpPr>
        <p:spPr>
          <a:xfrm>
            <a:off x="611975" y="1097639"/>
            <a:ext cx="7586980" cy="3900427"/>
          </a:xfrm>
          <a:prstGeom prst="rect">
            <a:avLst/>
          </a:prstGeom>
        </p:spPr>
        <p:txBody>
          <a:bodyPr vert="horz" wrap="square" lIns="0" tIns="12065" rIns="0" bIns="0" rtlCol="0">
            <a:spAutoFit/>
          </a:bodyPr>
          <a:lstStyle/>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Cost to pay for full time Manager or Employees</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Poorly set Business Hours</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Not charging enough/over pouring of drinks</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Purchasing individual bottles vs. case</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Not renting the hall</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Free drinks (Illegal)</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Embezzlement</a:t>
            </a:r>
          </a:p>
          <a:p>
            <a:pPr marL="355600" marR="405130" indent="-342900">
              <a:lnSpc>
                <a:spcPct val="100000"/>
              </a:lnSpc>
              <a:spcBef>
                <a:spcPts val="95"/>
              </a:spcBef>
              <a:buFont typeface="Arial" panose="020B0604020202020204" pitchFamily="34" charset="0"/>
              <a:buChar char="•"/>
            </a:pPr>
            <a:endParaRPr lang="en-US" sz="1100" spc="-10"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lang="en-US" spc="-10" dirty="0">
                <a:solidFill>
                  <a:srgbClr val="000513"/>
                </a:solidFill>
                <a:latin typeface="Verdana"/>
                <a:cs typeface="Verdana"/>
              </a:rPr>
              <a:t>Ringing up of sales/end of shift shortages</a:t>
            </a:r>
          </a:p>
          <a:p>
            <a:pPr marL="298450" marR="12065" indent="-285750">
              <a:lnSpc>
                <a:spcPct val="100000"/>
              </a:lnSpc>
              <a:buFont typeface="Arial" panose="020B0604020202020204" pitchFamily="34" charset="0"/>
              <a:buChar char="•"/>
              <a:tabLst>
                <a:tab pos="471805" algn="l"/>
              </a:tabLst>
            </a:pPr>
            <a:endParaRPr sz="1300"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7"/>
            <a:ext cx="6703060" cy="321242"/>
          </a:xfrm>
          <a:prstGeom prst="rect">
            <a:avLst/>
          </a:prstGeom>
        </p:spPr>
        <p:txBody>
          <a:bodyPr vert="horz" wrap="square" lIns="0" tIns="13335" rIns="0" bIns="0" rtlCol="0">
            <a:spAutoFit/>
          </a:bodyPr>
          <a:lstStyle/>
          <a:p>
            <a:pPr marL="12700">
              <a:lnSpc>
                <a:spcPct val="100000"/>
              </a:lnSpc>
              <a:spcBef>
                <a:spcPts val="105"/>
              </a:spcBef>
            </a:pPr>
            <a:r>
              <a:rPr lang="en-US" sz="2000" dirty="0"/>
              <a:t>MONTHLY REPORT OF PROFIT &amp; LOST</a:t>
            </a:r>
            <a:endParaRPr sz="2000" dirty="0"/>
          </a:p>
        </p:txBody>
      </p:sp>
      <p:sp>
        <p:nvSpPr>
          <p:cNvPr id="3" name="object 3"/>
          <p:cNvSpPr txBox="1"/>
          <p:nvPr/>
        </p:nvSpPr>
        <p:spPr>
          <a:xfrm>
            <a:off x="669925" y="1372013"/>
            <a:ext cx="7804150" cy="2552622"/>
          </a:xfrm>
          <a:prstGeom prst="rect">
            <a:avLst/>
          </a:prstGeom>
        </p:spPr>
        <p:txBody>
          <a:bodyPr vert="horz" wrap="square" lIns="0" tIns="13335" rIns="0" bIns="0" rtlCol="0">
            <a:spAutoFit/>
          </a:bodyPr>
          <a:lstStyle/>
          <a:p>
            <a:pPr marL="355600" marR="249554" indent="-342900">
              <a:lnSpc>
                <a:spcPct val="100000"/>
              </a:lnSpc>
              <a:spcBef>
                <a:spcPts val="105"/>
              </a:spcBef>
              <a:buFont typeface="Arial" panose="020B0604020202020204" pitchFamily="34" charset="0"/>
              <a:buChar char="•"/>
            </a:pPr>
            <a:r>
              <a:rPr lang="en-US" sz="2000" spc="-5" dirty="0">
                <a:solidFill>
                  <a:srgbClr val="000513"/>
                </a:solidFill>
                <a:latin typeface="Verdana"/>
                <a:cs typeface="Verdana"/>
              </a:rPr>
              <a:t>P &amp; L monthly summary prepared by Canteen Manager</a:t>
            </a:r>
          </a:p>
          <a:p>
            <a:pPr marL="12700" marR="249554">
              <a:lnSpc>
                <a:spcPct val="100000"/>
              </a:lnSpc>
              <a:spcBef>
                <a:spcPts val="105"/>
              </a:spcBef>
            </a:pPr>
            <a:endParaRPr lang="en-US" sz="2000" spc="-5" dirty="0">
              <a:solidFill>
                <a:srgbClr val="000513"/>
              </a:solidFill>
              <a:latin typeface="Verdana"/>
              <a:cs typeface="Verdana"/>
            </a:endParaRPr>
          </a:p>
          <a:p>
            <a:pPr marL="355600" marR="249554" indent="-342900">
              <a:lnSpc>
                <a:spcPct val="100000"/>
              </a:lnSpc>
              <a:spcBef>
                <a:spcPts val="105"/>
              </a:spcBef>
              <a:buFont typeface="Arial" panose="020B0604020202020204" pitchFamily="34" charset="0"/>
              <a:buChar char="•"/>
            </a:pPr>
            <a:r>
              <a:rPr lang="en-US" sz="2000" spc="-5" dirty="0">
                <a:solidFill>
                  <a:srgbClr val="000513"/>
                </a:solidFill>
                <a:latin typeface="Verdana"/>
                <a:cs typeface="Verdana"/>
              </a:rPr>
              <a:t>Report given at the end of the month to House Committee</a:t>
            </a:r>
          </a:p>
          <a:p>
            <a:pPr marL="12700" marR="249554">
              <a:lnSpc>
                <a:spcPct val="100000"/>
              </a:lnSpc>
              <a:spcBef>
                <a:spcPts val="105"/>
              </a:spcBef>
            </a:pPr>
            <a:endParaRPr lang="en-US" sz="2000" spc="-5" dirty="0">
              <a:solidFill>
                <a:srgbClr val="000513"/>
              </a:solidFill>
              <a:latin typeface="Verdana"/>
              <a:cs typeface="Verdana"/>
            </a:endParaRPr>
          </a:p>
          <a:p>
            <a:pPr marL="355600" marR="249554" indent="-342900">
              <a:lnSpc>
                <a:spcPct val="100000"/>
              </a:lnSpc>
              <a:spcBef>
                <a:spcPts val="105"/>
              </a:spcBef>
              <a:buFont typeface="Arial" panose="020B0604020202020204" pitchFamily="34" charset="0"/>
              <a:buChar char="•"/>
            </a:pPr>
            <a:r>
              <a:rPr lang="en-US" sz="2000" spc="-5" dirty="0">
                <a:solidFill>
                  <a:srgbClr val="000513"/>
                </a:solidFill>
                <a:latin typeface="Verdana"/>
                <a:cs typeface="Verdana"/>
              </a:rPr>
              <a:t>Report then given to Quartermaster</a:t>
            </a:r>
          </a:p>
          <a:p>
            <a:pPr marL="12700" marR="249554">
              <a:lnSpc>
                <a:spcPct val="100000"/>
              </a:lnSpc>
              <a:spcBef>
                <a:spcPts val="105"/>
              </a:spcBef>
            </a:pPr>
            <a:endParaRPr lang="en-US" sz="2000" spc="-5" dirty="0">
              <a:solidFill>
                <a:srgbClr val="000513"/>
              </a:solidFill>
              <a:latin typeface="Verdana"/>
              <a:cs typeface="Verdana"/>
            </a:endParaRPr>
          </a:p>
          <a:p>
            <a:pPr marL="355600" marR="249554" indent="-342900">
              <a:lnSpc>
                <a:spcPct val="100000"/>
              </a:lnSpc>
              <a:spcBef>
                <a:spcPts val="105"/>
              </a:spcBef>
              <a:buFont typeface="Arial" panose="020B0604020202020204" pitchFamily="34" charset="0"/>
              <a:buChar char="•"/>
            </a:pPr>
            <a:r>
              <a:rPr lang="en-US" sz="2000" spc="-5" dirty="0">
                <a:solidFill>
                  <a:srgbClr val="000513"/>
                </a:solidFill>
                <a:latin typeface="Verdana"/>
                <a:cs typeface="Verdana"/>
              </a:rPr>
              <a:t>Reported by Quartermaster at the next Post meeting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8"/>
            <a:ext cx="3912235" cy="321242"/>
          </a:xfrm>
          <a:prstGeom prst="rect">
            <a:avLst/>
          </a:prstGeom>
        </p:spPr>
        <p:txBody>
          <a:bodyPr vert="horz" wrap="square" lIns="0" tIns="13335" rIns="0" bIns="0" rtlCol="0">
            <a:spAutoFit/>
          </a:bodyPr>
          <a:lstStyle/>
          <a:p>
            <a:pPr marL="12700">
              <a:lnSpc>
                <a:spcPct val="100000"/>
              </a:lnSpc>
              <a:spcBef>
                <a:spcPts val="105"/>
              </a:spcBef>
            </a:pPr>
            <a:r>
              <a:rPr lang="en-US" sz="2000" dirty="0"/>
              <a:t>CANTEEN REGISTER</a:t>
            </a:r>
            <a:endParaRPr sz="2000" dirty="0"/>
          </a:p>
        </p:txBody>
      </p:sp>
      <p:sp>
        <p:nvSpPr>
          <p:cNvPr id="3" name="object 3"/>
          <p:cNvSpPr txBox="1"/>
          <p:nvPr/>
        </p:nvSpPr>
        <p:spPr>
          <a:xfrm>
            <a:off x="612140" y="1079245"/>
            <a:ext cx="7863205" cy="3835024"/>
          </a:xfrm>
          <a:prstGeom prst="rect">
            <a:avLst/>
          </a:prstGeom>
        </p:spPr>
        <p:txBody>
          <a:bodyPr vert="horz" wrap="square" lIns="0" tIns="13335" rIns="0" bIns="0" rtlCol="0">
            <a:spAutoFit/>
          </a:bodyPr>
          <a:lstStyle/>
          <a:p>
            <a:pPr marL="184150" marR="5080" indent="-172085">
              <a:lnSpc>
                <a:spcPct val="100000"/>
              </a:lnSpc>
              <a:spcBef>
                <a:spcPts val="105"/>
              </a:spcBef>
              <a:buFont typeface="Arial"/>
              <a:buChar char="•"/>
              <a:tabLst>
                <a:tab pos="185420" algn="l"/>
              </a:tabLst>
            </a:pPr>
            <a:r>
              <a:rPr lang="en-US" sz="2000" spc="-5" dirty="0">
                <a:solidFill>
                  <a:srgbClr val="000513"/>
                </a:solidFill>
                <a:latin typeface="Verdana"/>
                <a:cs typeface="Verdana"/>
              </a:rPr>
              <a:t>Daily Z out of cash register nightly</a:t>
            </a:r>
          </a:p>
          <a:p>
            <a:pPr marL="184150" marR="5080" indent="-172085">
              <a:lnSpc>
                <a:spcPct val="100000"/>
              </a:lnSpc>
              <a:spcBef>
                <a:spcPts val="105"/>
              </a:spcBef>
              <a:buFont typeface="Arial"/>
              <a:buChar char="•"/>
              <a:tabLst>
                <a:tab pos="185420" algn="l"/>
              </a:tabLst>
            </a:pPr>
            <a:endParaRPr lang="en-US" sz="2000" spc="-5" dirty="0">
              <a:solidFill>
                <a:srgbClr val="000513"/>
              </a:solidFill>
              <a:latin typeface="Verdana"/>
              <a:cs typeface="Verdana"/>
            </a:endParaRPr>
          </a:p>
          <a:p>
            <a:pPr marL="184150" marR="5080" indent="-172085">
              <a:lnSpc>
                <a:spcPct val="100000"/>
              </a:lnSpc>
              <a:spcBef>
                <a:spcPts val="105"/>
              </a:spcBef>
              <a:buFont typeface="Arial"/>
              <a:buChar char="•"/>
              <a:tabLst>
                <a:tab pos="185420" algn="l"/>
              </a:tabLst>
            </a:pPr>
            <a:r>
              <a:rPr lang="en-US" sz="2000" spc="-5" dirty="0">
                <a:solidFill>
                  <a:srgbClr val="000513"/>
                </a:solidFill>
                <a:latin typeface="Verdana"/>
                <a:cs typeface="Verdana"/>
              </a:rPr>
              <a:t>Bartender to complete Closeout Form</a:t>
            </a:r>
          </a:p>
          <a:p>
            <a:pPr marL="184150" marR="5080" indent="-172085">
              <a:lnSpc>
                <a:spcPct val="100000"/>
              </a:lnSpc>
              <a:spcBef>
                <a:spcPts val="105"/>
              </a:spcBef>
              <a:buFont typeface="Arial"/>
              <a:buChar char="•"/>
              <a:tabLst>
                <a:tab pos="185420" algn="l"/>
              </a:tabLst>
            </a:pPr>
            <a:endParaRPr lang="en-US" sz="2000" spc="-5" dirty="0">
              <a:solidFill>
                <a:srgbClr val="000513"/>
              </a:solidFill>
              <a:latin typeface="Verdana"/>
              <a:cs typeface="Verdana"/>
            </a:endParaRPr>
          </a:p>
          <a:p>
            <a:pPr marL="184150" marR="5080" indent="-172085">
              <a:lnSpc>
                <a:spcPct val="100000"/>
              </a:lnSpc>
              <a:spcBef>
                <a:spcPts val="105"/>
              </a:spcBef>
              <a:buFont typeface="Arial"/>
              <a:buChar char="•"/>
              <a:tabLst>
                <a:tab pos="185420" algn="l"/>
              </a:tabLst>
            </a:pPr>
            <a:r>
              <a:rPr lang="en-US" sz="2000" spc="-5" dirty="0">
                <a:solidFill>
                  <a:srgbClr val="000513"/>
                </a:solidFill>
                <a:latin typeface="Verdana"/>
                <a:cs typeface="Verdana"/>
              </a:rPr>
              <a:t>Attach Daily Z out slip to Bartenders daily Closeout Form</a:t>
            </a:r>
          </a:p>
          <a:p>
            <a:pPr marL="184150" marR="5080" indent="-172085">
              <a:lnSpc>
                <a:spcPct val="100000"/>
              </a:lnSpc>
              <a:spcBef>
                <a:spcPts val="105"/>
              </a:spcBef>
              <a:buFont typeface="Arial"/>
              <a:buChar char="•"/>
              <a:tabLst>
                <a:tab pos="185420" algn="l"/>
              </a:tabLst>
            </a:pPr>
            <a:endParaRPr lang="en-US" sz="2000" spc="-5" dirty="0">
              <a:solidFill>
                <a:srgbClr val="000513"/>
              </a:solidFill>
              <a:latin typeface="Verdana"/>
              <a:cs typeface="Verdana"/>
            </a:endParaRPr>
          </a:p>
          <a:p>
            <a:pPr marL="184150" marR="5080" indent="-172085">
              <a:lnSpc>
                <a:spcPct val="100000"/>
              </a:lnSpc>
              <a:spcBef>
                <a:spcPts val="105"/>
              </a:spcBef>
              <a:buFont typeface="Arial"/>
              <a:buChar char="•"/>
              <a:tabLst>
                <a:tab pos="185420" algn="l"/>
              </a:tabLst>
            </a:pPr>
            <a:r>
              <a:rPr lang="en-US" sz="2000" spc="-5" dirty="0">
                <a:solidFill>
                  <a:srgbClr val="000513"/>
                </a:solidFill>
                <a:latin typeface="Verdana"/>
                <a:cs typeface="Verdana"/>
              </a:rPr>
              <a:t>Verify closeout form $$ amount with Z closeout slip $$ amount</a:t>
            </a:r>
          </a:p>
          <a:p>
            <a:pPr marL="184150" marR="5080" indent="-172085">
              <a:lnSpc>
                <a:spcPct val="100000"/>
              </a:lnSpc>
              <a:spcBef>
                <a:spcPts val="105"/>
              </a:spcBef>
              <a:buFont typeface="Arial"/>
              <a:buChar char="•"/>
              <a:tabLst>
                <a:tab pos="185420" algn="l"/>
              </a:tabLst>
            </a:pPr>
            <a:endParaRPr lang="en-US" sz="2000" spc="-5" dirty="0">
              <a:solidFill>
                <a:srgbClr val="000513"/>
              </a:solidFill>
              <a:latin typeface="Verdana"/>
              <a:cs typeface="Verdana"/>
            </a:endParaRPr>
          </a:p>
          <a:p>
            <a:pPr marL="184150" marR="5080" indent="-172085">
              <a:lnSpc>
                <a:spcPct val="100000"/>
              </a:lnSpc>
              <a:spcBef>
                <a:spcPts val="105"/>
              </a:spcBef>
              <a:buFont typeface="Arial"/>
              <a:buChar char="•"/>
              <a:tabLst>
                <a:tab pos="185420" algn="l"/>
              </a:tabLst>
            </a:pPr>
            <a:r>
              <a:rPr lang="en-US" sz="2000" spc="-5" dirty="0">
                <a:solidFill>
                  <a:srgbClr val="000513"/>
                </a:solidFill>
                <a:latin typeface="Verdana"/>
                <a:cs typeface="Verdana"/>
              </a:rPr>
              <a:t>Keep all Z out tapes on file</a:t>
            </a:r>
          </a:p>
          <a:p>
            <a:pPr marL="184150" marR="5080" indent="-172085">
              <a:lnSpc>
                <a:spcPct val="100000"/>
              </a:lnSpc>
              <a:spcBef>
                <a:spcPts val="105"/>
              </a:spcBef>
              <a:buFont typeface="Arial"/>
              <a:buChar char="•"/>
              <a:tabLst>
                <a:tab pos="185420" algn="l"/>
              </a:tabLst>
            </a:pPr>
            <a:endParaRPr lang="en-US" sz="2000" spc="-5" dirty="0">
              <a:solidFill>
                <a:srgbClr val="000513"/>
              </a:solidFill>
              <a:latin typeface="Verdana"/>
              <a:cs typeface="Verdana"/>
            </a:endParaRPr>
          </a:p>
          <a:p>
            <a:pPr marL="184150" marR="5080" indent="-172085">
              <a:lnSpc>
                <a:spcPct val="100000"/>
              </a:lnSpc>
              <a:spcBef>
                <a:spcPts val="105"/>
              </a:spcBef>
              <a:buFont typeface="Arial"/>
              <a:buChar char="•"/>
              <a:tabLst>
                <a:tab pos="185420" algn="l"/>
              </a:tabLst>
            </a:pPr>
            <a:r>
              <a:rPr lang="en-US" sz="2000" spc="-5" dirty="0">
                <a:solidFill>
                  <a:srgbClr val="000513"/>
                </a:solidFill>
                <a:latin typeface="Verdana"/>
                <a:cs typeface="Verdana"/>
              </a:rPr>
              <a:t>Have a Cash Register with Continuous Grand Totals</a:t>
            </a:r>
          </a:p>
        </p:txBody>
      </p:sp>
      <p:pic>
        <p:nvPicPr>
          <p:cNvPr id="1026" name="Picture 2" descr="Cash register Stock Illustrations. 7,884 Cash register clip art images and  royalty free illustrations available to search from thousands of EPS vector  clipart and stock art producers.">
            <a:extLst>
              <a:ext uri="{FF2B5EF4-FFF2-40B4-BE49-F238E27FC236}">
                <a16:creationId xmlns:a16="http://schemas.microsoft.com/office/drawing/2014/main" id="{B3DE6981-9027-47B5-910D-F0584706A2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82"/>
          <a:stretch/>
        </p:blipFill>
        <p:spPr bwMode="auto">
          <a:xfrm>
            <a:off x="6172200" y="780790"/>
            <a:ext cx="1267972" cy="1456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4751"/>
            <a:ext cx="3912235" cy="330835"/>
          </a:xfrm>
          <a:prstGeom prst="rect">
            <a:avLst/>
          </a:prstGeom>
        </p:spPr>
        <p:txBody>
          <a:bodyPr vert="horz" wrap="square" lIns="0" tIns="13335" rIns="0" bIns="0" rtlCol="0">
            <a:spAutoFit/>
          </a:bodyPr>
          <a:lstStyle/>
          <a:p>
            <a:pPr marL="12700">
              <a:lnSpc>
                <a:spcPct val="100000"/>
              </a:lnSpc>
              <a:spcBef>
                <a:spcPts val="105"/>
              </a:spcBef>
            </a:pPr>
            <a:r>
              <a:rPr lang="en-US" sz="2000" dirty="0"/>
              <a:t>CANTEEN INVENTORY</a:t>
            </a:r>
            <a:endParaRPr sz="2000" dirty="0"/>
          </a:p>
        </p:txBody>
      </p:sp>
      <p:sp>
        <p:nvSpPr>
          <p:cNvPr id="3" name="object 3"/>
          <p:cNvSpPr txBox="1"/>
          <p:nvPr/>
        </p:nvSpPr>
        <p:spPr>
          <a:xfrm>
            <a:off x="612140" y="1079245"/>
            <a:ext cx="7863205" cy="1135944"/>
          </a:xfrm>
          <a:prstGeom prst="rect">
            <a:avLst/>
          </a:prstGeom>
        </p:spPr>
        <p:txBody>
          <a:bodyPr vert="horz" wrap="square" lIns="0" tIns="13335" rIns="0" bIns="0" rtlCol="0">
            <a:spAutoFit/>
          </a:bodyPr>
          <a:lstStyle/>
          <a:p>
            <a:pPr marL="184150" marR="5080" indent="-172085">
              <a:lnSpc>
                <a:spcPct val="100000"/>
              </a:lnSpc>
              <a:spcBef>
                <a:spcPts val="105"/>
              </a:spcBef>
              <a:buFont typeface="Arial"/>
              <a:buChar char="•"/>
              <a:tabLst>
                <a:tab pos="185420" algn="l"/>
              </a:tabLst>
            </a:pPr>
            <a:r>
              <a:rPr lang="en-US" sz="2000" dirty="0">
                <a:latin typeface="Verdana" panose="020B0604030504040204" pitchFamily="34" charset="0"/>
                <a:ea typeface="Verdana" panose="020B0604030504040204" pitchFamily="34" charset="0"/>
                <a:cs typeface="Verdana" panose="020B0604030504040204" pitchFamily="34" charset="0"/>
              </a:rPr>
              <a:t>Should be taken monthly</a:t>
            </a:r>
          </a:p>
          <a:p>
            <a:pPr marL="184150" marR="5080" indent="-172085">
              <a:lnSpc>
                <a:spcPct val="100000"/>
              </a:lnSpc>
              <a:spcBef>
                <a:spcPts val="105"/>
              </a:spcBef>
              <a:buFont typeface="Arial"/>
              <a:buChar char="•"/>
              <a:tabLst>
                <a:tab pos="185420" algn="l"/>
              </a:tabLs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r>
              <a:rPr lang="en-US" sz="2000" dirty="0">
                <a:latin typeface="Verdana" panose="020B0604030504040204" pitchFamily="34" charset="0"/>
                <a:ea typeface="Verdana" panose="020B0604030504040204" pitchFamily="34" charset="0"/>
                <a:cs typeface="Verdana" panose="020B0604030504040204" pitchFamily="34" charset="0"/>
              </a:rPr>
              <a:t>Done by Canteen Manager</a:t>
            </a:r>
          </a:p>
          <a:p>
            <a:pPr marL="184150" marR="5080" indent="-172085">
              <a:lnSpc>
                <a:spcPct val="100000"/>
              </a:lnSpc>
              <a:spcBef>
                <a:spcPts val="105"/>
              </a:spcBef>
              <a:buFont typeface="Arial"/>
              <a:buChar char="•"/>
              <a:tabLst>
                <a:tab pos="185420" algn="l"/>
              </a:tabLs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r>
              <a:rPr lang="en-US" sz="2000" dirty="0">
                <a:latin typeface="Verdana" panose="020B0604030504040204" pitchFamily="34" charset="0"/>
                <a:ea typeface="Verdana" panose="020B0604030504040204" pitchFamily="34" charset="0"/>
                <a:cs typeface="Verdana" panose="020B0604030504040204" pitchFamily="34" charset="0"/>
              </a:rPr>
              <a:t>A Trustee will assist</a:t>
            </a:r>
          </a:p>
          <a:p>
            <a:pPr marL="184150" marR="5080" indent="-172085">
              <a:lnSpc>
                <a:spcPct val="100000"/>
              </a:lnSpc>
              <a:spcBef>
                <a:spcPts val="105"/>
              </a:spcBef>
              <a:buFont typeface="Arial"/>
              <a:buChar char="•"/>
              <a:tabLst>
                <a:tab pos="185420" algn="l"/>
              </a:tabLs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r>
              <a:rPr lang="en-US" sz="2000" dirty="0">
                <a:latin typeface="Verdana" panose="020B0604030504040204" pitchFamily="34" charset="0"/>
                <a:ea typeface="Verdana" panose="020B0604030504040204" pitchFamily="34" charset="0"/>
                <a:cs typeface="Verdana" panose="020B0604030504040204" pitchFamily="34" charset="0"/>
              </a:rPr>
              <a:t>Inventory from Canteen and Storage</a:t>
            </a:r>
          </a:p>
          <a:p>
            <a:pPr marL="184150" marR="5080" indent="-172085">
              <a:lnSpc>
                <a:spcPct val="100000"/>
              </a:lnSpc>
              <a:spcBef>
                <a:spcPts val="105"/>
              </a:spcBef>
              <a:buFont typeface="Arial"/>
              <a:buChar char="•"/>
              <a:tabLst>
                <a:tab pos="185420" algn="l"/>
              </a:tabLs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r>
              <a:rPr lang="en-US" sz="2000" dirty="0">
                <a:latin typeface="Verdana" panose="020B0604030504040204" pitchFamily="34" charset="0"/>
                <a:ea typeface="Verdana" panose="020B0604030504040204" pitchFamily="34" charset="0"/>
                <a:cs typeface="Verdana" panose="020B0604030504040204" pitchFamily="34" charset="0"/>
              </a:rPr>
              <a:t>Only have enough inventory to operate; don’t over purchase</a:t>
            </a:r>
          </a:p>
          <a:p>
            <a:pPr marL="184150" marR="5080" indent="-172085">
              <a:lnSpc>
                <a:spcPct val="100000"/>
              </a:lnSpc>
              <a:spcBef>
                <a:spcPts val="105"/>
              </a:spcBef>
              <a:buFont typeface="Arial"/>
              <a:buChar char="•"/>
              <a:tabLst>
                <a:tab pos="185420" algn="l"/>
              </a:tabLst>
            </a:pPr>
            <a:endParaRPr sz="1400" dirty="0">
              <a:latin typeface="Verdana"/>
              <a:cs typeface="Verdana"/>
            </a:endParaRPr>
          </a:p>
        </p:txBody>
      </p:sp>
      <p:pic>
        <p:nvPicPr>
          <p:cNvPr id="2050" name="Picture 2" descr="5 Reasons You Shouldn&amp;#39;t Count Your Bar&amp;#39;s Inventory at Night">
            <a:extLst>
              <a:ext uri="{FF2B5EF4-FFF2-40B4-BE49-F238E27FC236}">
                <a16:creationId xmlns:a16="http://schemas.microsoft.com/office/drawing/2014/main" id="{EABCB4B0-F8EF-42E3-B777-CF14129231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108686"/>
            <a:ext cx="2561561" cy="170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5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8353-8FB7-4F82-83D8-AD8FDCBA93CB}"/>
              </a:ext>
            </a:extLst>
          </p:cNvPr>
          <p:cNvSpPr>
            <a:spLocks noGrp="1"/>
          </p:cNvSpPr>
          <p:nvPr>
            <p:ph type="title"/>
          </p:nvPr>
        </p:nvSpPr>
        <p:spPr>
          <a:xfrm>
            <a:off x="304800" y="285750"/>
            <a:ext cx="7541895" cy="574039"/>
          </a:xfrm>
        </p:spPr>
        <p:txBody>
          <a:bodyPr/>
          <a:lstStyle/>
          <a:p>
            <a:r>
              <a:rPr lang="en-US" dirty="0"/>
              <a:t>CANTEEN MANAGER</a:t>
            </a:r>
          </a:p>
        </p:txBody>
      </p:sp>
      <p:sp>
        <p:nvSpPr>
          <p:cNvPr id="3" name="Text Placeholder 2">
            <a:extLst>
              <a:ext uri="{FF2B5EF4-FFF2-40B4-BE49-F238E27FC236}">
                <a16:creationId xmlns:a16="http://schemas.microsoft.com/office/drawing/2014/main" id="{072F0753-ED58-4692-86CD-8D05A01C5745}"/>
              </a:ext>
            </a:extLst>
          </p:cNvPr>
          <p:cNvSpPr>
            <a:spLocks noGrp="1"/>
          </p:cNvSpPr>
          <p:nvPr>
            <p:ph type="body" idx="1"/>
          </p:nvPr>
        </p:nvSpPr>
        <p:spPr>
          <a:xfrm>
            <a:off x="620395" y="1276350"/>
            <a:ext cx="7903210" cy="2954655"/>
          </a:xfrm>
        </p:spPr>
        <p:txBody>
          <a:bodyPr/>
          <a:lstStyle/>
          <a:p>
            <a:r>
              <a:rPr lang="en-US" sz="2000" dirty="0"/>
              <a:t>Responsible to the House Committee for:</a:t>
            </a:r>
          </a:p>
          <a:p>
            <a:pPr marL="342900" indent="-342900">
              <a:buFont typeface="Arial" panose="020B0604020202020204" pitchFamily="34" charset="0"/>
              <a:buChar char="•"/>
            </a:pPr>
            <a:r>
              <a:rPr lang="en-US" sz="2000" dirty="0"/>
              <a:t>Management of the Canteen</a:t>
            </a:r>
          </a:p>
          <a:p>
            <a:pPr marL="342900" indent="-342900">
              <a:buFont typeface="Arial" panose="020B0604020202020204" pitchFamily="34" charset="0"/>
              <a:buChar char="•"/>
            </a:pPr>
            <a:r>
              <a:rPr lang="en-US" sz="2000" dirty="0"/>
              <a:t>Supervising employees/volunteers</a:t>
            </a:r>
          </a:p>
          <a:p>
            <a:pPr marL="342900" indent="-342900">
              <a:buFont typeface="Arial" panose="020B0604020202020204" pitchFamily="34" charset="0"/>
              <a:buChar char="•"/>
            </a:pPr>
            <a:r>
              <a:rPr lang="en-US" sz="2000" dirty="0"/>
              <a:t>Enforcing rules, BUT do not make them.</a:t>
            </a:r>
          </a:p>
          <a:p>
            <a:pPr marL="342900" indent="-342900">
              <a:buFont typeface="Arial" panose="020B0604020202020204" pitchFamily="34" charset="0"/>
              <a:buChar char="•"/>
            </a:pPr>
            <a:r>
              <a:rPr lang="en-US" sz="2000" dirty="0"/>
              <a:t>Accountable for receipts and expenditures</a:t>
            </a:r>
          </a:p>
          <a:p>
            <a:endParaRPr lang="en-US" sz="2000" dirty="0"/>
          </a:p>
          <a:p>
            <a:endParaRPr lang="en-US" sz="2000" dirty="0"/>
          </a:p>
          <a:p>
            <a:r>
              <a:rPr lang="en-US" sz="2000" dirty="0"/>
              <a:t>Makes reports to the Post Quartermaster and to the House Committee</a:t>
            </a:r>
          </a:p>
          <a:p>
            <a:endParaRPr lang="en-US" dirty="0"/>
          </a:p>
        </p:txBody>
      </p:sp>
    </p:spTree>
    <p:extLst>
      <p:ext uri="{BB962C8B-B14F-4D97-AF65-F5344CB8AC3E}">
        <p14:creationId xmlns:p14="http://schemas.microsoft.com/office/powerpoint/2010/main" val="339200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7754-B6AB-4549-90DE-8CF1B185E5F9}"/>
              </a:ext>
            </a:extLst>
          </p:cNvPr>
          <p:cNvSpPr>
            <a:spLocks noGrp="1"/>
          </p:cNvSpPr>
          <p:nvPr>
            <p:ph type="title"/>
          </p:nvPr>
        </p:nvSpPr>
        <p:spPr>
          <a:xfrm>
            <a:off x="304800" y="285750"/>
            <a:ext cx="7541895" cy="574039"/>
          </a:xfrm>
        </p:spPr>
        <p:txBody>
          <a:bodyPr/>
          <a:lstStyle/>
          <a:p>
            <a:r>
              <a:rPr lang="en-US" dirty="0"/>
              <a:t>HOUSE COMMITTEE</a:t>
            </a:r>
          </a:p>
        </p:txBody>
      </p:sp>
      <p:sp>
        <p:nvSpPr>
          <p:cNvPr id="3" name="Text Placeholder 2">
            <a:extLst>
              <a:ext uri="{FF2B5EF4-FFF2-40B4-BE49-F238E27FC236}">
                <a16:creationId xmlns:a16="http://schemas.microsoft.com/office/drawing/2014/main" id="{F949C902-7EA4-45D3-B753-BFBE7C47D9F2}"/>
              </a:ext>
            </a:extLst>
          </p:cNvPr>
          <p:cNvSpPr>
            <a:spLocks noGrp="1"/>
          </p:cNvSpPr>
          <p:nvPr>
            <p:ph type="body" idx="1"/>
          </p:nvPr>
        </p:nvSpPr>
        <p:spPr>
          <a:xfrm>
            <a:off x="620395" y="1200150"/>
            <a:ext cx="7903210" cy="3262432"/>
          </a:xfrm>
        </p:spPr>
        <p:txBody>
          <a:bodyPr/>
          <a:lstStyle/>
          <a:p>
            <a:pPr marL="342900" indent="-342900">
              <a:buFont typeface="Arial" panose="020B0604020202020204" pitchFamily="34" charset="0"/>
              <a:buChar char="•"/>
            </a:pPr>
            <a:r>
              <a:rPr lang="en-US" sz="2000" dirty="0"/>
              <a:t>Functions only in a Post which operates a Post  Home or Club (Canteen).</a:t>
            </a:r>
          </a:p>
          <a:p>
            <a:endParaRPr lang="en-US" sz="2000" dirty="0"/>
          </a:p>
          <a:p>
            <a:pPr marL="342900" indent="-342900">
              <a:buFont typeface="Arial" panose="020B0604020202020204" pitchFamily="34" charset="0"/>
              <a:buChar char="•"/>
            </a:pPr>
            <a:r>
              <a:rPr lang="en-US" sz="2000" dirty="0"/>
              <a:t>Members may be selected in anyway the Post determines (Elected/Appointed).</a:t>
            </a:r>
          </a:p>
          <a:p>
            <a:endParaRPr lang="en-US" sz="2000" dirty="0"/>
          </a:p>
          <a:p>
            <a:pPr marL="342900" indent="-342900">
              <a:buFont typeface="Arial" panose="020B0604020202020204" pitchFamily="34" charset="0"/>
              <a:buChar char="•"/>
            </a:pPr>
            <a:r>
              <a:rPr lang="en-US" sz="2000" dirty="0"/>
              <a:t>Members should serve staggered terms, on the order of Post Trustees.</a:t>
            </a:r>
          </a:p>
          <a:p>
            <a:endParaRPr lang="en-US" sz="2000" dirty="0"/>
          </a:p>
          <a:p>
            <a:pPr marL="342900" indent="-342900">
              <a:buFont typeface="Arial" panose="020B0604020202020204" pitchFamily="34" charset="0"/>
              <a:buChar char="•"/>
            </a:pPr>
            <a:r>
              <a:rPr lang="en-US" sz="2000" dirty="0"/>
              <a:t>Composition should be laid out in the Post By-Laws.</a:t>
            </a:r>
          </a:p>
          <a:p>
            <a:endParaRPr lang="en-US" dirty="0"/>
          </a:p>
        </p:txBody>
      </p:sp>
    </p:spTree>
    <p:extLst>
      <p:ext uri="{BB962C8B-B14F-4D97-AF65-F5344CB8AC3E}">
        <p14:creationId xmlns:p14="http://schemas.microsoft.com/office/powerpoint/2010/main" val="424955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B9C2-07C3-4F3F-8DE0-AEC9C6039C4C}"/>
              </a:ext>
            </a:extLst>
          </p:cNvPr>
          <p:cNvSpPr>
            <a:spLocks noGrp="1"/>
          </p:cNvSpPr>
          <p:nvPr>
            <p:ph type="title"/>
          </p:nvPr>
        </p:nvSpPr>
        <p:spPr>
          <a:xfrm>
            <a:off x="228600" y="285750"/>
            <a:ext cx="7541895" cy="574039"/>
          </a:xfrm>
        </p:spPr>
        <p:txBody>
          <a:bodyPr>
            <a:normAutofit/>
          </a:bodyPr>
          <a:lstStyle/>
          <a:p>
            <a:r>
              <a:rPr lang="en-US" sz="2000" dirty="0"/>
              <a:t>DUTIES OF HOUSE COMMITTEE</a:t>
            </a:r>
          </a:p>
        </p:txBody>
      </p:sp>
      <p:sp>
        <p:nvSpPr>
          <p:cNvPr id="3" name="Text Placeholder 2">
            <a:extLst>
              <a:ext uri="{FF2B5EF4-FFF2-40B4-BE49-F238E27FC236}">
                <a16:creationId xmlns:a16="http://schemas.microsoft.com/office/drawing/2014/main" id="{3C1B8300-AAAB-4AAE-8157-0AB92F3DD9D4}"/>
              </a:ext>
            </a:extLst>
          </p:cNvPr>
          <p:cNvSpPr>
            <a:spLocks noGrp="1"/>
          </p:cNvSpPr>
          <p:nvPr>
            <p:ph type="body" idx="1"/>
          </p:nvPr>
        </p:nvSpPr>
        <p:spPr>
          <a:xfrm>
            <a:off x="620395" y="1200150"/>
            <a:ext cx="7903210" cy="3508653"/>
          </a:xfrm>
        </p:spPr>
        <p:txBody>
          <a:bodyPr/>
          <a:lstStyle/>
          <a:p>
            <a:pPr marL="342900" indent="-342900">
              <a:buFont typeface="Arial" panose="020B0604020202020204" pitchFamily="34" charset="0"/>
              <a:buChar char="•"/>
            </a:pPr>
            <a:r>
              <a:rPr lang="en-US" sz="1800" dirty="0"/>
              <a:t>Generally, the House committee hires all employees, set their salaries, and issue necessary instructions and orders to the Canteen Manager.</a:t>
            </a:r>
          </a:p>
          <a:p>
            <a:endParaRPr lang="en-US" sz="1800" dirty="0"/>
          </a:p>
          <a:p>
            <a:pPr marL="342900" indent="-342900">
              <a:buFont typeface="Arial" panose="020B0604020202020204" pitchFamily="34" charset="0"/>
              <a:buChar char="•"/>
            </a:pPr>
            <a:r>
              <a:rPr lang="en-US" sz="1800" dirty="0"/>
              <a:t>Usually has the authority to suspend or discharge the Canteen Manager or any employee for good and sufficient cause.</a:t>
            </a:r>
          </a:p>
          <a:p>
            <a:endParaRPr lang="en-US" sz="1800" dirty="0"/>
          </a:p>
          <a:p>
            <a:pPr marL="342900" indent="-342900">
              <a:buFont typeface="Arial" panose="020B0604020202020204" pitchFamily="34" charset="0"/>
              <a:buChar char="•"/>
            </a:pPr>
            <a:r>
              <a:rPr lang="en-US" sz="1800" dirty="0"/>
              <a:t>Authority to suspend the Canteen privileges of any member/guest who violate the rules.</a:t>
            </a:r>
          </a:p>
          <a:p>
            <a:endParaRPr lang="en-US" sz="1800" dirty="0"/>
          </a:p>
          <a:p>
            <a:pPr marL="342900" indent="-342900">
              <a:buFont typeface="Arial" panose="020B0604020202020204" pitchFamily="34" charset="0"/>
              <a:buChar char="•"/>
            </a:pPr>
            <a:r>
              <a:rPr lang="en-US" sz="1800" dirty="0"/>
              <a:t>Enforce through the Canteen Manager, rules of decorum and behavior. </a:t>
            </a:r>
          </a:p>
          <a:p>
            <a:endParaRPr lang="en-US" dirty="0"/>
          </a:p>
        </p:txBody>
      </p:sp>
    </p:spTree>
    <p:extLst>
      <p:ext uri="{BB962C8B-B14F-4D97-AF65-F5344CB8AC3E}">
        <p14:creationId xmlns:p14="http://schemas.microsoft.com/office/powerpoint/2010/main" val="364212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EF78-1451-429B-9CFE-AB62A5C6653A}"/>
              </a:ext>
            </a:extLst>
          </p:cNvPr>
          <p:cNvSpPr>
            <a:spLocks noGrp="1"/>
          </p:cNvSpPr>
          <p:nvPr>
            <p:ph type="title"/>
          </p:nvPr>
        </p:nvSpPr>
        <p:spPr>
          <a:xfrm>
            <a:off x="228600" y="285750"/>
            <a:ext cx="7541895" cy="574039"/>
          </a:xfrm>
        </p:spPr>
        <p:txBody>
          <a:bodyPr/>
          <a:lstStyle/>
          <a:p>
            <a:r>
              <a:rPr lang="en-US" dirty="0"/>
              <a:t>DUTIES OF HOUSE COMMITTEE (cont.)</a:t>
            </a:r>
          </a:p>
        </p:txBody>
      </p:sp>
      <p:sp>
        <p:nvSpPr>
          <p:cNvPr id="3" name="Text Placeholder 2">
            <a:extLst>
              <a:ext uri="{FF2B5EF4-FFF2-40B4-BE49-F238E27FC236}">
                <a16:creationId xmlns:a16="http://schemas.microsoft.com/office/drawing/2014/main" id="{14B49124-37ED-48DF-AEC7-90151F9D593F}"/>
              </a:ext>
            </a:extLst>
          </p:cNvPr>
          <p:cNvSpPr>
            <a:spLocks noGrp="1"/>
          </p:cNvSpPr>
          <p:nvPr>
            <p:ph type="body" idx="1"/>
          </p:nvPr>
        </p:nvSpPr>
        <p:spPr>
          <a:xfrm>
            <a:off x="620395" y="1371421"/>
            <a:ext cx="7903210" cy="2646878"/>
          </a:xfrm>
        </p:spPr>
        <p:txBody>
          <a:bodyPr/>
          <a:lstStyle/>
          <a:p>
            <a:pPr marL="285750" indent="-285750">
              <a:buFont typeface="Arial" panose="020B0604020202020204" pitchFamily="34" charset="0"/>
              <a:buChar char="•"/>
            </a:pPr>
            <a:r>
              <a:rPr lang="en-US" sz="2000" dirty="0"/>
              <a:t>The House Committee usually meets at least once a month for the purpose of discussing facility problems, taking inventory, studying financial reports and in general, acting as an advisory, supervisory and disciplinary board.</a:t>
            </a:r>
          </a:p>
          <a:p>
            <a:endParaRPr lang="en-US" sz="2000" dirty="0"/>
          </a:p>
          <a:p>
            <a:pPr marL="285750" indent="-285750">
              <a:buFont typeface="Arial" panose="020B0604020202020204" pitchFamily="34" charset="0"/>
              <a:buChar char="•"/>
            </a:pPr>
            <a:r>
              <a:rPr lang="en-US" sz="2000" dirty="0"/>
              <a:t>No member of the House Committee </a:t>
            </a:r>
            <a:r>
              <a:rPr lang="en-US" sz="2000" i="1" dirty="0"/>
              <a:t>should</a:t>
            </a:r>
            <a:r>
              <a:rPr lang="en-US" sz="2000" dirty="0"/>
              <a:t> ever be permitted to act as club manager or as a paid employee of the club due to obvious conflict of interest.</a:t>
            </a:r>
          </a:p>
          <a:p>
            <a:endParaRPr lang="en-US" dirty="0"/>
          </a:p>
        </p:txBody>
      </p:sp>
    </p:spTree>
    <p:extLst>
      <p:ext uri="{BB962C8B-B14F-4D97-AF65-F5344CB8AC3E}">
        <p14:creationId xmlns:p14="http://schemas.microsoft.com/office/powerpoint/2010/main" val="21367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normAutofit/>
          </a:bodyPr>
          <a:lstStyle/>
          <a:p>
            <a:r>
              <a:rPr lang="en-US" sz="2000" dirty="0"/>
              <a:t>Canteen Operations</a:t>
            </a:r>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533401" y="1602254"/>
            <a:ext cx="7903210" cy="2154436"/>
          </a:xfrm>
        </p:spPr>
        <p:txBody>
          <a:bodyPr/>
          <a:lstStyle/>
          <a:p>
            <a:pPr marL="285750" indent="-285750">
              <a:buFont typeface="Arial" panose="020B0604020202020204" pitchFamily="34" charset="0"/>
              <a:buChar char="•"/>
            </a:pPr>
            <a:r>
              <a:rPr lang="en-US" sz="2000" dirty="0"/>
              <a:t>Duties of Commander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Duties of Quartermaster</a:t>
            </a:r>
          </a:p>
          <a:p>
            <a:endParaRPr lang="en-US" sz="2000" dirty="0"/>
          </a:p>
          <a:p>
            <a:pPr marL="285750" indent="-285750">
              <a:buFont typeface="Arial" panose="020B0604020202020204" pitchFamily="34" charset="0"/>
              <a:buChar char="•"/>
            </a:pPr>
            <a:r>
              <a:rPr lang="en-US" sz="2000" dirty="0"/>
              <a:t>Duties of Trustees</a:t>
            </a:r>
          </a:p>
          <a:p>
            <a:endParaRPr lang="en-US" sz="2000" dirty="0"/>
          </a:p>
          <a:p>
            <a:pPr marL="285750" indent="-285750">
              <a:buFont typeface="Arial" panose="020B0604020202020204" pitchFamily="34" charset="0"/>
              <a:buChar char="•"/>
            </a:pPr>
            <a:r>
              <a:rPr lang="en-US" sz="2000" dirty="0"/>
              <a:t>Duties of House Committee</a:t>
            </a:r>
          </a:p>
        </p:txBody>
      </p:sp>
      <p:pic>
        <p:nvPicPr>
          <p:cNvPr id="2050" name="Picture 2" descr="Duties &amp;amp; Responsibilities of Citizens - YouTube">
            <a:extLst>
              <a:ext uri="{FF2B5EF4-FFF2-40B4-BE49-F238E27FC236}">
                <a16:creationId xmlns:a16="http://schemas.microsoft.com/office/drawing/2014/main" id="{F3369090-39A4-4F97-AC1D-834936E02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56" b="5556"/>
          <a:stretch/>
        </p:blipFill>
        <p:spPr bwMode="auto">
          <a:xfrm>
            <a:off x="4986829" y="1428749"/>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6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32B4-99A4-4A63-8290-901A0553EFE7}"/>
              </a:ext>
            </a:extLst>
          </p:cNvPr>
          <p:cNvSpPr>
            <a:spLocks noGrp="1"/>
          </p:cNvSpPr>
          <p:nvPr>
            <p:ph type="title"/>
          </p:nvPr>
        </p:nvSpPr>
        <p:spPr>
          <a:xfrm>
            <a:off x="381000" y="285750"/>
            <a:ext cx="7541895" cy="574039"/>
          </a:xfrm>
        </p:spPr>
        <p:txBody>
          <a:bodyPr/>
          <a:lstStyle/>
          <a:p>
            <a:r>
              <a:rPr lang="en-US" dirty="0"/>
              <a:t>DUTIES OF HOUSE COMMITTEE (cont.)</a:t>
            </a:r>
          </a:p>
        </p:txBody>
      </p:sp>
      <p:sp>
        <p:nvSpPr>
          <p:cNvPr id="3" name="Text Placeholder 2">
            <a:extLst>
              <a:ext uri="{FF2B5EF4-FFF2-40B4-BE49-F238E27FC236}">
                <a16:creationId xmlns:a16="http://schemas.microsoft.com/office/drawing/2014/main" id="{5F55C7F0-12F5-4653-8B12-6B38A0F1179F}"/>
              </a:ext>
            </a:extLst>
          </p:cNvPr>
          <p:cNvSpPr>
            <a:spLocks noGrp="1"/>
          </p:cNvSpPr>
          <p:nvPr>
            <p:ph type="body" idx="1"/>
          </p:nvPr>
        </p:nvSpPr>
        <p:spPr>
          <a:xfrm>
            <a:off x="620395" y="1123950"/>
            <a:ext cx="7903210" cy="2954655"/>
          </a:xfrm>
        </p:spPr>
        <p:txBody>
          <a:bodyPr/>
          <a:lstStyle/>
          <a:p>
            <a:pPr marL="285750" indent="-285750">
              <a:buFont typeface="Arial" panose="020B0604020202020204" pitchFamily="34" charset="0"/>
              <a:buChar char="•"/>
            </a:pPr>
            <a:r>
              <a:rPr lang="en-US" sz="2000" dirty="0"/>
              <a:t>Cannot make or enforce any rules contrary to the rules of the Department, public law, or the lawful instructions of the Post.</a:t>
            </a:r>
          </a:p>
          <a:p>
            <a:endParaRPr lang="en-US" sz="2000" dirty="0"/>
          </a:p>
          <a:p>
            <a:pPr marL="285750" indent="-285750">
              <a:buFont typeface="Arial" panose="020B0604020202020204" pitchFamily="34" charset="0"/>
              <a:buChar char="•"/>
            </a:pPr>
            <a:r>
              <a:rPr lang="en-US" sz="2000" dirty="0"/>
              <a:t>Committee is directly responsible to the Post floor and makes its reports to the Post at monthly meetings.</a:t>
            </a:r>
          </a:p>
          <a:p>
            <a:endParaRPr lang="en-US" sz="2000" dirty="0"/>
          </a:p>
          <a:p>
            <a:pPr marL="285750" indent="-285750">
              <a:buFont typeface="Arial" panose="020B0604020202020204" pitchFamily="34" charset="0"/>
              <a:buChar char="•"/>
            </a:pPr>
            <a:r>
              <a:rPr lang="en-US" sz="2000" dirty="0"/>
              <a:t>Refusal to comply is grounds for removal of any or all members of the Committee.</a:t>
            </a:r>
          </a:p>
          <a:p>
            <a:endParaRPr lang="en-US" dirty="0"/>
          </a:p>
        </p:txBody>
      </p:sp>
    </p:spTree>
    <p:extLst>
      <p:ext uri="{BB962C8B-B14F-4D97-AF65-F5344CB8AC3E}">
        <p14:creationId xmlns:p14="http://schemas.microsoft.com/office/powerpoint/2010/main" val="34751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5981-C2ED-47B6-833E-6F21CB079DD8}"/>
              </a:ext>
            </a:extLst>
          </p:cNvPr>
          <p:cNvSpPr>
            <a:spLocks noGrp="1"/>
          </p:cNvSpPr>
          <p:nvPr>
            <p:ph type="title"/>
          </p:nvPr>
        </p:nvSpPr>
        <p:spPr>
          <a:xfrm>
            <a:off x="304800" y="285750"/>
            <a:ext cx="7541895" cy="574039"/>
          </a:xfrm>
        </p:spPr>
        <p:txBody>
          <a:bodyPr>
            <a:normAutofit/>
          </a:bodyPr>
          <a:lstStyle/>
          <a:p>
            <a:r>
              <a:rPr lang="en-US" sz="2000" dirty="0"/>
              <a:t>SUMMARY</a:t>
            </a:r>
          </a:p>
        </p:txBody>
      </p:sp>
      <p:sp>
        <p:nvSpPr>
          <p:cNvPr id="3" name="Text Placeholder 2">
            <a:extLst>
              <a:ext uri="{FF2B5EF4-FFF2-40B4-BE49-F238E27FC236}">
                <a16:creationId xmlns:a16="http://schemas.microsoft.com/office/drawing/2014/main" id="{ABE3272C-B7F0-437F-9834-F4072C80CFE2}"/>
              </a:ext>
            </a:extLst>
          </p:cNvPr>
          <p:cNvSpPr>
            <a:spLocks noGrp="1"/>
          </p:cNvSpPr>
          <p:nvPr>
            <p:ph type="body" idx="1"/>
          </p:nvPr>
        </p:nvSpPr>
        <p:spPr>
          <a:xfrm>
            <a:off x="620395" y="1200150"/>
            <a:ext cx="7903210" cy="2031325"/>
          </a:xfrm>
        </p:spPr>
        <p:txBody>
          <a:bodyPr/>
          <a:lstStyle/>
          <a:p>
            <a:r>
              <a:rPr lang="en-US" sz="2000" dirty="0"/>
              <a:t>It must be remembered that the VFW itself is paramount in any dispute. The Department rules and Post Bylaws and Canteen rules outline the way the Post and the Canteen must be operated. The Post, in all cases, is above the canteen. The canteen is merely an activity of the Post and must be treated as such. </a:t>
            </a:r>
          </a:p>
          <a:p>
            <a:endParaRPr lang="en-US" dirty="0"/>
          </a:p>
        </p:txBody>
      </p:sp>
      <p:pic>
        <p:nvPicPr>
          <p:cNvPr id="3074" name="Picture 2">
            <a:extLst>
              <a:ext uri="{FF2B5EF4-FFF2-40B4-BE49-F238E27FC236}">
                <a16:creationId xmlns:a16="http://schemas.microsoft.com/office/drawing/2014/main" id="{983B240A-C840-4107-835F-421B0F36DE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03814"/>
            <a:ext cx="38100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9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7C48-E1DA-47D6-9452-92FFD76254A6}"/>
              </a:ext>
            </a:extLst>
          </p:cNvPr>
          <p:cNvSpPr>
            <a:spLocks noGrp="1"/>
          </p:cNvSpPr>
          <p:nvPr>
            <p:ph type="title"/>
          </p:nvPr>
        </p:nvSpPr>
        <p:spPr>
          <a:xfrm>
            <a:off x="406755" y="469940"/>
            <a:ext cx="8330488" cy="307777"/>
          </a:xfrm>
        </p:spPr>
        <p:txBody>
          <a:bodyPr/>
          <a:lstStyle/>
          <a:p>
            <a:r>
              <a:rPr lang="en-US" dirty="0"/>
              <a:t>QUESTIONS</a:t>
            </a:r>
          </a:p>
        </p:txBody>
      </p:sp>
      <p:pic>
        <p:nvPicPr>
          <p:cNvPr id="4098" name="Picture 2" descr="Questions GIFs | Tenor">
            <a:extLst>
              <a:ext uri="{FF2B5EF4-FFF2-40B4-BE49-F238E27FC236}">
                <a16:creationId xmlns:a16="http://schemas.microsoft.com/office/drawing/2014/main" id="{5D95BC72-37BC-4717-BC57-04FF264A80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48024" y="1428750"/>
            <a:ext cx="2647950" cy="299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86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normAutofit/>
          </a:bodyPr>
          <a:lstStyle/>
          <a:p>
            <a:r>
              <a:rPr lang="en-US" sz="2400" dirty="0"/>
              <a:t>STATEMENT OF POLICY</a:t>
            </a:r>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2514600" y="1463754"/>
            <a:ext cx="5917372" cy="2431435"/>
          </a:xfrm>
        </p:spPr>
        <p:txBody>
          <a:bodyPr/>
          <a:lstStyle/>
          <a:p>
            <a:pPr marL="285750" indent="-285750">
              <a:buFont typeface="Arial" panose="020B0604020202020204" pitchFamily="34" charset="0"/>
              <a:buChar char="•"/>
            </a:pPr>
            <a:r>
              <a:rPr lang="en-US" sz="2000" dirty="0"/>
              <a:t>First and foremost, consideration of Posts shall be to the purposes of the VFW which are fraternal, patriotic, historical, charitable, and educational.</a:t>
            </a:r>
          </a:p>
          <a:p>
            <a:endParaRPr lang="en-US" sz="1800" dirty="0"/>
          </a:p>
          <a:p>
            <a:pPr marL="285750" indent="-285750">
              <a:buFont typeface="Arial" panose="020B0604020202020204" pitchFamily="34" charset="0"/>
              <a:buChar char="•"/>
            </a:pPr>
            <a:r>
              <a:rPr lang="en-US" sz="2000" dirty="0"/>
              <a:t>Operation, management and control of Canteens are not provided for in our National Bylaws or Manual of Procedure.</a:t>
            </a:r>
          </a:p>
        </p:txBody>
      </p:sp>
      <p:pic>
        <p:nvPicPr>
          <p:cNvPr id="3074" name="Picture 2" descr="Mission of the VFW">
            <a:extLst>
              <a:ext uri="{FF2B5EF4-FFF2-40B4-BE49-F238E27FC236}">
                <a16:creationId xmlns:a16="http://schemas.microsoft.com/office/drawing/2014/main" id="{9CAAE46B-2C8C-46E1-BD3A-42098FDCA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6702"/>
            <a:ext cx="1874665" cy="25500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8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normAutofit/>
          </a:bodyPr>
          <a:lstStyle/>
          <a:p>
            <a:r>
              <a:rPr lang="en-US" sz="2400" dirty="0"/>
              <a:t>HOWEVER,</a:t>
            </a:r>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533401" y="1352550"/>
            <a:ext cx="7903210" cy="3354765"/>
          </a:xfrm>
        </p:spPr>
        <p:txBody>
          <a:bodyPr/>
          <a:lstStyle/>
          <a:p>
            <a:r>
              <a:rPr lang="en-US" sz="2000" dirty="0"/>
              <a:t>Section 709 of the Manual of Procedure contains the following:</a:t>
            </a:r>
          </a:p>
          <a:p>
            <a:endParaRPr lang="en-US" sz="2000" dirty="0"/>
          </a:p>
          <a:p>
            <a:pPr marL="285750" indent="-285750">
              <a:buFont typeface="Arial" panose="020B0604020202020204" pitchFamily="34" charset="0"/>
              <a:buChar char="•"/>
            </a:pPr>
            <a:r>
              <a:rPr lang="en-US" sz="2000" dirty="0"/>
              <a:t>Any activity, clubroom, holding company or unit sponsored, conducted or operated by, for or in behalf of a Post, County Council, District or Department shall at all times be under the direct control of such post, County Council, District or Department and all funds derived there from shall at all times be under the control of such post, County Council, District or Department. </a:t>
            </a:r>
          </a:p>
          <a:p>
            <a:endParaRPr lang="en-US" sz="1800" dirty="0"/>
          </a:p>
        </p:txBody>
      </p:sp>
    </p:spTree>
    <p:extLst>
      <p:ext uri="{BB962C8B-B14F-4D97-AF65-F5344CB8AC3E}">
        <p14:creationId xmlns:p14="http://schemas.microsoft.com/office/powerpoint/2010/main" val="104225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normAutofit/>
          </a:bodyPr>
          <a:lstStyle/>
          <a:p>
            <a:r>
              <a:rPr lang="en-US" sz="2400" dirty="0"/>
              <a:t>Section 709 </a:t>
            </a:r>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528762" y="1123951"/>
            <a:ext cx="7903210" cy="2123658"/>
          </a:xfrm>
        </p:spPr>
        <p:txBody>
          <a:bodyPr/>
          <a:lstStyle/>
          <a:p>
            <a:r>
              <a:rPr lang="en-US" sz="2400" dirty="0"/>
              <a:t>Any Post owning and/or operating a canteen clubroom or other facility available to members or guests must maintain general liability insurance, including if necessary or appropriate, liquor liability insurance.</a:t>
            </a:r>
          </a:p>
          <a:p>
            <a:endParaRPr lang="en-US" sz="1800" dirty="0"/>
          </a:p>
        </p:txBody>
      </p:sp>
      <p:pic>
        <p:nvPicPr>
          <p:cNvPr id="4098" name="Picture 2" descr="Liquor Liability and Dramshop Insurance">
            <a:extLst>
              <a:ext uri="{FF2B5EF4-FFF2-40B4-BE49-F238E27FC236}">
                <a16:creationId xmlns:a16="http://schemas.microsoft.com/office/drawing/2014/main" id="{5DBEC100-349E-43A6-A6A6-E99093B5B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942" y="2724150"/>
            <a:ext cx="4286849" cy="214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5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normAutofit/>
          </a:bodyPr>
          <a:lstStyle/>
          <a:p>
            <a:r>
              <a:rPr lang="en-US" sz="2000" dirty="0"/>
              <a:t>DUTIES OF POST COMMANDER</a:t>
            </a:r>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528762" y="1047751"/>
            <a:ext cx="7903210" cy="3693319"/>
          </a:xfrm>
        </p:spPr>
        <p:txBody>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Provide Leadership</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Help set Canteen Goals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Teamwork with House Committee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Knowledge in Canteen Operations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Knowledge of Profit &amp; Loss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Compliance and Enforcement of Federal, State, County &amp; City Ordinances and Regulations </a:t>
            </a:r>
          </a:p>
        </p:txBody>
      </p:sp>
    </p:spTree>
    <p:extLst>
      <p:ext uri="{BB962C8B-B14F-4D97-AF65-F5344CB8AC3E}">
        <p14:creationId xmlns:p14="http://schemas.microsoft.com/office/powerpoint/2010/main" val="53591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8"/>
            <a:ext cx="4569460" cy="321242"/>
          </a:xfrm>
          <a:prstGeom prst="rect">
            <a:avLst/>
          </a:prstGeom>
        </p:spPr>
        <p:txBody>
          <a:bodyPr vert="horz" wrap="square" lIns="0" tIns="13335" rIns="0" bIns="0" rtlCol="0">
            <a:spAutoFit/>
          </a:bodyPr>
          <a:lstStyle/>
          <a:p>
            <a:pPr marL="12700">
              <a:lnSpc>
                <a:spcPct val="100000"/>
              </a:lnSpc>
              <a:spcBef>
                <a:spcPts val="105"/>
              </a:spcBef>
            </a:pPr>
            <a:r>
              <a:rPr lang="en-US" sz="2000" dirty="0"/>
              <a:t>DUTIES OF QUARTERMASTER</a:t>
            </a:r>
            <a:endParaRPr sz="2000" dirty="0"/>
          </a:p>
        </p:txBody>
      </p:sp>
      <p:sp>
        <p:nvSpPr>
          <p:cNvPr id="3" name="object 3"/>
          <p:cNvSpPr txBox="1"/>
          <p:nvPr/>
        </p:nvSpPr>
        <p:spPr>
          <a:xfrm>
            <a:off x="612140" y="1050771"/>
            <a:ext cx="7804150" cy="3706784"/>
          </a:xfrm>
          <a:prstGeom prst="rect">
            <a:avLst/>
          </a:prstGeom>
        </p:spPr>
        <p:txBody>
          <a:bodyPr vert="horz" wrap="square" lIns="0" tIns="13335" rIns="0" bIns="0"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Understand Canteen Operations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Keep accurate Canteen Records</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Receive and deposit all funds from Canteen</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Disburse funds only when authorized</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Work together with House Committee</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Inform membership of status of Canteen regarding Profit or Loss </a:t>
            </a:r>
            <a:endParaRPr sz="1400" dirty="0">
              <a:latin typeface="Verdana"/>
              <a:cs typeface="Verdana"/>
            </a:endParaRPr>
          </a:p>
        </p:txBody>
      </p:sp>
    </p:spTree>
    <p:extLst>
      <p:ext uri="{BB962C8B-B14F-4D97-AF65-F5344CB8AC3E}">
        <p14:creationId xmlns:p14="http://schemas.microsoft.com/office/powerpoint/2010/main" val="19711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C10356-27EA-434C-8FA4-686EF82EDE15}"/>
              </a:ext>
            </a:extLst>
          </p:cNvPr>
          <p:cNvSpPr>
            <a:spLocks noGrp="1"/>
          </p:cNvSpPr>
          <p:nvPr>
            <p:ph type="title"/>
          </p:nvPr>
        </p:nvSpPr>
        <p:spPr>
          <a:xfrm>
            <a:off x="228601" y="285750"/>
            <a:ext cx="6477000" cy="574039"/>
          </a:xfrm>
        </p:spPr>
        <p:txBody>
          <a:bodyPr>
            <a:normAutofit/>
          </a:bodyPr>
          <a:lstStyle/>
          <a:p>
            <a:r>
              <a:rPr lang="en-US" sz="2000" dirty="0"/>
              <a:t>DUTIES OF QUARTERMASTER (cont.)</a:t>
            </a:r>
          </a:p>
        </p:txBody>
      </p:sp>
      <p:sp>
        <p:nvSpPr>
          <p:cNvPr id="7" name="object 3">
            <a:extLst>
              <a:ext uri="{FF2B5EF4-FFF2-40B4-BE49-F238E27FC236}">
                <a16:creationId xmlns:a16="http://schemas.microsoft.com/office/drawing/2014/main" id="{110BBB74-6709-4CFE-AF52-C6FC8E010893}"/>
              </a:ext>
            </a:extLst>
          </p:cNvPr>
          <p:cNvSpPr txBox="1"/>
          <p:nvPr/>
        </p:nvSpPr>
        <p:spPr>
          <a:xfrm>
            <a:off x="609600" y="1200150"/>
            <a:ext cx="7804150" cy="1244571"/>
          </a:xfrm>
          <a:prstGeom prst="rect">
            <a:avLst/>
          </a:prstGeom>
        </p:spPr>
        <p:txBody>
          <a:bodyPr vert="horz" wrap="square" lIns="0" tIns="13335" rIns="0" bIns="0"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Makes the necessary Federal and State reports and payments for withholding taxes, Social Security and Unemployment Compensation. (Block 16 on Form 4212 questions)</a:t>
            </a:r>
          </a:p>
        </p:txBody>
      </p:sp>
      <p:pic>
        <p:nvPicPr>
          <p:cNvPr id="5" name="Picture 4">
            <a:extLst>
              <a:ext uri="{FF2B5EF4-FFF2-40B4-BE49-F238E27FC236}">
                <a16:creationId xmlns:a16="http://schemas.microsoft.com/office/drawing/2014/main" id="{669F96A6-42D5-4D20-9741-43B302DB9609}"/>
              </a:ext>
            </a:extLst>
          </p:cNvPr>
          <p:cNvPicPr>
            <a:picLocks noChangeAspect="1"/>
          </p:cNvPicPr>
          <p:nvPr/>
        </p:nvPicPr>
        <p:blipFill>
          <a:blip r:embed="rId2"/>
          <a:stretch>
            <a:fillRect/>
          </a:stretch>
        </p:blipFill>
        <p:spPr>
          <a:xfrm>
            <a:off x="3101975" y="2310245"/>
            <a:ext cx="2819400" cy="2514600"/>
          </a:xfrm>
          <a:prstGeom prst="rect">
            <a:avLst/>
          </a:prstGeom>
        </p:spPr>
      </p:pic>
    </p:spTree>
    <p:extLst>
      <p:ext uri="{BB962C8B-B14F-4D97-AF65-F5344CB8AC3E}">
        <p14:creationId xmlns:p14="http://schemas.microsoft.com/office/powerpoint/2010/main" val="359632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normAutofit/>
          </a:bodyPr>
          <a:lstStyle/>
          <a:p>
            <a:r>
              <a:rPr lang="en-US" sz="2000" spc="-5" dirty="0"/>
              <a:t>DUTIES OF TRUSTEES</a:t>
            </a:r>
            <a:endParaRPr lang="en-US" sz="2000" dirty="0"/>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620395" y="3181350"/>
            <a:ext cx="7903210" cy="1441420"/>
          </a:xfrm>
        </p:spPr>
        <p:txBody>
          <a:bodyPr/>
          <a:lstStyle/>
          <a:p>
            <a:pPr marL="298450" marR="250825" indent="-285750">
              <a:lnSpc>
                <a:spcPct val="100000"/>
              </a:lnSpc>
              <a:spcBef>
                <a:spcPts val="95"/>
              </a:spcBef>
              <a:buFont typeface="Arial" panose="020B0604020202020204" pitchFamily="34" charset="0"/>
              <a:buChar char="•"/>
            </a:pPr>
            <a:r>
              <a:rPr lang="en-US" sz="2000" spc="-15" dirty="0"/>
              <a:t>Understand the opening/closing of Canteen operations</a:t>
            </a:r>
          </a:p>
          <a:p>
            <a:pPr marL="12700" marR="250825">
              <a:lnSpc>
                <a:spcPct val="100000"/>
              </a:lnSpc>
              <a:spcBef>
                <a:spcPts val="95"/>
              </a:spcBef>
            </a:pPr>
            <a:endParaRPr lang="en-US" sz="2000" spc="-15" dirty="0"/>
          </a:p>
          <a:p>
            <a:pPr marL="298450" marR="250825" indent="-285750">
              <a:lnSpc>
                <a:spcPct val="100000"/>
              </a:lnSpc>
              <a:spcBef>
                <a:spcPts val="95"/>
              </a:spcBef>
              <a:buFont typeface="Arial" panose="020B0604020202020204" pitchFamily="34" charset="0"/>
              <a:buChar char="•"/>
            </a:pPr>
            <a:r>
              <a:rPr lang="en-US" sz="2000" spc="-15" dirty="0"/>
              <a:t>Check to see all payments are accurate to invoices or other bills</a:t>
            </a:r>
          </a:p>
          <a:p>
            <a:endParaRPr lang="en-US" dirty="0"/>
          </a:p>
        </p:txBody>
      </p:sp>
      <p:pic>
        <p:nvPicPr>
          <p:cNvPr id="5122" name="Picture 2" descr="Reconciliation Definition">
            <a:extLst>
              <a:ext uri="{FF2B5EF4-FFF2-40B4-BE49-F238E27FC236}">
                <a16:creationId xmlns:a16="http://schemas.microsoft.com/office/drawing/2014/main" id="{FB76C151-4361-48A4-8D2C-0C7EF02A4D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929163"/>
            <a:ext cx="3663315" cy="206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68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1044</Words>
  <Application>Microsoft Office PowerPoint</Application>
  <PresentationFormat>On-screen Show (16:9)</PresentationFormat>
  <Paragraphs>162</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Office Theme</vt:lpstr>
      <vt:lpstr>CANTEEN OPERATIONS HOUSE COMMITTEES</vt:lpstr>
      <vt:lpstr>Canteen Operations</vt:lpstr>
      <vt:lpstr>STATEMENT OF POLICY</vt:lpstr>
      <vt:lpstr>HOWEVER,</vt:lpstr>
      <vt:lpstr>Section 709 </vt:lpstr>
      <vt:lpstr>DUTIES OF POST COMMANDER</vt:lpstr>
      <vt:lpstr>DUTIES OF QUARTERMASTER</vt:lpstr>
      <vt:lpstr>DUTIES OF QUARTERMASTER (cont.)</vt:lpstr>
      <vt:lpstr>DUTIES OF TRUSTEES</vt:lpstr>
      <vt:lpstr>CANTEEN OPERATIONS</vt:lpstr>
      <vt:lpstr>TO BE PROFITABLE </vt:lpstr>
      <vt:lpstr>COMMON CAUSES OF LOW PROFITS</vt:lpstr>
      <vt:lpstr>MONTHLY REPORT OF PROFIT &amp; LOST</vt:lpstr>
      <vt:lpstr>CANTEEN REGISTER</vt:lpstr>
      <vt:lpstr>CANTEEN INVENTORY</vt:lpstr>
      <vt:lpstr>CANTEEN MANAGER</vt:lpstr>
      <vt:lpstr>HOUSE COMMITTEE</vt:lpstr>
      <vt:lpstr>DUTIES OF HOUSE COMMITTEE</vt:lpstr>
      <vt:lpstr>DUTIES OF HOUSE COMMITTEE (cont.)</vt:lpstr>
      <vt:lpstr>DUTIES OF HOUSE COMMITTEE (cont.)</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Rodger Meier</cp:lastModifiedBy>
  <cp:revision>31</cp:revision>
  <cp:lastPrinted>2021-08-20T15:32:35Z</cp:lastPrinted>
  <dcterms:created xsi:type="dcterms:W3CDTF">2020-08-25T04:23:27Z</dcterms:created>
  <dcterms:modified xsi:type="dcterms:W3CDTF">2021-08-20T20:49:38Z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