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01" r:id="rId3"/>
    <p:sldMasterId id="2147483707" r:id="rId4"/>
  </p:sldMasterIdLst>
  <p:notesMasterIdLst>
    <p:notesMasterId r:id="rId37"/>
  </p:notesMasterIdLst>
  <p:sldIdLst>
    <p:sldId id="371" r:id="rId5"/>
    <p:sldId id="289" r:id="rId6"/>
    <p:sldId id="335" r:id="rId7"/>
    <p:sldId id="381" r:id="rId8"/>
    <p:sldId id="384" r:id="rId9"/>
    <p:sldId id="383" r:id="rId10"/>
    <p:sldId id="380" r:id="rId11"/>
    <p:sldId id="378" r:id="rId12"/>
    <p:sldId id="382" r:id="rId13"/>
    <p:sldId id="375" r:id="rId14"/>
    <p:sldId id="373" r:id="rId15"/>
    <p:sldId id="339" r:id="rId16"/>
    <p:sldId id="343" r:id="rId17"/>
    <p:sldId id="345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47" r:id="rId28"/>
    <p:sldId id="362" r:id="rId29"/>
    <p:sldId id="363" r:id="rId30"/>
    <p:sldId id="364" r:id="rId31"/>
    <p:sldId id="365" r:id="rId32"/>
    <p:sldId id="366" r:id="rId33"/>
    <p:sldId id="368" r:id="rId34"/>
    <p:sldId id="367" r:id="rId35"/>
    <p:sldId id="346" r:id="rId36"/>
  </p:sldIdLst>
  <p:sldSz cx="9144000" cy="5143500" type="screen16x9"/>
  <p:notesSz cx="7027863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9587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481513"/>
            <a:ext cx="5621337" cy="3668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4884-CBF8-1BA4-65AD-71576319F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27810-A950-1971-E595-B908C33B5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D8C9-6B45-B04B-3183-65D44F20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51D90-E984-E389-3AA4-F77D5C63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C0316-6DA7-03B4-B72C-0C9C1D2B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8D1D-1436-AFA4-783B-6B3BE4FF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6F2EB-9E34-16B4-9053-1BE41F1D6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1385-9DA9-DFC8-70CA-0D73BD7B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3384-738A-305D-C2B8-F33D4C6E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9B2C4-FE3A-09A4-0BD6-A1113DF2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A9A23-172A-E2CA-996A-737869F5B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7EF1B-30E9-D3D6-73E0-596D1567D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34F2-131A-EB0A-30CF-58021ECB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BDD6C-5CB1-D4DC-2273-48CDEFA4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6E7F-6FDB-1F54-49D5-CD56E2D3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140" y="454751"/>
            <a:ext cx="791971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21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78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61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05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525A26-6705-8047-9D8D-907D22107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0" y="258852"/>
            <a:ext cx="6886940" cy="36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140" y="454751"/>
            <a:ext cx="791971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67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5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3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098F-9D48-E2A8-75D2-3D331C4D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39C9B-CB7D-F864-E020-1798271D3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E8D30-312B-3CC5-49F2-5F9F820F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Field Training 2020-21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6178-789E-09BD-876E-45B63B95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Duties and Obligations of Post Officers and Chairmen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8167C-A779-397B-7FE4-AA0C434A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E0C5-8576-4F6D-98A2-D5EE59DF3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6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8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525A26-6705-8047-9D8D-907D22107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0" y="258852"/>
            <a:ext cx="6886940" cy="36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87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140" y="454751"/>
            <a:ext cx="791971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756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922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568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00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525A26-6705-8047-9D8D-907D22107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0" y="258852"/>
            <a:ext cx="6886940" cy="36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EE6C-B280-58ED-C0CC-4F945057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40C31-6461-8B57-3117-C0A589B61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AFFF7-CC2F-4E9D-CB31-1FAFD8C7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D4C11-557B-F720-F708-5F36C371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D21F2-D443-1791-350C-A32D45FE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6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CFDC-7272-74F2-8699-631711C8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D6C0C-8EAC-CA8A-12C2-7615AC0B7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97D3-F334-89C3-E9E7-E41A322FA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2DD93-EE34-3A9A-45C5-D3CDDA9A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14403-5C76-59D8-814B-4D26D232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C42B-9A30-DE02-EB65-66500E23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656B-0CD4-3A1A-D97E-183757E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69408-12B2-4745-80E8-C33AF2F2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B8A1-0892-5EA3-6248-D1B90397D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FEC88-EE09-C25D-10E8-BF1F964EB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9CA73-CAED-1E74-D286-AB6045583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6B8-EE51-8880-2CAC-84849B43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47860-6C6A-9056-1E40-DFBB1CD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9A09B-C954-6BAC-7658-D13E8BB6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0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7EF6-9653-50CB-EA0B-3CBF9E57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D9269-2FD6-6DC1-B6DC-96FCF204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Field Training 2020-21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5C6BF-E743-878E-57C0-559AC346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Duties and Obligations of Post Officers and Chairmen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0EA31-58DE-2476-36C8-C5B56FD1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A0A7-AB55-423C-BA85-82EB1F2492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7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73B8E-CE9C-179C-6254-CEFCD92C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C60E7-93B8-D848-D1E7-F6293763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46D9-E430-022F-B3B3-44CF3396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CBF486-8D7C-EBBA-ABAB-7732D8DF2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58763"/>
            <a:ext cx="68865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8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BCFB-B0FF-8453-3A21-12B92F06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DA7C-0C45-2459-44E6-72AE461C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15CAE-0303-937F-5029-59395F750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E7A7B-DBA7-0F22-3D95-FD3777BC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CF591-6A59-EFBC-E456-077C7D1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561F5-E4D9-4022-1DDB-C5F04AFF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5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4BBA-BCF2-3CA8-5672-16811797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D36D8-20BB-410B-C42F-F17B30E15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68DC5-3A8D-91CA-5C38-C5698DEF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35406-C936-D27E-23CA-6ACB14A2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B6A72-AE31-06C4-CBA2-04926A1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C576E-E6B5-A38B-5A92-FC0B53DE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64EE4-D320-D224-C8B2-F4247FF0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4CD3-A9D1-ADC9-84A2-87661A9D5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C0C55-03DF-8230-A88E-8C2F294F6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97B6-3DC7-455F-B267-E9C568A327F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5791-5331-DCB2-6B23-29D8C0DB2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FBA15-EB97-E4E8-F2DE-FCC42758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DD958C-5376-97E8-9A4C-7BA6A50763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9713"/>
            <a:ext cx="15811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01011" y="154381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2286000" y="0"/>
                </a:lnTo>
                <a:lnTo>
                  <a:pt x="2286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166864"/>
            <a:ext cx="7903210" cy="350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BE565BF-81E8-394C-8883-E35B7D4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D8230-9AC2-A54B-94A2-2302E30513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0016"/>
            <a:ext cx="1581391" cy="8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01011" y="154381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2286000" y="0"/>
                </a:lnTo>
                <a:lnTo>
                  <a:pt x="2286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166864"/>
            <a:ext cx="7903210" cy="350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BE565BF-81E8-394C-8883-E35B7D4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D8230-9AC2-A54B-94A2-2302E30513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0016"/>
            <a:ext cx="1581391" cy="8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9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01011" y="154381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2286000" y="0"/>
                </a:lnTo>
                <a:lnTo>
                  <a:pt x="2286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166864"/>
            <a:ext cx="7903210" cy="350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BE565BF-81E8-394C-8883-E35B7D4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D8230-9AC2-A54B-94A2-2302E30513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0016"/>
            <a:ext cx="1581391" cy="8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D78DDD-2C06-4A5F-9B5A-49784F1ED612}"/>
              </a:ext>
            </a:extLst>
          </p:cNvPr>
          <p:cNvSpPr txBox="1"/>
          <p:nvPr/>
        </p:nvSpPr>
        <p:spPr>
          <a:xfrm>
            <a:off x="2286000" y="280035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VETERANS OF FOREIGN WARS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DEPARTMENT OF CALIFORNIA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POST ADJUTANT TRAINING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AB330-8B8E-46F7-8963-C3891C7E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475" y="89535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7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A26D-A87B-FFDE-547E-F7BA323F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90" y="442300"/>
            <a:ext cx="7541895" cy="574039"/>
          </a:xfrm>
        </p:spPr>
        <p:txBody>
          <a:bodyPr/>
          <a:lstStyle/>
          <a:p>
            <a:r>
              <a:rPr lang="en-US" sz="3000">
                <a:latin typeface="Calibri"/>
                <a:ea typeface="Calibri"/>
                <a:cs typeface="Calibri"/>
              </a:rPr>
              <a:t>Duties of a Post Adjutant – Sec. 218 (a)(6)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FEF3B-7BDF-0E84-3986-B2A5041E0DC0}"/>
              </a:ext>
            </a:extLst>
          </p:cNvPr>
          <p:cNvSpPr txBox="1"/>
          <p:nvPr/>
        </p:nvSpPr>
        <p:spPr>
          <a:xfrm>
            <a:off x="649787" y="1205630"/>
            <a:ext cx="7648705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e.   Maintain a current copy of the Bylaws, Manual of Procedure and Ritual of the VFW and copies of the Bylaws of the Post, Department and District (properly stamped).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5715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National Bylaws &amp; MOP can be downloaded from the website</a:t>
            </a:r>
            <a:endParaRPr lang="en-US" sz="2000" dirty="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f.    Transfer to their successor, all books, papers, records, monies and other records and property of the post in their possession or under their control.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g.   Comply with and perform all duties required of the Adjutant.</a:t>
            </a:r>
          </a:p>
          <a:p>
            <a:pPr marL="5715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Segoe UI"/>
              </a:rPr>
              <a:t>Key member for Post Inspections</a:t>
            </a:r>
            <a:endParaRPr lang="en-US" sz="2000" dirty="0">
              <a:ea typeface="Calibri"/>
              <a:cs typeface="Segoe UI"/>
            </a:endParaRPr>
          </a:p>
          <a:p>
            <a:pPr marL="5715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Segoe UI"/>
              </a:rPr>
              <a:t>Must follow the Document Retention Policy </a:t>
            </a:r>
          </a:p>
          <a:p>
            <a:endParaRPr lang="en-US" sz="2000" dirty="0"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1509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73C5-24A3-8CE3-6D61-D46232D7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9" y="304851"/>
            <a:ext cx="7541895" cy="725957"/>
          </a:xfrm>
        </p:spPr>
        <p:txBody>
          <a:bodyPr>
            <a:normAutofit/>
          </a:bodyPr>
          <a:lstStyle/>
          <a:p>
            <a:r>
              <a:rPr lang="en-US" sz="3000">
                <a:latin typeface="Calibri"/>
                <a:ea typeface="Verdana"/>
              </a:rPr>
              <a:t>Post Inspection Responsibilities</a:t>
            </a:r>
            <a:endParaRPr lang="en-US" sz="30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43D46-1F31-8322-8CA3-B30763843E2F}"/>
              </a:ext>
            </a:extLst>
          </p:cNvPr>
          <p:cNvSpPr txBox="1"/>
          <p:nvPr/>
        </p:nvSpPr>
        <p:spPr>
          <a:xfrm>
            <a:off x="665444" y="1056883"/>
            <a:ext cx="805580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Calibri"/>
                <a:cs typeface="Calibri"/>
              </a:rPr>
              <a:t>5) Does the Post Adjutant...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books and records in a legible and uniform format?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file containing a copy of the original application of every member admitted into the Post?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file of meeting minutes after correction and approval?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file of current orders or circulars from higher authority?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correspondence file?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file containing proof of eligibility submitted by officers?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current copy of Post, District, Department and National Bylaws?   </a:t>
            </a:r>
            <a:r>
              <a:rPr lang="en-US">
                <a:ea typeface="Calibri"/>
                <a:cs typeface="Calibri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416709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FE8C-44CC-8709-6D14-9D6C4E23480A}"/>
              </a:ext>
            </a:extLst>
          </p:cNvPr>
          <p:cNvSpPr txBox="1">
            <a:spLocks/>
          </p:cNvSpPr>
          <p:nvPr/>
        </p:nvSpPr>
        <p:spPr>
          <a:xfrm>
            <a:off x="533400" y="361950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Other Critical Documents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FDF7-36B2-E2B5-126F-EAC0C1CFDCAC}"/>
              </a:ext>
            </a:extLst>
          </p:cNvPr>
          <p:cNvSpPr txBox="1">
            <a:spLocks/>
          </p:cNvSpPr>
          <p:nvPr/>
        </p:nvSpPr>
        <p:spPr>
          <a:xfrm>
            <a:off x="533400" y="1273939"/>
            <a:ext cx="7902575" cy="33552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ysClr val="windowText" lastClr="000000"/>
                </a:solidFill>
                <a:latin typeface="Calibri" panose="020F0502020204030204"/>
              </a:rPr>
              <a:t>Articles of Incorporation: 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The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Adjutant must retain the most current and approved Articles of Incorporation. They must have three signatures/stamps on them; VFW Department, VFW Commander in Chief,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 Secretary of State.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ysClr val="windowText" lastClr="000000"/>
                </a:solidFill>
                <a:latin typeface="Calibri" panose="020F0502020204030204"/>
              </a:rPr>
              <a:t>Statement of Information (SI-100):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 Ensure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SI-100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Secretary of State is updated every two years or when an election changes those individuals.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</a:t>
            </a: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  -Secretary of State records can be found @: bizfileonline.sos.ca.gov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Recruitment and Retention Plan: 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22% of posts inspected did not have a copy of the plan.</a:t>
            </a:r>
            <a:endParaRPr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l" defTabSz="685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6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1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41EB4D2-BF63-6AE4-C969-AAE46478496A}"/>
              </a:ext>
            </a:extLst>
          </p:cNvPr>
          <p:cNvSpPr txBox="1">
            <a:spLocks/>
          </p:cNvSpPr>
          <p:nvPr/>
        </p:nvSpPr>
        <p:spPr>
          <a:xfrm>
            <a:off x="620712" y="494378"/>
            <a:ext cx="676275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>
                <a:solidFill>
                  <a:srgbClr val="000513"/>
                </a:solidFill>
                <a:latin typeface="Calibri"/>
                <a:ea typeface="Calibri"/>
                <a:cs typeface="Calibri"/>
              </a:rPr>
              <a:t>Program Reporting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68DCCB-8952-A4BA-BEAA-BFE5A39036BE}"/>
              </a:ext>
            </a:extLst>
          </p:cNvPr>
          <p:cNvSpPr txBox="1">
            <a:spLocks/>
          </p:cNvSpPr>
          <p:nvPr/>
        </p:nvSpPr>
        <p:spPr>
          <a:xfrm>
            <a:off x="620712" y="1276350"/>
            <a:ext cx="7902575" cy="3265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Reportable programs may be found in the Department’s All-State Program and National’s All-American Program (found on respective websites).</a:t>
            </a:r>
            <a:endParaRPr lang="en-US" altLang="en-US" sz="2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the guides thoroughly for reporting requirements and due dates as you are responsible for reporting.</a:t>
            </a:r>
            <a:endParaRPr lang="en-US" altLang="en-US" sz="2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All-State requirements are reported online at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vfwca.org</a:t>
            </a:r>
            <a:r>
              <a:rPr lang="en-US" altLang="en-US" sz="2200" b="1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lang="en-US" altLang="en-US" sz="2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All-American requirements are reported online in OMS at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vfw.org</a:t>
            </a:r>
            <a:r>
              <a:rPr lang="en-US" altLang="en-US" sz="2200" b="1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lang="en-US" altLang="en-US" sz="2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Samples follow this slide.</a:t>
            </a:r>
          </a:p>
        </p:txBody>
      </p:sp>
    </p:spTree>
    <p:extLst>
      <p:ext uri="{BB962C8B-B14F-4D97-AF65-F5344CB8AC3E}">
        <p14:creationId xmlns:p14="http://schemas.microsoft.com/office/powerpoint/2010/main" val="203989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57200" y="382137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Reporting -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60070-937A-42E7-7EF0-7EA3BC4C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66597"/>
            <a:ext cx="6534551" cy="38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4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78465" y="338118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Reporting -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E05DB-537C-560F-A599-E4032ECF9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80799"/>
            <a:ext cx="6400799" cy="40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71377" y="360178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Reporting - 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752A1-F141-015E-9136-8F931271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80" y="1123950"/>
            <a:ext cx="7400039" cy="32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71377" y="275118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Reporting -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20C33-DE84-F381-0AD3-5EEA69A3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11721"/>
            <a:ext cx="6201640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1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78465" y="317278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Reporting -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C00A8-F3FE-26C4-6507-D61FF599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19150"/>
            <a:ext cx="6657541" cy="37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4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Reporting -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BEB29-E763-D480-CB35-A30E6C48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39017"/>
            <a:ext cx="625503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BF31-5D13-AAF1-3BD9-A2FBC45FA66E}"/>
              </a:ext>
            </a:extLst>
          </p:cNvPr>
          <p:cNvSpPr txBox="1">
            <a:spLocks/>
          </p:cNvSpPr>
          <p:nvPr/>
        </p:nvSpPr>
        <p:spPr>
          <a:xfrm>
            <a:off x="533400" y="361950"/>
            <a:ext cx="67056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Congratulations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A00B-3FF0-F7DE-D439-A8796D5913E5}"/>
              </a:ext>
            </a:extLst>
          </p:cNvPr>
          <p:cNvSpPr txBox="1">
            <a:spLocks/>
          </p:cNvSpPr>
          <p:nvPr/>
        </p:nvSpPr>
        <p:spPr>
          <a:xfrm>
            <a:off x="555625" y="1352550"/>
            <a:ext cx="7902575" cy="356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Congratulations on your appointment as a Post Adjutant!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 Your position is critical for the long-term success for your post.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Commander is counting on you to fulfill your duties as required and/or directed.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u="sng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at all times: You are not alone, you have help to be successful</a:t>
            </a:r>
            <a:r>
              <a:rPr lang="en-US" altLang="en-US" sz="2000" u="sng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70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63410" y="382361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Reporting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000D0-1EB7-4ADD-1E7E-6667D81E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64" y="957036"/>
            <a:ext cx="6428092" cy="35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35935" y="374355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+mn-lt"/>
              </a:rPr>
              <a:t>Reporting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D4A6E-D7FE-F8C6-A80D-50F26551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7" y="1047537"/>
            <a:ext cx="6758875" cy="35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6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/>
              <a:t>Reporting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D4B1C-BA85-73C9-1FC7-7A7A48D8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7754"/>
            <a:ext cx="6296425" cy="43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Reporting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E3394-DE6F-865B-7D43-828ACB0E1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90550"/>
            <a:ext cx="6096000" cy="40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0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DB690-C775-549B-DDB5-AB0543AF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08025"/>
            <a:ext cx="6535062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3A495-F2E8-B61A-3DD0-987532A1A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20014"/>
            <a:ext cx="6573167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79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BB73F-053E-5032-5D7C-F003CB248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563"/>
            <a:ext cx="61722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5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467D6-83E4-5C74-F514-61B58B05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90550"/>
            <a:ext cx="6035199" cy="4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1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6106B-3C07-7FEE-9A5F-2256F649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4703"/>
            <a:ext cx="6506483" cy="40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09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0422A-4B71-A55A-2E41-A77EC368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95350"/>
            <a:ext cx="7011378" cy="40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D885-1EE1-8DBC-0E33-5257A93C58D3}"/>
              </a:ext>
            </a:extLst>
          </p:cNvPr>
          <p:cNvSpPr txBox="1">
            <a:spLocks/>
          </p:cNvSpPr>
          <p:nvPr/>
        </p:nvSpPr>
        <p:spPr>
          <a:xfrm>
            <a:off x="471668" y="580428"/>
            <a:ext cx="6705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Objective of this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ED82-BA5C-9E44-049B-1F44FCC68B28}"/>
              </a:ext>
            </a:extLst>
          </p:cNvPr>
          <p:cNvSpPr txBox="1">
            <a:spLocks/>
          </p:cNvSpPr>
          <p:nvPr/>
        </p:nvSpPr>
        <p:spPr>
          <a:xfrm>
            <a:off x="555625" y="1195720"/>
            <a:ext cx="7902575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Identify the tools needed to do your job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Review the duties of a Post Adjutant </a:t>
            </a:r>
            <a:endParaRPr lang="en-US" dirty="0">
              <a:solidFill>
                <a:sysClr val="windowText" lastClr="000000"/>
              </a:solidFill>
              <a:ea typeface="Calibri"/>
              <a:cs typeface="Calibri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Section 218 – Officers and Chairmen, Duties and Obligations, (6) Adjutant</a:t>
            </a:r>
          </a:p>
          <a:p>
            <a:pPr lvl="1">
              <a:spcBef>
                <a:spcPct val="0"/>
              </a:spcBef>
              <a:defRPr/>
            </a:pP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171450" lvl="1">
              <a:spcBef>
                <a:spcPct val="0"/>
              </a:spcBef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Identify other critical documents you may be responsible for</a:t>
            </a:r>
          </a:p>
          <a:p>
            <a:pPr marL="342900" lvl="1" indent="0">
              <a:spcBef>
                <a:spcPct val="0"/>
              </a:spcBef>
              <a:buNone/>
              <a:defRPr/>
            </a:pP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R="0" lvl="0" algn="l" defTabSz="685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Review Dashboard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Reporting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742950" marR="0" lvl="1" indent="-2857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State/All American Program Reporting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1430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51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68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9DEAA-A7F0-D00C-E2D5-AC096A5E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64" y="708025"/>
            <a:ext cx="5936368" cy="41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9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D9D2D-F233-F208-5BE4-E4E2337C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66750"/>
            <a:ext cx="6019800" cy="4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74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3EFF64-3767-C42D-430A-F9AAFC03C1CB}"/>
              </a:ext>
            </a:extLst>
          </p:cNvPr>
          <p:cNvSpPr txBox="1">
            <a:spLocks/>
          </p:cNvSpPr>
          <p:nvPr/>
        </p:nvSpPr>
        <p:spPr>
          <a:xfrm>
            <a:off x="1976438" y="2054312"/>
            <a:ext cx="5113337" cy="474489"/>
          </a:xfrm>
          <a:prstGeom prst="rect">
            <a:avLst/>
          </a:prstGeom>
        </p:spPr>
        <p:txBody>
          <a:bodyPr vert="horz" lIns="91440" tIns="1270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altLang="en-US" sz="3000" b="1">
                <a:latin typeface="Calibri"/>
                <a:ea typeface="Calibri"/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5753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4D8E-B84A-7321-2497-E520C462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1" y="464002"/>
            <a:ext cx="7541895" cy="574039"/>
          </a:xfrm>
        </p:spPr>
        <p:txBody>
          <a:bodyPr>
            <a:normAutofit/>
          </a:bodyPr>
          <a:lstStyle/>
          <a:p>
            <a:r>
              <a:rPr lang="en-US" sz="3000">
                <a:latin typeface="Calibri"/>
                <a:ea typeface="Verdana"/>
              </a:rPr>
              <a:t>Tools Needed to Do Your Job</a:t>
            </a:r>
            <a:endParaRPr lang="en-US" sz="30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B3F91-E003-43C0-D79A-19C752399253}"/>
              </a:ext>
            </a:extLst>
          </p:cNvPr>
          <p:cNvSpPr txBox="1"/>
          <p:nvPr/>
        </p:nvSpPr>
        <p:spPr>
          <a:xfrm>
            <a:off x="602815" y="1049054"/>
            <a:ext cx="7985342" cy="330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You must have a Department 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vfwca.org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“Log In” (your membership number and your last name). </a:t>
            </a: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You must have a National 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vfw.org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“Log In” (create an account through Troop ID if you don’t have access).</a:t>
            </a: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Access forms, documents, templates, training, General Orders, etc., and the VFW store (must have login).</a:t>
            </a: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Your responsibility for reporting and maintaining files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are accomplished through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these websites.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9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8478-9E04-E909-D2A4-BC9B60CD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82" y="464002"/>
            <a:ext cx="7541895" cy="574039"/>
          </a:xfrm>
        </p:spPr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Duties of a Post Adjutant – Sec. 218 (a)(6)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2CB97-7660-B0AB-65C8-7B73932BDDD3}"/>
              </a:ext>
            </a:extLst>
          </p:cNvPr>
          <p:cNvSpPr txBox="1"/>
          <p:nvPr/>
        </p:nvSpPr>
        <p:spPr>
          <a:xfrm>
            <a:off x="681103" y="1299575"/>
            <a:ext cx="817323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lphaLcPeriod"/>
            </a:pPr>
            <a:r>
              <a:rPr lang="en-US" sz="2000" dirty="0">
                <a:latin typeface="Calibri"/>
                <a:ea typeface="Calibri"/>
                <a:cs typeface="Calibri"/>
              </a:rPr>
              <a:t>Be the official corresponding officer for the Post.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Segoe UI"/>
            </a:endParaRPr>
          </a:p>
          <a:p>
            <a:pPr marL="457200" indent="-457200">
              <a:buAutoNum type="alphaLcPeriod"/>
            </a:pPr>
            <a:r>
              <a:rPr lang="en-US" sz="2000" dirty="0">
                <a:latin typeface="Calibri"/>
                <a:ea typeface="Segoe UI"/>
                <a:cs typeface="Segoe UI"/>
              </a:rPr>
              <a:t>Under the Direction of the Commander, prepare all reports.</a:t>
            </a:r>
            <a:endParaRPr lang="en-US" sz="2000" dirty="0">
              <a:solidFill>
                <a:srgbClr val="FF0000"/>
              </a:solidFill>
              <a:latin typeface="Calibri"/>
              <a:ea typeface="Segoe UI"/>
              <a:cs typeface="Segoe UI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Delegate Election Report (Department, National): 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  <a:endParaRPr lang="en-US" dirty="0"/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    -Completed once a year during convention in April.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    -Delegates are nominated and elected by the membership.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    -One delegate for every thirty members and a fraction thereof.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    -Department form: vfwca.org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1085850" indent="-108585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    -National form: Provided to the incoming Quartermaster of can be submitted online by the 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QM only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1085850" indent="-1085850"/>
            <a:r>
              <a:rPr lang="en-US" sz="200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-29% of posts had no minutes or delegate election reports on file.</a:t>
            </a:r>
          </a:p>
          <a:p>
            <a:pPr marL="1085850" indent="-1085850" algn="l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Program Reports (Department, National)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  <a:endParaRPr lang="en-US" dirty="0"/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    -Covered later in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7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9683-35C7-C67D-A39C-A6D62DF3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82" y="456768"/>
            <a:ext cx="7541895" cy="574039"/>
          </a:xfrm>
        </p:spPr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Duties of a Post Adjutant – Sec. 218 (a)(6)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2D60E-4A3F-B9A2-1DB8-7CBD27E60B24}"/>
              </a:ext>
            </a:extLst>
          </p:cNvPr>
          <p:cNvSpPr txBox="1"/>
          <p:nvPr/>
        </p:nvSpPr>
        <p:spPr>
          <a:xfrm>
            <a:off x="681103" y="1236945"/>
            <a:ext cx="814974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c.   Maintain the books and records in a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legible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uniform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format. Can use electronic means as long as a back-up is available. Books and records shall be available by authorized officers and Post members at reasonable times. 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Unless authorized by the Post, books and records will be kept at the Post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39% of posts inspected had missing, unkept records and/or a lack of understanding of the Adjutant’s duties and requirements.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2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1F77-9A93-C921-7586-1F7FD5D2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1" y="435066"/>
            <a:ext cx="7541895" cy="574039"/>
          </a:xfrm>
        </p:spPr>
        <p:txBody>
          <a:bodyPr/>
          <a:lstStyle/>
          <a:p>
            <a:r>
              <a:rPr lang="en-US" sz="3000">
                <a:latin typeface="Calibri"/>
                <a:ea typeface="Calibri"/>
                <a:cs typeface="Calibri"/>
              </a:rPr>
              <a:t>Duties of a Post Adjutant – Sec. 218 (a)(6)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A8D3D-6E12-476F-A000-A34AAE34EC65}"/>
              </a:ext>
            </a:extLst>
          </p:cNvPr>
          <p:cNvSpPr txBox="1"/>
          <p:nvPr/>
        </p:nvSpPr>
        <p:spPr>
          <a:xfrm>
            <a:off x="537706" y="1189873"/>
            <a:ext cx="832297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d. The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Post Adjutant shall maintain the following records: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  <a:endParaRPr lang="en-US" dirty="0"/>
          </a:p>
          <a:p>
            <a:pPr marL="457200" indent="-22860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1. A copy of the original application of every member admitted to the Post.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This is an item on the Post Inspection Report and should be stored in a secure location.</a:t>
            </a:r>
            <a:endParaRPr lang="en-US" dirty="0">
              <a:ea typeface="Calibri"/>
              <a:cs typeface="Calibri"/>
            </a:endParaRPr>
          </a:p>
          <a:p>
            <a:pPr marL="457200" indent="-22860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2. Minutes of each Post meeting after correction and approval.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Responsible for the recording of, distribution of, and maintaining a file of the Posts meeting minutes. </a:t>
            </a:r>
            <a:endParaRPr lang="en-US" dirty="0">
              <a:ea typeface="Calibri"/>
              <a:cs typeface="Calibri"/>
            </a:endParaRP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Minutes are a record of motions made; including authorization for expenditure of funds (QM Report), nominations and elections of Post Officers and delegates, committee reports, and program reports. </a:t>
            </a: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Minutes represent the actions of the Post and are considered legal documents by auditors, the IRS and the courts.</a:t>
            </a:r>
          </a:p>
          <a:p>
            <a:pPr marL="457200" indent="-228600"/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76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AD3D-ADC4-E6BF-A5C5-3994919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51" y="442300"/>
            <a:ext cx="7541895" cy="574039"/>
          </a:xfrm>
        </p:spPr>
        <p:txBody>
          <a:bodyPr/>
          <a:lstStyle/>
          <a:p>
            <a:r>
              <a:rPr lang="en-US" sz="3000">
                <a:latin typeface="Calibri"/>
                <a:ea typeface="Calibri"/>
                <a:cs typeface="Calibri"/>
              </a:rPr>
              <a:t>Duties of a Post Adjutant – Sec. 218 (a)(6)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ECD2B-DCE3-A6AB-04DE-D44D4A9E0423}"/>
              </a:ext>
            </a:extLst>
          </p:cNvPr>
          <p:cNvSpPr txBox="1"/>
          <p:nvPr/>
        </p:nvSpPr>
        <p:spPr>
          <a:xfrm>
            <a:off x="602815" y="1244773"/>
            <a:ext cx="80010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 All current orders issued by the CIC, National Council of Administration, the Department, District, and Post Commander.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General Orders (Department, National)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National Headquarters Bulletins</a:t>
            </a:r>
          </a:p>
          <a:p>
            <a:pPr marL="228600"/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4.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A correspondence file. 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  <a:endParaRPr lang="en-US" dirty="0">
              <a:ea typeface="Calibri"/>
              <a:cs typeface="Calibri"/>
            </a:endParaRPr>
          </a:p>
          <a:p>
            <a:pPr marL="4572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Incoming and outgoing correspondence: emails, letters, faxes, business cards, text messages</a:t>
            </a:r>
            <a:endParaRPr lang="en-US" sz="2000" dirty="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endParaRPr lang="en-US" sz="2000" dirty="0">
              <a:solidFill>
                <a:srgbClr val="000000"/>
              </a:solidFill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4862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7520-BAFE-3199-0C64-5FE344F0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90" y="420597"/>
            <a:ext cx="7541895" cy="574039"/>
          </a:xfrm>
        </p:spPr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Duties of a Post Adjutant – Sec. 218 (a)(6)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E8F83-5167-9663-340A-546AE4CDB5D7}"/>
              </a:ext>
            </a:extLst>
          </p:cNvPr>
          <p:cNvSpPr txBox="1"/>
          <p:nvPr/>
        </p:nvSpPr>
        <p:spPr>
          <a:xfrm>
            <a:off x="641959" y="1188684"/>
            <a:ext cx="802379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5. A file containing a copy of the Proof of Eligibility (POE) submitted by post officers pursuant to Section 216.</a:t>
            </a:r>
            <a:endParaRPr lang="en-US" sz="2000" b="0" i="0" dirty="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marL="342900" lvl="0" indent="-342900" algn="l" rtl="0">
              <a:buFont typeface="Arial,Sans-Serif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Elected and appointed officers that are listed on the Post Election Report.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algn="l" rtl="0">
              <a:buFont typeface="Arial,Sans-Serif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Must be provided within 30 days of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election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 or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appointment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algn="l" rtl="0">
              <a:buFont typeface="Arial,Sans-Serif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IAW National Bylaws, POE's are kept on file for the entire year.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>
                <a:solidFill>
                  <a:srgbClr val="FF0000"/>
                </a:solidFill>
                <a:cs typeface="Arial"/>
              </a:rPr>
              <a:t>POE's include the DD214 with the qualifying event, medal or hazardous/imminent danger pay and the character of service. Member 4 copy provides best information.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POE's should be given back/disposed of once the term of office ends.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Identified as a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Arial"/>
              </a:rPr>
              <a:t>major discrepancy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on the post inspection reports.</a:t>
            </a:r>
          </a:p>
        </p:txBody>
      </p:sp>
    </p:spTree>
    <p:extLst>
      <p:ext uri="{BB962C8B-B14F-4D97-AF65-F5344CB8AC3E}">
        <p14:creationId xmlns:p14="http://schemas.microsoft.com/office/powerpoint/2010/main" val="238893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1264</Words>
  <Application>Microsoft Office PowerPoint</Application>
  <PresentationFormat>On-screen Show (16:9)</PresentationFormat>
  <Paragraphs>107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Arial,Sans-Serif</vt:lpstr>
      <vt:lpstr>Calibri</vt:lpstr>
      <vt:lpstr>Calibri Light</vt:lpstr>
      <vt:lpstr>Verdana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Tools Needed to Do Your Job</vt:lpstr>
      <vt:lpstr>Duties of a Post Adjutant – Sec. 218 (a)(6)</vt:lpstr>
      <vt:lpstr>Duties of a Post Adjutant – Sec. 218 (a)(6)</vt:lpstr>
      <vt:lpstr>Duties of a Post Adjutant – Sec. 218 (a)(6) </vt:lpstr>
      <vt:lpstr>Duties of a Post Adjutant – Sec. 218 (a)(6) </vt:lpstr>
      <vt:lpstr>Duties of a Post Adjutant – Sec. 218 (a)(6) </vt:lpstr>
      <vt:lpstr>Duties of a Post Adjutant – Sec. 218 (a)(6)</vt:lpstr>
      <vt:lpstr>Post Inspection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Kuta</dc:creator>
  <cp:lastModifiedBy>Deb Johnson</cp:lastModifiedBy>
  <cp:revision>394</cp:revision>
  <cp:lastPrinted>2024-06-18T17:16:01Z</cp:lastPrinted>
  <dcterms:created xsi:type="dcterms:W3CDTF">2020-08-25T04:23:27Z</dcterms:created>
  <dcterms:modified xsi:type="dcterms:W3CDTF">2024-06-18T17:16:14Z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2020-08-25T00:00:00Z</vt:filetime>
  </property>
</Properties>
</file>