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695" r:id="rId2"/>
    <p:sldMasterId id="2147483701" r:id="rId3"/>
    <p:sldMasterId id="2147483707" r:id="rId4"/>
  </p:sldMasterIdLst>
  <p:notesMasterIdLst>
    <p:notesMasterId r:id="rId37"/>
  </p:notesMasterIdLst>
  <p:sldIdLst>
    <p:sldId id="371" r:id="rId5"/>
    <p:sldId id="289" r:id="rId6"/>
    <p:sldId id="335" r:id="rId7"/>
    <p:sldId id="381" r:id="rId8"/>
    <p:sldId id="384" r:id="rId9"/>
    <p:sldId id="383" r:id="rId10"/>
    <p:sldId id="380" r:id="rId11"/>
    <p:sldId id="378" r:id="rId12"/>
    <p:sldId id="382" r:id="rId13"/>
    <p:sldId id="375" r:id="rId14"/>
    <p:sldId id="373" r:id="rId15"/>
    <p:sldId id="339" r:id="rId16"/>
    <p:sldId id="343" r:id="rId17"/>
    <p:sldId id="345" r:id="rId18"/>
    <p:sldId id="352" r:id="rId19"/>
    <p:sldId id="353" r:id="rId20"/>
    <p:sldId id="354" r:id="rId21"/>
    <p:sldId id="355" r:id="rId22"/>
    <p:sldId id="356" r:id="rId23"/>
    <p:sldId id="357" r:id="rId24"/>
    <p:sldId id="358" r:id="rId25"/>
    <p:sldId id="359" r:id="rId26"/>
    <p:sldId id="360" r:id="rId27"/>
    <p:sldId id="347" r:id="rId28"/>
    <p:sldId id="362" r:id="rId29"/>
    <p:sldId id="363" r:id="rId30"/>
    <p:sldId id="364" r:id="rId31"/>
    <p:sldId id="365" r:id="rId32"/>
    <p:sldId id="366" r:id="rId33"/>
    <p:sldId id="368" r:id="rId34"/>
    <p:sldId id="367" r:id="rId35"/>
    <p:sldId id="346" r:id="rId36"/>
  </p:sldIdLst>
  <p:sldSz cx="9144000" cy="5143500" type="screen16x9"/>
  <p:notesSz cx="7027863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744" y="12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9587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3263" y="4481513"/>
            <a:ext cx="5621337" cy="36687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37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B4884-CBF8-1BA4-65AD-71576319F7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627810-A950-1971-E595-B908C33B5C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0D8C9-6B45-B04B-3183-65D44F20B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97B6-3DC7-455F-B267-E9C568A327F3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51D90-E984-E389-3AA4-F77D5C634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C0316-6DA7-03B4-B72C-0C9C1D2BB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5B1D-7050-4975-9B39-EFFF6B69B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46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E8D1D-1436-AFA4-783B-6B3BE4FF2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6F2EB-9E34-16B4-9053-1BE41F1D6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61385-9DA9-DFC8-70CA-0D73BD7BF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97B6-3DC7-455F-B267-E9C568A327F3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B3384-738A-305D-C2B8-F33D4C6E0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9B2C4-FE3A-09A4-0BD6-A1113DF2F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5B1D-7050-4975-9B39-EFFF6B69B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854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DA9A23-172A-E2CA-996A-737869F5B8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77EF1B-30E9-D3D6-73E0-596D1567D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934F2-131A-EB0A-30CF-58021ECBE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97B6-3DC7-455F-B267-E9C568A327F3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BDD6C-5CB1-D4DC-2273-48CDEFA4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26E7F-6FDB-1F54-49D5-CD56E2D31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5B1D-7050-4975-9B39-EFFF6B69B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580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140" y="454751"/>
            <a:ext cx="7919719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018472" y="4800824"/>
            <a:ext cx="3072765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Duties and Obligations of Post Officers and</a:t>
            </a:r>
            <a:r>
              <a:rPr spc="-90"/>
              <a:t> </a:t>
            </a:r>
            <a:r>
              <a:t>Chairmen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73635" y="4827752"/>
            <a:ext cx="1336040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Field Training</a:t>
            </a:r>
            <a:r>
              <a:rPr spc="-50"/>
              <a:t> </a:t>
            </a:r>
            <a:r>
              <a:t>2020-21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86600" y="4735420"/>
            <a:ext cx="141097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8214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19" y="1144015"/>
            <a:ext cx="7541895" cy="57403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018472" y="4800824"/>
            <a:ext cx="3072765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Duties and Obligations of Post Officers and</a:t>
            </a:r>
            <a:r>
              <a:rPr spc="-90"/>
              <a:t> </a:t>
            </a:r>
            <a:r>
              <a:t>Chairmen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73635" y="4827752"/>
            <a:ext cx="1336040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Field Training</a:t>
            </a:r>
            <a:r>
              <a:rPr spc="-50"/>
              <a:t> </a:t>
            </a:r>
            <a:r>
              <a:t>2020-21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86600" y="4735420"/>
            <a:ext cx="141097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2784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19" y="1144015"/>
            <a:ext cx="7541895" cy="57403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018472" y="4800824"/>
            <a:ext cx="3072765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Duties and Obligations of Post Officers and</a:t>
            </a:r>
            <a:r>
              <a:rPr spc="-90"/>
              <a:t> </a:t>
            </a:r>
            <a:r>
              <a:t>Chairmen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273635" y="4827752"/>
            <a:ext cx="1336040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Field Training</a:t>
            </a:r>
            <a:r>
              <a:rPr spc="-50"/>
              <a:t> </a:t>
            </a:r>
            <a:r>
              <a:t>2020-21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086600" y="4735420"/>
            <a:ext cx="141097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0617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19" y="1144015"/>
            <a:ext cx="7541895" cy="57403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018472" y="4800824"/>
            <a:ext cx="3072765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Duties and Obligations of Post Officers and</a:t>
            </a:r>
            <a:r>
              <a:rPr spc="-90"/>
              <a:t> </a:t>
            </a:r>
            <a:r>
              <a:t>Chairmen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273635" y="4827752"/>
            <a:ext cx="1336040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Field Training</a:t>
            </a:r>
            <a:r>
              <a:rPr spc="-50"/>
              <a:t> </a:t>
            </a:r>
            <a:r>
              <a:t>2020-21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086600" y="4735420"/>
            <a:ext cx="141097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5055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g object 17"/>
          <p:cNvSpPr/>
          <p:nvPr/>
        </p:nvSpPr>
        <p:spPr>
          <a:xfrm>
            <a:off x="85725" y="85725"/>
            <a:ext cx="8972550" cy="4972050"/>
          </a:xfrm>
          <a:custGeom>
            <a:avLst/>
            <a:gdLst/>
            <a:ahLst/>
            <a:cxnLst/>
            <a:rect l="l" t="t" r="r" b="b"/>
            <a:pathLst>
              <a:path w="8972550" h="4972050">
                <a:moveTo>
                  <a:pt x="28575" y="0"/>
                </a:moveTo>
                <a:lnTo>
                  <a:pt x="20993" y="0"/>
                </a:lnTo>
                <a:lnTo>
                  <a:pt x="13728" y="3009"/>
                </a:lnTo>
                <a:lnTo>
                  <a:pt x="3009" y="13728"/>
                </a:lnTo>
                <a:lnTo>
                  <a:pt x="0" y="20993"/>
                </a:lnTo>
                <a:lnTo>
                  <a:pt x="0" y="4951056"/>
                </a:lnTo>
                <a:lnTo>
                  <a:pt x="3009" y="4958321"/>
                </a:lnTo>
                <a:lnTo>
                  <a:pt x="13728" y="4969040"/>
                </a:lnTo>
                <a:lnTo>
                  <a:pt x="20993" y="4972050"/>
                </a:lnTo>
                <a:lnTo>
                  <a:pt x="8951556" y="4972050"/>
                </a:lnTo>
                <a:lnTo>
                  <a:pt x="8958821" y="4969040"/>
                </a:lnTo>
                <a:lnTo>
                  <a:pt x="8969540" y="4958321"/>
                </a:lnTo>
                <a:lnTo>
                  <a:pt x="8971744" y="4953000"/>
                </a:lnTo>
                <a:lnTo>
                  <a:pt x="26047" y="4953000"/>
                </a:lnTo>
                <a:lnTo>
                  <a:pt x="23622" y="4951996"/>
                </a:lnTo>
                <a:lnTo>
                  <a:pt x="21831" y="4950206"/>
                </a:lnTo>
                <a:lnTo>
                  <a:pt x="20053" y="4948428"/>
                </a:lnTo>
                <a:lnTo>
                  <a:pt x="19050" y="4946002"/>
                </a:lnTo>
                <a:lnTo>
                  <a:pt x="19050" y="26047"/>
                </a:lnTo>
                <a:lnTo>
                  <a:pt x="20053" y="23622"/>
                </a:lnTo>
                <a:lnTo>
                  <a:pt x="21844" y="21844"/>
                </a:lnTo>
                <a:lnTo>
                  <a:pt x="23622" y="20053"/>
                </a:lnTo>
                <a:lnTo>
                  <a:pt x="26047" y="19050"/>
                </a:lnTo>
                <a:lnTo>
                  <a:pt x="28575" y="19050"/>
                </a:lnTo>
                <a:lnTo>
                  <a:pt x="28575" y="0"/>
                </a:lnTo>
                <a:close/>
              </a:path>
              <a:path w="8972550" h="4972050">
                <a:moveTo>
                  <a:pt x="8951556" y="0"/>
                </a:moveTo>
                <a:lnTo>
                  <a:pt x="28575" y="0"/>
                </a:lnTo>
                <a:lnTo>
                  <a:pt x="28575" y="19050"/>
                </a:lnTo>
                <a:lnTo>
                  <a:pt x="8946502" y="19050"/>
                </a:lnTo>
                <a:lnTo>
                  <a:pt x="8948928" y="20053"/>
                </a:lnTo>
                <a:lnTo>
                  <a:pt x="8952496" y="23622"/>
                </a:lnTo>
                <a:lnTo>
                  <a:pt x="8953500" y="26047"/>
                </a:lnTo>
                <a:lnTo>
                  <a:pt x="8953500" y="4946002"/>
                </a:lnTo>
                <a:lnTo>
                  <a:pt x="8952496" y="4948428"/>
                </a:lnTo>
                <a:lnTo>
                  <a:pt x="8948928" y="4951996"/>
                </a:lnTo>
                <a:lnTo>
                  <a:pt x="8946502" y="4953000"/>
                </a:lnTo>
                <a:lnTo>
                  <a:pt x="8971744" y="4953000"/>
                </a:lnTo>
                <a:lnTo>
                  <a:pt x="8972550" y="4951056"/>
                </a:lnTo>
                <a:lnTo>
                  <a:pt x="8972550" y="20993"/>
                </a:lnTo>
                <a:lnTo>
                  <a:pt x="8969540" y="13728"/>
                </a:lnTo>
                <a:lnTo>
                  <a:pt x="8958821" y="3009"/>
                </a:lnTo>
                <a:lnTo>
                  <a:pt x="8951556" y="0"/>
                </a:lnTo>
                <a:close/>
              </a:path>
              <a:path w="8972550" h="4972050">
                <a:moveTo>
                  <a:pt x="8927426" y="38100"/>
                </a:moveTo>
                <a:lnTo>
                  <a:pt x="45110" y="38100"/>
                </a:lnTo>
                <a:lnTo>
                  <a:pt x="42659" y="39116"/>
                </a:lnTo>
                <a:lnTo>
                  <a:pt x="39116" y="42659"/>
                </a:lnTo>
                <a:lnTo>
                  <a:pt x="38100" y="45110"/>
                </a:lnTo>
                <a:lnTo>
                  <a:pt x="38105" y="4926939"/>
                </a:lnTo>
                <a:lnTo>
                  <a:pt x="39116" y="4929390"/>
                </a:lnTo>
                <a:lnTo>
                  <a:pt x="42659" y="4932934"/>
                </a:lnTo>
                <a:lnTo>
                  <a:pt x="45110" y="4933950"/>
                </a:lnTo>
                <a:lnTo>
                  <a:pt x="8927426" y="4933950"/>
                </a:lnTo>
                <a:lnTo>
                  <a:pt x="8929890" y="4932934"/>
                </a:lnTo>
                <a:lnTo>
                  <a:pt x="8933434" y="4929390"/>
                </a:lnTo>
                <a:lnTo>
                  <a:pt x="8934450" y="4926939"/>
                </a:lnTo>
                <a:lnTo>
                  <a:pt x="8934450" y="4924425"/>
                </a:lnTo>
                <a:lnTo>
                  <a:pt x="47625" y="4924425"/>
                </a:lnTo>
                <a:lnTo>
                  <a:pt x="47625" y="4914900"/>
                </a:lnTo>
                <a:lnTo>
                  <a:pt x="57150" y="4914900"/>
                </a:lnTo>
                <a:lnTo>
                  <a:pt x="57150" y="57150"/>
                </a:lnTo>
                <a:lnTo>
                  <a:pt x="47625" y="57150"/>
                </a:lnTo>
                <a:lnTo>
                  <a:pt x="47625" y="47625"/>
                </a:lnTo>
                <a:lnTo>
                  <a:pt x="8934450" y="47625"/>
                </a:lnTo>
                <a:lnTo>
                  <a:pt x="8934444" y="45110"/>
                </a:lnTo>
                <a:lnTo>
                  <a:pt x="8933434" y="42659"/>
                </a:lnTo>
                <a:lnTo>
                  <a:pt x="8929890" y="39116"/>
                </a:lnTo>
                <a:lnTo>
                  <a:pt x="8927426" y="38100"/>
                </a:lnTo>
                <a:close/>
              </a:path>
              <a:path w="8972550" h="4972050">
                <a:moveTo>
                  <a:pt x="57150" y="4914900"/>
                </a:moveTo>
                <a:lnTo>
                  <a:pt x="47625" y="4914900"/>
                </a:lnTo>
                <a:lnTo>
                  <a:pt x="47625" y="4924425"/>
                </a:lnTo>
                <a:lnTo>
                  <a:pt x="57150" y="4924425"/>
                </a:lnTo>
                <a:lnTo>
                  <a:pt x="57150" y="4914900"/>
                </a:lnTo>
                <a:close/>
              </a:path>
              <a:path w="8972550" h="4972050">
                <a:moveTo>
                  <a:pt x="8915400" y="4914900"/>
                </a:moveTo>
                <a:lnTo>
                  <a:pt x="57150" y="4914900"/>
                </a:lnTo>
                <a:lnTo>
                  <a:pt x="57150" y="4924425"/>
                </a:lnTo>
                <a:lnTo>
                  <a:pt x="8915400" y="4924425"/>
                </a:lnTo>
                <a:lnTo>
                  <a:pt x="8915400" y="4914900"/>
                </a:lnTo>
                <a:close/>
              </a:path>
              <a:path w="8972550" h="4972050">
                <a:moveTo>
                  <a:pt x="8924925" y="47625"/>
                </a:moveTo>
                <a:lnTo>
                  <a:pt x="8915400" y="47625"/>
                </a:lnTo>
                <a:lnTo>
                  <a:pt x="8915400" y="4924425"/>
                </a:lnTo>
                <a:lnTo>
                  <a:pt x="8924925" y="4924425"/>
                </a:lnTo>
                <a:lnTo>
                  <a:pt x="8924925" y="4914900"/>
                </a:lnTo>
                <a:lnTo>
                  <a:pt x="8934450" y="4914900"/>
                </a:lnTo>
                <a:lnTo>
                  <a:pt x="8934450" y="57150"/>
                </a:lnTo>
                <a:lnTo>
                  <a:pt x="8924925" y="57150"/>
                </a:lnTo>
                <a:lnTo>
                  <a:pt x="8924925" y="47625"/>
                </a:lnTo>
                <a:close/>
              </a:path>
              <a:path w="8972550" h="4972050">
                <a:moveTo>
                  <a:pt x="8934450" y="4914900"/>
                </a:moveTo>
                <a:lnTo>
                  <a:pt x="8924925" y="4914900"/>
                </a:lnTo>
                <a:lnTo>
                  <a:pt x="8924925" y="4924425"/>
                </a:lnTo>
                <a:lnTo>
                  <a:pt x="8934450" y="4924425"/>
                </a:lnTo>
                <a:lnTo>
                  <a:pt x="8934450" y="4914900"/>
                </a:lnTo>
                <a:close/>
              </a:path>
              <a:path w="8972550" h="4972050">
                <a:moveTo>
                  <a:pt x="57150" y="47625"/>
                </a:moveTo>
                <a:lnTo>
                  <a:pt x="47625" y="47625"/>
                </a:lnTo>
                <a:lnTo>
                  <a:pt x="47625" y="57150"/>
                </a:lnTo>
                <a:lnTo>
                  <a:pt x="57150" y="57150"/>
                </a:lnTo>
                <a:lnTo>
                  <a:pt x="57150" y="47625"/>
                </a:lnTo>
                <a:close/>
              </a:path>
              <a:path w="8972550" h="4972050">
                <a:moveTo>
                  <a:pt x="8915400" y="47625"/>
                </a:moveTo>
                <a:lnTo>
                  <a:pt x="57150" y="47625"/>
                </a:lnTo>
                <a:lnTo>
                  <a:pt x="57150" y="57150"/>
                </a:lnTo>
                <a:lnTo>
                  <a:pt x="8915400" y="57150"/>
                </a:lnTo>
                <a:lnTo>
                  <a:pt x="8915400" y="47625"/>
                </a:lnTo>
                <a:close/>
              </a:path>
              <a:path w="8972550" h="4972050">
                <a:moveTo>
                  <a:pt x="8934450" y="47625"/>
                </a:moveTo>
                <a:lnTo>
                  <a:pt x="8924925" y="47625"/>
                </a:lnTo>
                <a:lnTo>
                  <a:pt x="8924925" y="57150"/>
                </a:lnTo>
                <a:lnTo>
                  <a:pt x="8934450" y="57150"/>
                </a:lnTo>
                <a:lnTo>
                  <a:pt x="8934450" y="47625"/>
                </a:lnTo>
                <a:close/>
              </a:path>
            </a:pathLst>
          </a:custGeom>
          <a:solidFill>
            <a:srgbClr val="91760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B1525A26-6705-8047-9D8D-907D22107F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020" y="258852"/>
            <a:ext cx="6886940" cy="36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2626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140" y="454751"/>
            <a:ext cx="7919719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018472" y="4800824"/>
            <a:ext cx="3072765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Duties and Obligations of Post Officers and</a:t>
            </a:r>
            <a:r>
              <a:rPr spc="-90"/>
              <a:t> </a:t>
            </a:r>
            <a:r>
              <a:t>Chairmen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73635" y="4827752"/>
            <a:ext cx="1336040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Field Training</a:t>
            </a:r>
            <a:r>
              <a:rPr spc="-50"/>
              <a:t> </a:t>
            </a:r>
            <a:r>
              <a:t>2020-21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86600" y="4735420"/>
            <a:ext cx="141097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46750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19" y="1144015"/>
            <a:ext cx="7541895" cy="57403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018472" y="4800824"/>
            <a:ext cx="3072765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Duties and Obligations of Post Officers and</a:t>
            </a:r>
            <a:r>
              <a:rPr spc="-90"/>
              <a:t> </a:t>
            </a:r>
            <a:r>
              <a:t>Chairmen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73635" y="4827752"/>
            <a:ext cx="1336040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Field Training</a:t>
            </a:r>
            <a:r>
              <a:rPr spc="-50"/>
              <a:t> </a:t>
            </a:r>
            <a:r>
              <a:t>2020-21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86600" y="4735420"/>
            <a:ext cx="141097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6508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19" y="1144015"/>
            <a:ext cx="7541895" cy="57403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018472" y="4800824"/>
            <a:ext cx="3072765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Duties and Obligations of Post Officers and</a:t>
            </a:r>
            <a:r>
              <a:rPr spc="-90"/>
              <a:t> </a:t>
            </a:r>
            <a:r>
              <a:t>Chairmen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273635" y="4827752"/>
            <a:ext cx="1336040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Field Training</a:t>
            </a:r>
            <a:r>
              <a:rPr spc="-50"/>
              <a:t> </a:t>
            </a:r>
            <a:r>
              <a:t>2020-21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086600" y="4735420"/>
            <a:ext cx="141097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233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3098F-9D48-E2A8-75D2-3D331C4D9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39C9B-CB7D-F864-E020-1798271D3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DE8D30-312B-3CC5-49F2-5F9F820F9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Field Training 2020-21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F6178-789E-09BD-876E-45B63B95C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Duties and Obligations of Post Officers and Chairmen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8167C-A779-397B-7FE4-AA0C434A8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0E0C5-8576-4F6D-98A2-D5EE59DF31F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262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19" y="1144015"/>
            <a:ext cx="7541895" cy="57403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018472" y="4800824"/>
            <a:ext cx="3072765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Duties and Obligations of Post Officers and</a:t>
            </a:r>
            <a:r>
              <a:rPr spc="-90"/>
              <a:t> </a:t>
            </a:r>
            <a:r>
              <a:t>Chairmen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273635" y="4827752"/>
            <a:ext cx="1336040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Field Training</a:t>
            </a:r>
            <a:r>
              <a:rPr spc="-50"/>
              <a:t> </a:t>
            </a:r>
            <a:r>
              <a:t>2020-21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086600" y="4735420"/>
            <a:ext cx="141097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9813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g object 17"/>
          <p:cNvSpPr/>
          <p:nvPr/>
        </p:nvSpPr>
        <p:spPr>
          <a:xfrm>
            <a:off x="85725" y="85725"/>
            <a:ext cx="8972550" cy="4972050"/>
          </a:xfrm>
          <a:custGeom>
            <a:avLst/>
            <a:gdLst/>
            <a:ahLst/>
            <a:cxnLst/>
            <a:rect l="l" t="t" r="r" b="b"/>
            <a:pathLst>
              <a:path w="8972550" h="4972050">
                <a:moveTo>
                  <a:pt x="28575" y="0"/>
                </a:moveTo>
                <a:lnTo>
                  <a:pt x="20993" y="0"/>
                </a:lnTo>
                <a:lnTo>
                  <a:pt x="13728" y="3009"/>
                </a:lnTo>
                <a:lnTo>
                  <a:pt x="3009" y="13728"/>
                </a:lnTo>
                <a:lnTo>
                  <a:pt x="0" y="20993"/>
                </a:lnTo>
                <a:lnTo>
                  <a:pt x="0" y="4951056"/>
                </a:lnTo>
                <a:lnTo>
                  <a:pt x="3009" y="4958321"/>
                </a:lnTo>
                <a:lnTo>
                  <a:pt x="13728" y="4969040"/>
                </a:lnTo>
                <a:lnTo>
                  <a:pt x="20993" y="4972050"/>
                </a:lnTo>
                <a:lnTo>
                  <a:pt x="8951556" y="4972050"/>
                </a:lnTo>
                <a:lnTo>
                  <a:pt x="8958821" y="4969040"/>
                </a:lnTo>
                <a:lnTo>
                  <a:pt x="8969540" y="4958321"/>
                </a:lnTo>
                <a:lnTo>
                  <a:pt x="8971744" y="4953000"/>
                </a:lnTo>
                <a:lnTo>
                  <a:pt x="26047" y="4953000"/>
                </a:lnTo>
                <a:lnTo>
                  <a:pt x="23622" y="4951996"/>
                </a:lnTo>
                <a:lnTo>
                  <a:pt x="21831" y="4950206"/>
                </a:lnTo>
                <a:lnTo>
                  <a:pt x="20053" y="4948428"/>
                </a:lnTo>
                <a:lnTo>
                  <a:pt x="19050" y="4946002"/>
                </a:lnTo>
                <a:lnTo>
                  <a:pt x="19050" y="26047"/>
                </a:lnTo>
                <a:lnTo>
                  <a:pt x="20053" y="23622"/>
                </a:lnTo>
                <a:lnTo>
                  <a:pt x="21844" y="21844"/>
                </a:lnTo>
                <a:lnTo>
                  <a:pt x="23622" y="20053"/>
                </a:lnTo>
                <a:lnTo>
                  <a:pt x="26047" y="19050"/>
                </a:lnTo>
                <a:lnTo>
                  <a:pt x="28575" y="19050"/>
                </a:lnTo>
                <a:lnTo>
                  <a:pt x="28575" y="0"/>
                </a:lnTo>
                <a:close/>
              </a:path>
              <a:path w="8972550" h="4972050">
                <a:moveTo>
                  <a:pt x="8951556" y="0"/>
                </a:moveTo>
                <a:lnTo>
                  <a:pt x="28575" y="0"/>
                </a:lnTo>
                <a:lnTo>
                  <a:pt x="28575" y="19050"/>
                </a:lnTo>
                <a:lnTo>
                  <a:pt x="8946502" y="19050"/>
                </a:lnTo>
                <a:lnTo>
                  <a:pt x="8948928" y="20053"/>
                </a:lnTo>
                <a:lnTo>
                  <a:pt x="8952496" y="23622"/>
                </a:lnTo>
                <a:lnTo>
                  <a:pt x="8953500" y="26047"/>
                </a:lnTo>
                <a:lnTo>
                  <a:pt x="8953500" y="4946002"/>
                </a:lnTo>
                <a:lnTo>
                  <a:pt x="8952496" y="4948428"/>
                </a:lnTo>
                <a:lnTo>
                  <a:pt x="8948928" y="4951996"/>
                </a:lnTo>
                <a:lnTo>
                  <a:pt x="8946502" y="4953000"/>
                </a:lnTo>
                <a:lnTo>
                  <a:pt x="8971744" y="4953000"/>
                </a:lnTo>
                <a:lnTo>
                  <a:pt x="8972550" y="4951056"/>
                </a:lnTo>
                <a:lnTo>
                  <a:pt x="8972550" y="20993"/>
                </a:lnTo>
                <a:lnTo>
                  <a:pt x="8969540" y="13728"/>
                </a:lnTo>
                <a:lnTo>
                  <a:pt x="8958821" y="3009"/>
                </a:lnTo>
                <a:lnTo>
                  <a:pt x="8951556" y="0"/>
                </a:lnTo>
                <a:close/>
              </a:path>
              <a:path w="8972550" h="4972050">
                <a:moveTo>
                  <a:pt x="8927426" y="38100"/>
                </a:moveTo>
                <a:lnTo>
                  <a:pt x="45110" y="38100"/>
                </a:lnTo>
                <a:lnTo>
                  <a:pt x="42659" y="39116"/>
                </a:lnTo>
                <a:lnTo>
                  <a:pt x="39116" y="42659"/>
                </a:lnTo>
                <a:lnTo>
                  <a:pt x="38100" y="45110"/>
                </a:lnTo>
                <a:lnTo>
                  <a:pt x="38105" y="4926939"/>
                </a:lnTo>
                <a:lnTo>
                  <a:pt x="39116" y="4929390"/>
                </a:lnTo>
                <a:lnTo>
                  <a:pt x="42659" y="4932934"/>
                </a:lnTo>
                <a:lnTo>
                  <a:pt x="45110" y="4933950"/>
                </a:lnTo>
                <a:lnTo>
                  <a:pt x="8927426" y="4933950"/>
                </a:lnTo>
                <a:lnTo>
                  <a:pt x="8929890" y="4932934"/>
                </a:lnTo>
                <a:lnTo>
                  <a:pt x="8933434" y="4929390"/>
                </a:lnTo>
                <a:lnTo>
                  <a:pt x="8934450" y="4926939"/>
                </a:lnTo>
                <a:lnTo>
                  <a:pt x="8934450" y="4924425"/>
                </a:lnTo>
                <a:lnTo>
                  <a:pt x="47625" y="4924425"/>
                </a:lnTo>
                <a:lnTo>
                  <a:pt x="47625" y="4914900"/>
                </a:lnTo>
                <a:lnTo>
                  <a:pt x="57150" y="4914900"/>
                </a:lnTo>
                <a:lnTo>
                  <a:pt x="57150" y="57150"/>
                </a:lnTo>
                <a:lnTo>
                  <a:pt x="47625" y="57150"/>
                </a:lnTo>
                <a:lnTo>
                  <a:pt x="47625" y="47625"/>
                </a:lnTo>
                <a:lnTo>
                  <a:pt x="8934450" y="47625"/>
                </a:lnTo>
                <a:lnTo>
                  <a:pt x="8934444" y="45110"/>
                </a:lnTo>
                <a:lnTo>
                  <a:pt x="8933434" y="42659"/>
                </a:lnTo>
                <a:lnTo>
                  <a:pt x="8929890" y="39116"/>
                </a:lnTo>
                <a:lnTo>
                  <a:pt x="8927426" y="38100"/>
                </a:lnTo>
                <a:close/>
              </a:path>
              <a:path w="8972550" h="4972050">
                <a:moveTo>
                  <a:pt x="57150" y="4914900"/>
                </a:moveTo>
                <a:lnTo>
                  <a:pt x="47625" y="4914900"/>
                </a:lnTo>
                <a:lnTo>
                  <a:pt x="47625" y="4924425"/>
                </a:lnTo>
                <a:lnTo>
                  <a:pt x="57150" y="4924425"/>
                </a:lnTo>
                <a:lnTo>
                  <a:pt x="57150" y="4914900"/>
                </a:lnTo>
                <a:close/>
              </a:path>
              <a:path w="8972550" h="4972050">
                <a:moveTo>
                  <a:pt x="8915400" y="4914900"/>
                </a:moveTo>
                <a:lnTo>
                  <a:pt x="57150" y="4914900"/>
                </a:lnTo>
                <a:lnTo>
                  <a:pt x="57150" y="4924425"/>
                </a:lnTo>
                <a:lnTo>
                  <a:pt x="8915400" y="4924425"/>
                </a:lnTo>
                <a:lnTo>
                  <a:pt x="8915400" y="4914900"/>
                </a:lnTo>
                <a:close/>
              </a:path>
              <a:path w="8972550" h="4972050">
                <a:moveTo>
                  <a:pt x="8924925" y="47625"/>
                </a:moveTo>
                <a:lnTo>
                  <a:pt x="8915400" y="47625"/>
                </a:lnTo>
                <a:lnTo>
                  <a:pt x="8915400" y="4924425"/>
                </a:lnTo>
                <a:lnTo>
                  <a:pt x="8924925" y="4924425"/>
                </a:lnTo>
                <a:lnTo>
                  <a:pt x="8924925" y="4914900"/>
                </a:lnTo>
                <a:lnTo>
                  <a:pt x="8934450" y="4914900"/>
                </a:lnTo>
                <a:lnTo>
                  <a:pt x="8934450" y="57150"/>
                </a:lnTo>
                <a:lnTo>
                  <a:pt x="8924925" y="57150"/>
                </a:lnTo>
                <a:lnTo>
                  <a:pt x="8924925" y="47625"/>
                </a:lnTo>
                <a:close/>
              </a:path>
              <a:path w="8972550" h="4972050">
                <a:moveTo>
                  <a:pt x="8934450" y="4914900"/>
                </a:moveTo>
                <a:lnTo>
                  <a:pt x="8924925" y="4914900"/>
                </a:lnTo>
                <a:lnTo>
                  <a:pt x="8924925" y="4924425"/>
                </a:lnTo>
                <a:lnTo>
                  <a:pt x="8934450" y="4924425"/>
                </a:lnTo>
                <a:lnTo>
                  <a:pt x="8934450" y="4914900"/>
                </a:lnTo>
                <a:close/>
              </a:path>
              <a:path w="8972550" h="4972050">
                <a:moveTo>
                  <a:pt x="57150" y="47625"/>
                </a:moveTo>
                <a:lnTo>
                  <a:pt x="47625" y="47625"/>
                </a:lnTo>
                <a:lnTo>
                  <a:pt x="47625" y="57150"/>
                </a:lnTo>
                <a:lnTo>
                  <a:pt x="57150" y="57150"/>
                </a:lnTo>
                <a:lnTo>
                  <a:pt x="57150" y="47625"/>
                </a:lnTo>
                <a:close/>
              </a:path>
              <a:path w="8972550" h="4972050">
                <a:moveTo>
                  <a:pt x="8915400" y="47625"/>
                </a:moveTo>
                <a:lnTo>
                  <a:pt x="57150" y="47625"/>
                </a:lnTo>
                <a:lnTo>
                  <a:pt x="57150" y="57150"/>
                </a:lnTo>
                <a:lnTo>
                  <a:pt x="8915400" y="57150"/>
                </a:lnTo>
                <a:lnTo>
                  <a:pt x="8915400" y="47625"/>
                </a:lnTo>
                <a:close/>
              </a:path>
              <a:path w="8972550" h="4972050">
                <a:moveTo>
                  <a:pt x="8934450" y="47625"/>
                </a:moveTo>
                <a:lnTo>
                  <a:pt x="8924925" y="47625"/>
                </a:lnTo>
                <a:lnTo>
                  <a:pt x="8924925" y="57150"/>
                </a:lnTo>
                <a:lnTo>
                  <a:pt x="8934450" y="57150"/>
                </a:lnTo>
                <a:lnTo>
                  <a:pt x="8934450" y="47625"/>
                </a:lnTo>
                <a:close/>
              </a:path>
            </a:pathLst>
          </a:custGeom>
          <a:solidFill>
            <a:srgbClr val="91760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B1525A26-6705-8047-9D8D-907D22107F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020" y="258852"/>
            <a:ext cx="6886940" cy="36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387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140" y="454751"/>
            <a:ext cx="7919719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018472" y="4800824"/>
            <a:ext cx="3072765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Duties and Obligations of Post Officers and</a:t>
            </a:r>
            <a:r>
              <a:rPr spc="-90"/>
              <a:t> </a:t>
            </a:r>
            <a:r>
              <a:t>Chairmen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73635" y="4827752"/>
            <a:ext cx="1336040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Field Training</a:t>
            </a:r>
            <a:r>
              <a:rPr spc="-50"/>
              <a:t> </a:t>
            </a:r>
            <a:r>
              <a:t>2020-21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86600" y="4735420"/>
            <a:ext cx="141097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27564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19" y="1144015"/>
            <a:ext cx="7541895" cy="57403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018472" y="4800824"/>
            <a:ext cx="3072765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Duties and Obligations of Post Officers and</a:t>
            </a:r>
            <a:r>
              <a:rPr spc="-90"/>
              <a:t> </a:t>
            </a:r>
            <a:r>
              <a:t>Chairmen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73635" y="4827752"/>
            <a:ext cx="1336040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Field Training</a:t>
            </a:r>
            <a:r>
              <a:rPr spc="-50"/>
              <a:t> </a:t>
            </a:r>
            <a:r>
              <a:t>2020-21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86600" y="4735420"/>
            <a:ext cx="141097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19223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19" y="1144015"/>
            <a:ext cx="7541895" cy="57403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018472" y="4800824"/>
            <a:ext cx="3072765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Duties and Obligations of Post Officers and</a:t>
            </a:r>
            <a:r>
              <a:rPr spc="-90"/>
              <a:t> </a:t>
            </a:r>
            <a:r>
              <a:t>Chairmen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273635" y="4827752"/>
            <a:ext cx="1336040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Field Training</a:t>
            </a:r>
            <a:r>
              <a:rPr spc="-50"/>
              <a:t> </a:t>
            </a:r>
            <a:r>
              <a:t>2020-21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086600" y="4735420"/>
            <a:ext cx="141097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45685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19" y="1144015"/>
            <a:ext cx="7541895" cy="57403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018472" y="4800824"/>
            <a:ext cx="3072765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Duties and Obligations of Post Officers and</a:t>
            </a:r>
            <a:r>
              <a:rPr spc="-90"/>
              <a:t> </a:t>
            </a:r>
            <a:r>
              <a:t>Chairmen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273635" y="4827752"/>
            <a:ext cx="1336040" cy="123111"/>
          </a:xfrm>
          <a:prstGeom prst="rect">
            <a:avLst/>
          </a:prstGeom>
        </p:spPr>
        <p:txBody>
          <a:bodyPr lIns="0" tIns="0" rIns="0" bIns="0"/>
          <a:lstStyle>
            <a:lvl1pPr>
              <a:defRPr sz="800" b="1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t>Field Training</a:t>
            </a:r>
            <a:r>
              <a:rPr spc="-50"/>
              <a:t> </a:t>
            </a:r>
            <a:r>
              <a:t>2020-21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086600" y="4735420"/>
            <a:ext cx="141097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90010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g object 17"/>
          <p:cNvSpPr/>
          <p:nvPr/>
        </p:nvSpPr>
        <p:spPr>
          <a:xfrm>
            <a:off x="85725" y="85725"/>
            <a:ext cx="8972550" cy="4972050"/>
          </a:xfrm>
          <a:custGeom>
            <a:avLst/>
            <a:gdLst/>
            <a:ahLst/>
            <a:cxnLst/>
            <a:rect l="l" t="t" r="r" b="b"/>
            <a:pathLst>
              <a:path w="8972550" h="4972050">
                <a:moveTo>
                  <a:pt x="28575" y="0"/>
                </a:moveTo>
                <a:lnTo>
                  <a:pt x="20993" y="0"/>
                </a:lnTo>
                <a:lnTo>
                  <a:pt x="13728" y="3009"/>
                </a:lnTo>
                <a:lnTo>
                  <a:pt x="3009" y="13728"/>
                </a:lnTo>
                <a:lnTo>
                  <a:pt x="0" y="20993"/>
                </a:lnTo>
                <a:lnTo>
                  <a:pt x="0" y="4951056"/>
                </a:lnTo>
                <a:lnTo>
                  <a:pt x="3009" y="4958321"/>
                </a:lnTo>
                <a:lnTo>
                  <a:pt x="13728" y="4969040"/>
                </a:lnTo>
                <a:lnTo>
                  <a:pt x="20993" y="4972050"/>
                </a:lnTo>
                <a:lnTo>
                  <a:pt x="8951556" y="4972050"/>
                </a:lnTo>
                <a:lnTo>
                  <a:pt x="8958821" y="4969040"/>
                </a:lnTo>
                <a:lnTo>
                  <a:pt x="8969540" y="4958321"/>
                </a:lnTo>
                <a:lnTo>
                  <a:pt x="8971744" y="4953000"/>
                </a:lnTo>
                <a:lnTo>
                  <a:pt x="26047" y="4953000"/>
                </a:lnTo>
                <a:lnTo>
                  <a:pt x="23622" y="4951996"/>
                </a:lnTo>
                <a:lnTo>
                  <a:pt x="21831" y="4950206"/>
                </a:lnTo>
                <a:lnTo>
                  <a:pt x="20053" y="4948428"/>
                </a:lnTo>
                <a:lnTo>
                  <a:pt x="19050" y="4946002"/>
                </a:lnTo>
                <a:lnTo>
                  <a:pt x="19050" y="26047"/>
                </a:lnTo>
                <a:lnTo>
                  <a:pt x="20053" y="23622"/>
                </a:lnTo>
                <a:lnTo>
                  <a:pt x="21844" y="21844"/>
                </a:lnTo>
                <a:lnTo>
                  <a:pt x="23622" y="20053"/>
                </a:lnTo>
                <a:lnTo>
                  <a:pt x="26047" y="19050"/>
                </a:lnTo>
                <a:lnTo>
                  <a:pt x="28575" y="19050"/>
                </a:lnTo>
                <a:lnTo>
                  <a:pt x="28575" y="0"/>
                </a:lnTo>
                <a:close/>
              </a:path>
              <a:path w="8972550" h="4972050">
                <a:moveTo>
                  <a:pt x="8951556" y="0"/>
                </a:moveTo>
                <a:lnTo>
                  <a:pt x="28575" y="0"/>
                </a:lnTo>
                <a:lnTo>
                  <a:pt x="28575" y="19050"/>
                </a:lnTo>
                <a:lnTo>
                  <a:pt x="8946502" y="19050"/>
                </a:lnTo>
                <a:lnTo>
                  <a:pt x="8948928" y="20053"/>
                </a:lnTo>
                <a:lnTo>
                  <a:pt x="8952496" y="23622"/>
                </a:lnTo>
                <a:lnTo>
                  <a:pt x="8953500" y="26047"/>
                </a:lnTo>
                <a:lnTo>
                  <a:pt x="8953500" y="4946002"/>
                </a:lnTo>
                <a:lnTo>
                  <a:pt x="8952496" y="4948428"/>
                </a:lnTo>
                <a:lnTo>
                  <a:pt x="8948928" y="4951996"/>
                </a:lnTo>
                <a:lnTo>
                  <a:pt x="8946502" y="4953000"/>
                </a:lnTo>
                <a:lnTo>
                  <a:pt x="8971744" y="4953000"/>
                </a:lnTo>
                <a:lnTo>
                  <a:pt x="8972550" y="4951056"/>
                </a:lnTo>
                <a:lnTo>
                  <a:pt x="8972550" y="20993"/>
                </a:lnTo>
                <a:lnTo>
                  <a:pt x="8969540" y="13728"/>
                </a:lnTo>
                <a:lnTo>
                  <a:pt x="8958821" y="3009"/>
                </a:lnTo>
                <a:lnTo>
                  <a:pt x="8951556" y="0"/>
                </a:lnTo>
                <a:close/>
              </a:path>
              <a:path w="8972550" h="4972050">
                <a:moveTo>
                  <a:pt x="8927426" y="38100"/>
                </a:moveTo>
                <a:lnTo>
                  <a:pt x="45110" y="38100"/>
                </a:lnTo>
                <a:lnTo>
                  <a:pt x="42659" y="39116"/>
                </a:lnTo>
                <a:lnTo>
                  <a:pt x="39116" y="42659"/>
                </a:lnTo>
                <a:lnTo>
                  <a:pt x="38100" y="45110"/>
                </a:lnTo>
                <a:lnTo>
                  <a:pt x="38105" y="4926939"/>
                </a:lnTo>
                <a:lnTo>
                  <a:pt x="39116" y="4929390"/>
                </a:lnTo>
                <a:lnTo>
                  <a:pt x="42659" y="4932934"/>
                </a:lnTo>
                <a:lnTo>
                  <a:pt x="45110" y="4933950"/>
                </a:lnTo>
                <a:lnTo>
                  <a:pt x="8927426" y="4933950"/>
                </a:lnTo>
                <a:lnTo>
                  <a:pt x="8929890" y="4932934"/>
                </a:lnTo>
                <a:lnTo>
                  <a:pt x="8933434" y="4929390"/>
                </a:lnTo>
                <a:lnTo>
                  <a:pt x="8934450" y="4926939"/>
                </a:lnTo>
                <a:lnTo>
                  <a:pt x="8934450" y="4924425"/>
                </a:lnTo>
                <a:lnTo>
                  <a:pt x="47625" y="4924425"/>
                </a:lnTo>
                <a:lnTo>
                  <a:pt x="47625" y="4914900"/>
                </a:lnTo>
                <a:lnTo>
                  <a:pt x="57150" y="4914900"/>
                </a:lnTo>
                <a:lnTo>
                  <a:pt x="57150" y="57150"/>
                </a:lnTo>
                <a:lnTo>
                  <a:pt x="47625" y="57150"/>
                </a:lnTo>
                <a:lnTo>
                  <a:pt x="47625" y="47625"/>
                </a:lnTo>
                <a:lnTo>
                  <a:pt x="8934450" y="47625"/>
                </a:lnTo>
                <a:lnTo>
                  <a:pt x="8934444" y="45110"/>
                </a:lnTo>
                <a:lnTo>
                  <a:pt x="8933434" y="42659"/>
                </a:lnTo>
                <a:lnTo>
                  <a:pt x="8929890" y="39116"/>
                </a:lnTo>
                <a:lnTo>
                  <a:pt x="8927426" y="38100"/>
                </a:lnTo>
                <a:close/>
              </a:path>
              <a:path w="8972550" h="4972050">
                <a:moveTo>
                  <a:pt x="57150" y="4914900"/>
                </a:moveTo>
                <a:lnTo>
                  <a:pt x="47625" y="4914900"/>
                </a:lnTo>
                <a:lnTo>
                  <a:pt x="47625" y="4924425"/>
                </a:lnTo>
                <a:lnTo>
                  <a:pt x="57150" y="4924425"/>
                </a:lnTo>
                <a:lnTo>
                  <a:pt x="57150" y="4914900"/>
                </a:lnTo>
                <a:close/>
              </a:path>
              <a:path w="8972550" h="4972050">
                <a:moveTo>
                  <a:pt x="8915400" y="4914900"/>
                </a:moveTo>
                <a:lnTo>
                  <a:pt x="57150" y="4914900"/>
                </a:lnTo>
                <a:lnTo>
                  <a:pt x="57150" y="4924425"/>
                </a:lnTo>
                <a:lnTo>
                  <a:pt x="8915400" y="4924425"/>
                </a:lnTo>
                <a:lnTo>
                  <a:pt x="8915400" y="4914900"/>
                </a:lnTo>
                <a:close/>
              </a:path>
              <a:path w="8972550" h="4972050">
                <a:moveTo>
                  <a:pt x="8924925" y="47625"/>
                </a:moveTo>
                <a:lnTo>
                  <a:pt x="8915400" y="47625"/>
                </a:lnTo>
                <a:lnTo>
                  <a:pt x="8915400" y="4924425"/>
                </a:lnTo>
                <a:lnTo>
                  <a:pt x="8924925" y="4924425"/>
                </a:lnTo>
                <a:lnTo>
                  <a:pt x="8924925" y="4914900"/>
                </a:lnTo>
                <a:lnTo>
                  <a:pt x="8934450" y="4914900"/>
                </a:lnTo>
                <a:lnTo>
                  <a:pt x="8934450" y="57150"/>
                </a:lnTo>
                <a:lnTo>
                  <a:pt x="8924925" y="57150"/>
                </a:lnTo>
                <a:lnTo>
                  <a:pt x="8924925" y="47625"/>
                </a:lnTo>
                <a:close/>
              </a:path>
              <a:path w="8972550" h="4972050">
                <a:moveTo>
                  <a:pt x="8934450" y="4914900"/>
                </a:moveTo>
                <a:lnTo>
                  <a:pt x="8924925" y="4914900"/>
                </a:lnTo>
                <a:lnTo>
                  <a:pt x="8924925" y="4924425"/>
                </a:lnTo>
                <a:lnTo>
                  <a:pt x="8934450" y="4924425"/>
                </a:lnTo>
                <a:lnTo>
                  <a:pt x="8934450" y="4914900"/>
                </a:lnTo>
                <a:close/>
              </a:path>
              <a:path w="8972550" h="4972050">
                <a:moveTo>
                  <a:pt x="57150" y="47625"/>
                </a:moveTo>
                <a:lnTo>
                  <a:pt x="47625" y="47625"/>
                </a:lnTo>
                <a:lnTo>
                  <a:pt x="47625" y="57150"/>
                </a:lnTo>
                <a:lnTo>
                  <a:pt x="57150" y="57150"/>
                </a:lnTo>
                <a:lnTo>
                  <a:pt x="57150" y="47625"/>
                </a:lnTo>
                <a:close/>
              </a:path>
              <a:path w="8972550" h="4972050">
                <a:moveTo>
                  <a:pt x="8915400" y="47625"/>
                </a:moveTo>
                <a:lnTo>
                  <a:pt x="57150" y="47625"/>
                </a:lnTo>
                <a:lnTo>
                  <a:pt x="57150" y="57150"/>
                </a:lnTo>
                <a:lnTo>
                  <a:pt x="8915400" y="57150"/>
                </a:lnTo>
                <a:lnTo>
                  <a:pt x="8915400" y="47625"/>
                </a:lnTo>
                <a:close/>
              </a:path>
              <a:path w="8972550" h="4972050">
                <a:moveTo>
                  <a:pt x="8934450" y="47625"/>
                </a:moveTo>
                <a:lnTo>
                  <a:pt x="8924925" y="47625"/>
                </a:lnTo>
                <a:lnTo>
                  <a:pt x="8924925" y="57150"/>
                </a:lnTo>
                <a:lnTo>
                  <a:pt x="8934450" y="57150"/>
                </a:lnTo>
                <a:lnTo>
                  <a:pt x="8934450" y="47625"/>
                </a:lnTo>
                <a:close/>
              </a:path>
            </a:pathLst>
          </a:custGeom>
          <a:solidFill>
            <a:srgbClr val="91760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B1525A26-6705-8047-9D8D-907D22107F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020" y="258852"/>
            <a:ext cx="6886940" cy="36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1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DEE6C-B280-58ED-C0CC-4F9450579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40C31-6461-8B57-3117-C0A589B61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AFFF7-CC2F-4E9D-CB31-1FAFD8C7B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97B6-3DC7-455F-B267-E9C568A327F3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D4C11-557B-F720-F708-5F36C371A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D21F2-D443-1791-350C-A32D45FEE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5B1D-7050-4975-9B39-EFFF6B69B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868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CFDC-7272-74F2-8699-631711C86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D6C0C-8EAC-CA8A-12C2-7615AC0B72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D197D3-F334-89C3-E9E7-E41A322FA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02DD93-EE34-3A9A-45C5-D3CDDA9A0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97B6-3DC7-455F-B267-E9C568A327F3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14403-5C76-59D8-814B-4D26D2327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13C42B-9A30-DE02-EB65-66500E23C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5B1D-7050-4975-9B39-EFFF6B69B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866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4656B-0CD4-3A1A-D97E-183757EF4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69408-12B2-4745-80E8-C33AF2F21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D6B8A1-0892-5EA3-6248-D1B90397D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5FEC88-EE09-C25D-10E8-BF1F964EBF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B9CA73-CAED-1E74-D286-AB6045583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80A6B8-EE51-8880-2CAC-84849B433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97B6-3DC7-455F-B267-E9C568A327F3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C47860-6C6A-9056-1E40-DFBB1CD03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F9A09B-C954-6BAC-7658-D13E8BB6D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5B1D-7050-4975-9B39-EFFF6B69B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09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97EF6-9653-50CB-EA0B-3CBF9E57E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1D9269-2FD6-6DC1-B6DC-96FCF2044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en-US"/>
              <a:t>Field Training 2020-21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E5C6BF-E743-878E-57C0-559AC3467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Duties and Obligations of Post Officers and Chairmen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D0EA31-58DE-2476-36C8-C5B56FD1B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0A0A7-AB55-423C-BA85-82EB1F24926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075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473B8E-CE9C-179C-6254-CEFCD92CA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97B6-3DC7-455F-B267-E9C568A327F3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CC60E7-93B8-D848-D1E7-F62937630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C746D9-E430-022F-B3B3-44CF33962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5B1D-7050-4975-9B39-EFFF6B69B09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5ECBF486-8D7C-EBBA-ABAB-7732D8DF23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258763"/>
            <a:ext cx="6886575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6889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5BCFB-B0FF-8453-3A21-12B92F066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2DA7C-0C45-2459-44E6-72AE461CC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715CAE-0303-937F-5029-59395F750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CE7A7B-DBA7-0F22-3D95-FD3777BC7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97B6-3DC7-455F-B267-E9C568A327F3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ACF591-6A59-EFBC-E456-077C7D1A7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2561F5-E4D9-4022-1DDB-C5F04AFF1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5B1D-7050-4975-9B39-EFFF6B69B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50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94BBA-BCF2-3CA8-5672-168117978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CD36D8-20BB-410B-C42F-F17B30E158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668DC5-3A8D-91CA-5C38-C5698DEF5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35406-C936-D27E-23CA-6ACB14A2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97B6-3DC7-455F-B267-E9C568A327F3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BB6A72-AE31-06C4-CBA2-04926A10B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AC576E-E6B5-A38B-5A92-FC0B53DE3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A5B1D-7050-4975-9B39-EFFF6B69B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370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D64EE4-D320-D224-C8B2-F4247FF05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04CD3-A9D1-ADC9-84A2-87661A9D5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6C0C55-03DF-8230-A88E-8C2F294F63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F97B6-3DC7-455F-B267-E9C568A327F3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85791-5331-DCB2-6B23-29D8C0DB2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FBA15-EB97-E4E8-F2DE-FCC427582F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A5B1D-7050-4975-9B39-EFFF6B69B09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DD958C-5376-97E8-9A4C-7BA6A507633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39713"/>
            <a:ext cx="1581150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642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5725" y="85725"/>
            <a:ext cx="8972550" cy="4972050"/>
          </a:xfrm>
          <a:custGeom>
            <a:avLst/>
            <a:gdLst/>
            <a:ahLst/>
            <a:cxnLst/>
            <a:rect l="l" t="t" r="r" b="b"/>
            <a:pathLst>
              <a:path w="8972550" h="4972050">
                <a:moveTo>
                  <a:pt x="28575" y="0"/>
                </a:moveTo>
                <a:lnTo>
                  <a:pt x="20993" y="0"/>
                </a:lnTo>
                <a:lnTo>
                  <a:pt x="13728" y="3009"/>
                </a:lnTo>
                <a:lnTo>
                  <a:pt x="3009" y="13728"/>
                </a:lnTo>
                <a:lnTo>
                  <a:pt x="0" y="20993"/>
                </a:lnTo>
                <a:lnTo>
                  <a:pt x="0" y="4951056"/>
                </a:lnTo>
                <a:lnTo>
                  <a:pt x="3009" y="4958321"/>
                </a:lnTo>
                <a:lnTo>
                  <a:pt x="13728" y="4969040"/>
                </a:lnTo>
                <a:lnTo>
                  <a:pt x="20993" y="4972050"/>
                </a:lnTo>
                <a:lnTo>
                  <a:pt x="8951556" y="4972050"/>
                </a:lnTo>
                <a:lnTo>
                  <a:pt x="8958821" y="4969040"/>
                </a:lnTo>
                <a:lnTo>
                  <a:pt x="8969540" y="4958321"/>
                </a:lnTo>
                <a:lnTo>
                  <a:pt x="8971744" y="4953000"/>
                </a:lnTo>
                <a:lnTo>
                  <a:pt x="26047" y="4953000"/>
                </a:lnTo>
                <a:lnTo>
                  <a:pt x="23622" y="4951996"/>
                </a:lnTo>
                <a:lnTo>
                  <a:pt x="21831" y="4950206"/>
                </a:lnTo>
                <a:lnTo>
                  <a:pt x="20053" y="4948428"/>
                </a:lnTo>
                <a:lnTo>
                  <a:pt x="19050" y="4946002"/>
                </a:lnTo>
                <a:lnTo>
                  <a:pt x="19050" y="26047"/>
                </a:lnTo>
                <a:lnTo>
                  <a:pt x="20053" y="23622"/>
                </a:lnTo>
                <a:lnTo>
                  <a:pt x="21844" y="21844"/>
                </a:lnTo>
                <a:lnTo>
                  <a:pt x="23622" y="20053"/>
                </a:lnTo>
                <a:lnTo>
                  <a:pt x="26047" y="19050"/>
                </a:lnTo>
                <a:lnTo>
                  <a:pt x="28575" y="19050"/>
                </a:lnTo>
                <a:lnTo>
                  <a:pt x="28575" y="0"/>
                </a:lnTo>
                <a:close/>
              </a:path>
              <a:path w="8972550" h="4972050">
                <a:moveTo>
                  <a:pt x="8951556" y="0"/>
                </a:moveTo>
                <a:lnTo>
                  <a:pt x="28575" y="0"/>
                </a:lnTo>
                <a:lnTo>
                  <a:pt x="28575" y="19050"/>
                </a:lnTo>
                <a:lnTo>
                  <a:pt x="8946502" y="19050"/>
                </a:lnTo>
                <a:lnTo>
                  <a:pt x="8948928" y="20053"/>
                </a:lnTo>
                <a:lnTo>
                  <a:pt x="8952496" y="23622"/>
                </a:lnTo>
                <a:lnTo>
                  <a:pt x="8953500" y="26047"/>
                </a:lnTo>
                <a:lnTo>
                  <a:pt x="8953500" y="4946002"/>
                </a:lnTo>
                <a:lnTo>
                  <a:pt x="8952496" y="4948428"/>
                </a:lnTo>
                <a:lnTo>
                  <a:pt x="8948928" y="4951996"/>
                </a:lnTo>
                <a:lnTo>
                  <a:pt x="8946502" y="4953000"/>
                </a:lnTo>
                <a:lnTo>
                  <a:pt x="8971744" y="4953000"/>
                </a:lnTo>
                <a:lnTo>
                  <a:pt x="8972550" y="4951056"/>
                </a:lnTo>
                <a:lnTo>
                  <a:pt x="8972550" y="20993"/>
                </a:lnTo>
                <a:lnTo>
                  <a:pt x="8969540" y="13728"/>
                </a:lnTo>
                <a:lnTo>
                  <a:pt x="8958821" y="3009"/>
                </a:lnTo>
                <a:lnTo>
                  <a:pt x="8951556" y="0"/>
                </a:lnTo>
                <a:close/>
              </a:path>
              <a:path w="8972550" h="4972050">
                <a:moveTo>
                  <a:pt x="8927426" y="38100"/>
                </a:moveTo>
                <a:lnTo>
                  <a:pt x="45110" y="38100"/>
                </a:lnTo>
                <a:lnTo>
                  <a:pt x="42659" y="39116"/>
                </a:lnTo>
                <a:lnTo>
                  <a:pt x="39116" y="42659"/>
                </a:lnTo>
                <a:lnTo>
                  <a:pt x="38100" y="45110"/>
                </a:lnTo>
                <a:lnTo>
                  <a:pt x="38105" y="4926939"/>
                </a:lnTo>
                <a:lnTo>
                  <a:pt x="39116" y="4929390"/>
                </a:lnTo>
                <a:lnTo>
                  <a:pt x="42659" y="4932934"/>
                </a:lnTo>
                <a:lnTo>
                  <a:pt x="45110" y="4933950"/>
                </a:lnTo>
                <a:lnTo>
                  <a:pt x="8927426" y="4933950"/>
                </a:lnTo>
                <a:lnTo>
                  <a:pt x="8929890" y="4932934"/>
                </a:lnTo>
                <a:lnTo>
                  <a:pt x="8933434" y="4929390"/>
                </a:lnTo>
                <a:lnTo>
                  <a:pt x="8934450" y="4926939"/>
                </a:lnTo>
                <a:lnTo>
                  <a:pt x="8934450" y="4924425"/>
                </a:lnTo>
                <a:lnTo>
                  <a:pt x="47625" y="4924425"/>
                </a:lnTo>
                <a:lnTo>
                  <a:pt x="47625" y="4914900"/>
                </a:lnTo>
                <a:lnTo>
                  <a:pt x="57150" y="4914900"/>
                </a:lnTo>
                <a:lnTo>
                  <a:pt x="57150" y="57150"/>
                </a:lnTo>
                <a:lnTo>
                  <a:pt x="47625" y="57150"/>
                </a:lnTo>
                <a:lnTo>
                  <a:pt x="47625" y="47625"/>
                </a:lnTo>
                <a:lnTo>
                  <a:pt x="8934450" y="47625"/>
                </a:lnTo>
                <a:lnTo>
                  <a:pt x="8934444" y="45110"/>
                </a:lnTo>
                <a:lnTo>
                  <a:pt x="8933434" y="42659"/>
                </a:lnTo>
                <a:lnTo>
                  <a:pt x="8929890" y="39116"/>
                </a:lnTo>
                <a:lnTo>
                  <a:pt x="8927426" y="38100"/>
                </a:lnTo>
                <a:close/>
              </a:path>
              <a:path w="8972550" h="4972050">
                <a:moveTo>
                  <a:pt x="57150" y="4914900"/>
                </a:moveTo>
                <a:lnTo>
                  <a:pt x="47625" y="4914900"/>
                </a:lnTo>
                <a:lnTo>
                  <a:pt x="47625" y="4924425"/>
                </a:lnTo>
                <a:lnTo>
                  <a:pt x="57150" y="4924425"/>
                </a:lnTo>
                <a:lnTo>
                  <a:pt x="57150" y="4914900"/>
                </a:lnTo>
                <a:close/>
              </a:path>
              <a:path w="8972550" h="4972050">
                <a:moveTo>
                  <a:pt x="8915400" y="4914900"/>
                </a:moveTo>
                <a:lnTo>
                  <a:pt x="57150" y="4914900"/>
                </a:lnTo>
                <a:lnTo>
                  <a:pt x="57150" y="4924425"/>
                </a:lnTo>
                <a:lnTo>
                  <a:pt x="8915400" y="4924425"/>
                </a:lnTo>
                <a:lnTo>
                  <a:pt x="8915400" y="4914900"/>
                </a:lnTo>
                <a:close/>
              </a:path>
              <a:path w="8972550" h="4972050">
                <a:moveTo>
                  <a:pt x="8924925" y="47625"/>
                </a:moveTo>
                <a:lnTo>
                  <a:pt x="8915400" y="47625"/>
                </a:lnTo>
                <a:lnTo>
                  <a:pt x="8915400" y="4924425"/>
                </a:lnTo>
                <a:lnTo>
                  <a:pt x="8924925" y="4924425"/>
                </a:lnTo>
                <a:lnTo>
                  <a:pt x="8924925" y="4914900"/>
                </a:lnTo>
                <a:lnTo>
                  <a:pt x="8934450" y="4914900"/>
                </a:lnTo>
                <a:lnTo>
                  <a:pt x="8934450" y="57150"/>
                </a:lnTo>
                <a:lnTo>
                  <a:pt x="8924925" y="57150"/>
                </a:lnTo>
                <a:lnTo>
                  <a:pt x="8924925" y="47625"/>
                </a:lnTo>
                <a:close/>
              </a:path>
              <a:path w="8972550" h="4972050">
                <a:moveTo>
                  <a:pt x="8934450" y="4914900"/>
                </a:moveTo>
                <a:lnTo>
                  <a:pt x="8924925" y="4914900"/>
                </a:lnTo>
                <a:lnTo>
                  <a:pt x="8924925" y="4924425"/>
                </a:lnTo>
                <a:lnTo>
                  <a:pt x="8934450" y="4924425"/>
                </a:lnTo>
                <a:lnTo>
                  <a:pt x="8934450" y="4914900"/>
                </a:lnTo>
                <a:close/>
              </a:path>
              <a:path w="8972550" h="4972050">
                <a:moveTo>
                  <a:pt x="57150" y="47625"/>
                </a:moveTo>
                <a:lnTo>
                  <a:pt x="47625" y="47625"/>
                </a:lnTo>
                <a:lnTo>
                  <a:pt x="47625" y="57150"/>
                </a:lnTo>
                <a:lnTo>
                  <a:pt x="57150" y="57150"/>
                </a:lnTo>
                <a:lnTo>
                  <a:pt x="57150" y="47625"/>
                </a:lnTo>
                <a:close/>
              </a:path>
              <a:path w="8972550" h="4972050">
                <a:moveTo>
                  <a:pt x="8915400" y="47625"/>
                </a:moveTo>
                <a:lnTo>
                  <a:pt x="57150" y="47625"/>
                </a:lnTo>
                <a:lnTo>
                  <a:pt x="57150" y="57150"/>
                </a:lnTo>
                <a:lnTo>
                  <a:pt x="8915400" y="57150"/>
                </a:lnTo>
                <a:lnTo>
                  <a:pt x="8915400" y="47625"/>
                </a:lnTo>
                <a:close/>
              </a:path>
              <a:path w="8972550" h="4972050">
                <a:moveTo>
                  <a:pt x="8934450" y="47625"/>
                </a:moveTo>
                <a:lnTo>
                  <a:pt x="8924925" y="47625"/>
                </a:lnTo>
                <a:lnTo>
                  <a:pt x="8924925" y="57150"/>
                </a:lnTo>
                <a:lnTo>
                  <a:pt x="8934450" y="57150"/>
                </a:lnTo>
                <a:lnTo>
                  <a:pt x="8934450" y="47625"/>
                </a:lnTo>
                <a:close/>
              </a:path>
            </a:pathLst>
          </a:custGeom>
          <a:solidFill>
            <a:srgbClr val="9176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001011" y="1543811"/>
            <a:ext cx="2286000" cy="457200"/>
          </a:xfrm>
          <a:custGeom>
            <a:avLst/>
            <a:gdLst/>
            <a:ahLst/>
            <a:cxnLst/>
            <a:rect l="l" t="t" r="r" b="b"/>
            <a:pathLst>
              <a:path w="2286000" h="457200">
                <a:moveTo>
                  <a:pt x="0" y="0"/>
                </a:moveTo>
                <a:lnTo>
                  <a:pt x="2286000" y="0"/>
                </a:lnTo>
                <a:lnTo>
                  <a:pt x="228600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2140" y="1166864"/>
            <a:ext cx="7903210" cy="350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BE565BF-81E8-394C-8883-E35B7D48B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1D8230-9AC2-A54B-94A2-2302E305134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40016"/>
            <a:ext cx="1581391" cy="83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42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5725" y="85725"/>
            <a:ext cx="8972550" cy="4972050"/>
          </a:xfrm>
          <a:custGeom>
            <a:avLst/>
            <a:gdLst/>
            <a:ahLst/>
            <a:cxnLst/>
            <a:rect l="l" t="t" r="r" b="b"/>
            <a:pathLst>
              <a:path w="8972550" h="4972050">
                <a:moveTo>
                  <a:pt x="28575" y="0"/>
                </a:moveTo>
                <a:lnTo>
                  <a:pt x="20993" y="0"/>
                </a:lnTo>
                <a:lnTo>
                  <a:pt x="13728" y="3009"/>
                </a:lnTo>
                <a:lnTo>
                  <a:pt x="3009" y="13728"/>
                </a:lnTo>
                <a:lnTo>
                  <a:pt x="0" y="20993"/>
                </a:lnTo>
                <a:lnTo>
                  <a:pt x="0" y="4951056"/>
                </a:lnTo>
                <a:lnTo>
                  <a:pt x="3009" y="4958321"/>
                </a:lnTo>
                <a:lnTo>
                  <a:pt x="13728" y="4969040"/>
                </a:lnTo>
                <a:lnTo>
                  <a:pt x="20993" y="4972050"/>
                </a:lnTo>
                <a:lnTo>
                  <a:pt x="8951556" y="4972050"/>
                </a:lnTo>
                <a:lnTo>
                  <a:pt x="8958821" y="4969040"/>
                </a:lnTo>
                <a:lnTo>
                  <a:pt x="8969540" y="4958321"/>
                </a:lnTo>
                <a:lnTo>
                  <a:pt x="8971744" y="4953000"/>
                </a:lnTo>
                <a:lnTo>
                  <a:pt x="26047" y="4953000"/>
                </a:lnTo>
                <a:lnTo>
                  <a:pt x="23622" y="4951996"/>
                </a:lnTo>
                <a:lnTo>
                  <a:pt x="21831" y="4950206"/>
                </a:lnTo>
                <a:lnTo>
                  <a:pt x="20053" y="4948428"/>
                </a:lnTo>
                <a:lnTo>
                  <a:pt x="19050" y="4946002"/>
                </a:lnTo>
                <a:lnTo>
                  <a:pt x="19050" y="26047"/>
                </a:lnTo>
                <a:lnTo>
                  <a:pt x="20053" y="23622"/>
                </a:lnTo>
                <a:lnTo>
                  <a:pt x="21844" y="21844"/>
                </a:lnTo>
                <a:lnTo>
                  <a:pt x="23622" y="20053"/>
                </a:lnTo>
                <a:lnTo>
                  <a:pt x="26047" y="19050"/>
                </a:lnTo>
                <a:lnTo>
                  <a:pt x="28575" y="19050"/>
                </a:lnTo>
                <a:lnTo>
                  <a:pt x="28575" y="0"/>
                </a:lnTo>
                <a:close/>
              </a:path>
              <a:path w="8972550" h="4972050">
                <a:moveTo>
                  <a:pt x="8951556" y="0"/>
                </a:moveTo>
                <a:lnTo>
                  <a:pt x="28575" y="0"/>
                </a:lnTo>
                <a:lnTo>
                  <a:pt x="28575" y="19050"/>
                </a:lnTo>
                <a:lnTo>
                  <a:pt x="8946502" y="19050"/>
                </a:lnTo>
                <a:lnTo>
                  <a:pt x="8948928" y="20053"/>
                </a:lnTo>
                <a:lnTo>
                  <a:pt x="8952496" y="23622"/>
                </a:lnTo>
                <a:lnTo>
                  <a:pt x="8953500" y="26047"/>
                </a:lnTo>
                <a:lnTo>
                  <a:pt x="8953500" y="4946002"/>
                </a:lnTo>
                <a:lnTo>
                  <a:pt x="8952496" y="4948428"/>
                </a:lnTo>
                <a:lnTo>
                  <a:pt x="8948928" y="4951996"/>
                </a:lnTo>
                <a:lnTo>
                  <a:pt x="8946502" y="4953000"/>
                </a:lnTo>
                <a:lnTo>
                  <a:pt x="8971744" y="4953000"/>
                </a:lnTo>
                <a:lnTo>
                  <a:pt x="8972550" y="4951056"/>
                </a:lnTo>
                <a:lnTo>
                  <a:pt x="8972550" y="20993"/>
                </a:lnTo>
                <a:lnTo>
                  <a:pt x="8969540" y="13728"/>
                </a:lnTo>
                <a:lnTo>
                  <a:pt x="8958821" y="3009"/>
                </a:lnTo>
                <a:lnTo>
                  <a:pt x="8951556" y="0"/>
                </a:lnTo>
                <a:close/>
              </a:path>
              <a:path w="8972550" h="4972050">
                <a:moveTo>
                  <a:pt x="8927426" y="38100"/>
                </a:moveTo>
                <a:lnTo>
                  <a:pt x="45110" y="38100"/>
                </a:lnTo>
                <a:lnTo>
                  <a:pt x="42659" y="39116"/>
                </a:lnTo>
                <a:lnTo>
                  <a:pt x="39116" y="42659"/>
                </a:lnTo>
                <a:lnTo>
                  <a:pt x="38100" y="45110"/>
                </a:lnTo>
                <a:lnTo>
                  <a:pt x="38105" y="4926939"/>
                </a:lnTo>
                <a:lnTo>
                  <a:pt x="39116" y="4929390"/>
                </a:lnTo>
                <a:lnTo>
                  <a:pt x="42659" y="4932934"/>
                </a:lnTo>
                <a:lnTo>
                  <a:pt x="45110" y="4933950"/>
                </a:lnTo>
                <a:lnTo>
                  <a:pt x="8927426" y="4933950"/>
                </a:lnTo>
                <a:lnTo>
                  <a:pt x="8929890" y="4932934"/>
                </a:lnTo>
                <a:lnTo>
                  <a:pt x="8933434" y="4929390"/>
                </a:lnTo>
                <a:lnTo>
                  <a:pt x="8934450" y="4926939"/>
                </a:lnTo>
                <a:lnTo>
                  <a:pt x="8934450" y="4924425"/>
                </a:lnTo>
                <a:lnTo>
                  <a:pt x="47625" y="4924425"/>
                </a:lnTo>
                <a:lnTo>
                  <a:pt x="47625" y="4914900"/>
                </a:lnTo>
                <a:lnTo>
                  <a:pt x="57150" y="4914900"/>
                </a:lnTo>
                <a:lnTo>
                  <a:pt x="57150" y="57150"/>
                </a:lnTo>
                <a:lnTo>
                  <a:pt x="47625" y="57150"/>
                </a:lnTo>
                <a:lnTo>
                  <a:pt x="47625" y="47625"/>
                </a:lnTo>
                <a:lnTo>
                  <a:pt x="8934450" y="47625"/>
                </a:lnTo>
                <a:lnTo>
                  <a:pt x="8934444" y="45110"/>
                </a:lnTo>
                <a:lnTo>
                  <a:pt x="8933434" y="42659"/>
                </a:lnTo>
                <a:lnTo>
                  <a:pt x="8929890" y="39116"/>
                </a:lnTo>
                <a:lnTo>
                  <a:pt x="8927426" y="38100"/>
                </a:lnTo>
                <a:close/>
              </a:path>
              <a:path w="8972550" h="4972050">
                <a:moveTo>
                  <a:pt x="57150" y="4914900"/>
                </a:moveTo>
                <a:lnTo>
                  <a:pt x="47625" y="4914900"/>
                </a:lnTo>
                <a:lnTo>
                  <a:pt x="47625" y="4924425"/>
                </a:lnTo>
                <a:lnTo>
                  <a:pt x="57150" y="4924425"/>
                </a:lnTo>
                <a:lnTo>
                  <a:pt x="57150" y="4914900"/>
                </a:lnTo>
                <a:close/>
              </a:path>
              <a:path w="8972550" h="4972050">
                <a:moveTo>
                  <a:pt x="8915400" y="4914900"/>
                </a:moveTo>
                <a:lnTo>
                  <a:pt x="57150" y="4914900"/>
                </a:lnTo>
                <a:lnTo>
                  <a:pt x="57150" y="4924425"/>
                </a:lnTo>
                <a:lnTo>
                  <a:pt x="8915400" y="4924425"/>
                </a:lnTo>
                <a:lnTo>
                  <a:pt x="8915400" y="4914900"/>
                </a:lnTo>
                <a:close/>
              </a:path>
              <a:path w="8972550" h="4972050">
                <a:moveTo>
                  <a:pt x="8924925" y="47625"/>
                </a:moveTo>
                <a:lnTo>
                  <a:pt x="8915400" y="47625"/>
                </a:lnTo>
                <a:lnTo>
                  <a:pt x="8915400" y="4924425"/>
                </a:lnTo>
                <a:lnTo>
                  <a:pt x="8924925" y="4924425"/>
                </a:lnTo>
                <a:lnTo>
                  <a:pt x="8924925" y="4914900"/>
                </a:lnTo>
                <a:lnTo>
                  <a:pt x="8934450" y="4914900"/>
                </a:lnTo>
                <a:lnTo>
                  <a:pt x="8934450" y="57150"/>
                </a:lnTo>
                <a:lnTo>
                  <a:pt x="8924925" y="57150"/>
                </a:lnTo>
                <a:lnTo>
                  <a:pt x="8924925" y="47625"/>
                </a:lnTo>
                <a:close/>
              </a:path>
              <a:path w="8972550" h="4972050">
                <a:moveTo>
                  <a:pt x="8934450" y="4914900"/>
                </a:moveTo>
                <a:lnTo>
                  <a:pt x="8924925" y="4914900"/>
                </a:lnTo>
                <a:lnTo>
                  <a:pt x="8924925" y="4924425"/>
                </a:lnTo>
                <a:lnTo>
                  <a:pt x="8934450" y="4924425"/>
                </a:lnTo>
                <a:lnTo>
                  <a:pt x="8934450" y="4914900"/>
                </a:lnTo>
                <a:close/>
              </a:path>
              <a:path w="8972550" h="4972050">
                <a:moveTo>
                  <a:pt x="57150" y="47625"/>
                </a:moveTo>
                <a:lnTo>
                  <a:pt x="47625" y="47625"/>
                </a:lnTo>
                <a:lnTo>
                  <a:pt x="47625" y="57150"/>
                </a:lnTo>
                <a:lnTo>
                  <a:pt x="57150" y="57150"/>
                </a:lnTo>
                <a:lnTo>
                  <a:pt x="57150" y="47625"/>
                </a:lnTo>
                <a:close/>
              </a:path>
              <a:path w="8972550" h="4972050">
                <a:moveTo>
                  <a:pt x="8915400" y="47625"/>
                </a:moveTo>
                <a:lnTo>
                  <a:pt x="57150" y="47625"/>
                </a:lnTo>
                <a:lnTo>
                  <a:pt x="57150" y="57150"/>
                </a:lnTo>
                <a:lnTo>
                  <a:pt x="8915400" y="57150"/>
                </a:lnTo>
                <a:lnTo>
                  <a:pt x="8915400" y="47625"/>
                </a:lnTo>
                <a:close/>
              </a:path>
              <a:path w="8972550" h="4972050">
                <a:moveTo>
                  <a:pt x="8934450" y="47625"/>
                </a:moveTo>
                <a:lnTo>
                  <a:pt x="8924925" y="47625"/>
                </a:lnTo>
                <a:lnTo>
                  <a:pt x="8924925" y="57150"/>
                </a:lnTo>
                <a:lnTo>
                  <a:pt x="8934450" y="57150"/>
                </a:lnTo>
                <a:lnTo>
                  <a:pt x="8934450" y="47625"/>
                </a:lnTo>
                <a:close/>
              </a:path>
            </a:pathLst>
          </a:custGeom>
          <a:solidFill>
            <a:srgbClr val="9176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001011" y="1543811"/>
            <a:ext cx="2286000" cy="457200"/>
          </a:xfrm>
          <a:custGeom>
            <a:avLst/>
            <a:gdLst/>
            <a:ahLst/>
            <a:cxnLst/>
            <a:rect l="l" t="t" r="r" b="b"/>
            <a:pathLst>
              <a:path w="2286000" h="457200">
                <a:moveTo>
                  <a:pt x="0" y="0"/>
                </a:moveTo>
                <a:lnTo>
                  <a:pt x="2286000" y="0"/>
                </a:lnTo>
                <a:lnTo>
                  <a:pt x="228600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2140" y="1166864"/>
            <a:ext cx="7903210" cy="350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BE565BF-81E8-394C-8883-E35B7D48B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1D8230-9AC2-A54B-94A2-2302E305134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40016"/>
            <a:ext cx="1581391" cy="83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69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5725" y="85725"/>
            <a:ext cx="8972550" cy="4972050"/>
          </a:xfrm>
          <a:custGeom>
            <a:avLst/>
            <a:gdLst/>
            <a:ahLst/>
            <a:cxnLst/>
            <a:rect l="l" t="t" r="r" b="b"/>
            <a:pathLst>
              <a:path w="8972550" h="4972050">
                <a:moveTo>
                  <a:pt x="28575" y="0"/>
                </a:moveTo>
                <a:lnTo>
                  <a:pt x="20993" y="0"/>
                </a:lnTo>
                <a:lnTo>
                  <a:pt x="13728" y="3009"/>
                </a:lnTo>
                <a:lnTo>
                  <a:pt x="3009" y="13728"/>
                </a:lnTo>
                <a:lnTo>
                  <a:pt x="0" y="20993"/>
                </a:lnTo>
                <a:lnTo>
                  <a:pt x="0" y="4951056"/>
                </a:lnTo>
                <a:lnTo>
                  <a:pt x="3009" y="4958321"/>
                </a:lnTo>
                <a:lnTo>
                  <a:pt x="13728" y="4969040"/>
                </a:lnTo>
                <a:lnTo>
                  <a:pt x="20993" y="4972050"/>
                </a:lnTo>
                <a:lnTo>
                  <a:pt x="8951556" y="4972050"/>
                </a:lnTo>
                <a:lnTo>
                  <a:pt x="8958821" y="4969040"/>
                </a:lnTo>
                <a:lnTo>
                  <a:pt x="8969540" y="4958321"/>
                </a:lnTo>
                <a:lnTo>
                  <a:pt x="8971744" y="4953000"/>
                </a:lnTo>
                <a:lnTo>
                  <a:pt x="26047" y="4953000"/>
                </a:lnTo>
                <a:lnTo>
                  <a:pt x="23622" y="4951996"/>
                </a:lnTo>
                <a:lnTo>
                  <a:pt x="21831" y="4950206"/>
                </a:lnTo>
                <a:lnTo>
                  <a:pt x="20053" y="4948428"/>
                </a:lnTo>
                <a:lnTo>
                  <a:pt x="19050" y="4946002"/>
                </a:lnTo>
                <a:lnTo>
                  <a:pt x="19050" y="26047"/>
                </a:lnTo>
                <a:lnTo>
                  <a:pt x="20053" y="23622"/>
                </a:lnTo>
                <a:lnTo>
                  <a:pt x="21844" y="21844"/>
                </a:lnTo>
                <a:lnTo>
                  <a:pt x="23622" y="20053"/>
                </a:lnTo>
                <a:lnTo>
                  <a:pt x="26047" y="19050"/>
                </a:lnTo>
                <a:lnTo>
                  <a:pt x="28575" y="19050"/>
                </a:lnTo>
                <a:lnTo>
                  <a:pt x="28575" y="0"/>
                </a:lnTo>
                <a:close/>
              </a:path>
              <a:path w="8972550" h="4972050">
                <a:moveTo>
                  <a:pt x="8951556" y="0"/>
                </a:moveTo>
                <a:lnTo>
                  <a:pt x="28575" y="0"/>
                </a:lnTo>
                <a:lnTo>
                  <a:pt x="28575" y="19050"/>
                </a:lnTo>
                <a:lnTo>
                  <a:pt x="8946502" y="19050"/>
                </a:lnTo>
                <a:lnTo>
                  <a:pt x="8948928" y="20053"/>
                </a:lnTo>
                <a:lnTo>
                  <a:pt x="8952496" y="23622"/>
                </a:lnTo>
                <a:lnTo>
                  <a:pt x="8953500" y="26047"/>
                </a:lnTo>
                <a:lnTo>
                  <a:pt x="8953500" y="4946002"/>
                </a:lnTo>
                <a:lnTo>
                  <a:pt x="8952496" y="4948428"/>
                </a:lnTo>
                <a:lnTo>
                  <a:pt x="8948928" y="4951996"/>
                </a:lnTo>
                <a:lnTo>
                  <a:pt x="8946502" y="4953000"/>
                </a:lnTo>
                <a:lnTo>
                  <a:pt x="8971744" y="4953000"/>
                </a:lnTo>
                <a:lnTo>
                  <a:pt x="8972550" y="4951056"/>
                </a:lnTo>
                <a:lnTo>
                  <a:pt x="8972550" y="20993"/>
                </a:lnTo>
                <a:lnTo>
                  <a:pt x="8969540" y="13728"/>
                </a:lnTo>
                <a:lnTo>
                  <a:pt x="8958821" y="3009"/>
                </a:lnTo>
                <a:lnTo>
                  <a:pt x="8951556" y="0"/>
                </a:lnTo>
                <a:close/>
              </a:path>
              <a:path w="8972550" h="4972050">
                <a:moveTo>
                  <a:pt x="8927426" y="38100"/>
                </a:moveTo>
                <a:lnTo>
                  <a:pt x="45110" y="38100"/>
                </a:lnTo>
                <a:lnTo>
                  <a:pt x="42659" y="39116"/>
                </a:lnTo>
                <a:lnTo>
                  <a:pt x="39116" y="42659"/>
                </a:lnTo>
                <a:lnTo>
                  <a:pt x="38100" y="45110"/>
                </a:lnTo>
                <a:lnTo>
                  <a:pt x="38105" y="4926939"/>
                </a:lnTo>
                <a:lnTo>
                  <a:pt x="39116" y="4929390"/>
                </a:lnTo>
                <a:lnTo>
                  <a:pt x="42659" y="4932934"/>
                </a:lnTo>
                <a:lnTo>
                  <a:pt x="45110" y="4933950"/>
                </a:lnTo>
                <a:lnTo>
                  <a:pt x="8927426" y="4933950"/>
                </a:lnTo>
                <a:lnTo>
                  <a:pt x="8929890" y="4932934"/>
                </a:lnTo>
                <a:lnTo>
                  <a:pt x="8933434" y="4929390"/>
                </a:lnTo>
                <a:lnTo>
                  <a:pt x="8934450" y="4926939"/>
                </a:lnTo>
                <a:lnTo>
                  <a:pt x="8934450" y="4924425"/>
                </a:lnTo>
                <a:lnTo>
                  <a:pt x="47625" y="4924425"/>
                </a:lnTo>
                <a:lnTo>
                  <a:pt x="47625" y="4914900"/>
                </a:lnTo>
                <a:lnTo>
                  <a:pt x="57150" y="4914900"/>
                </a:lnTo>
                <a:lnTo>
                  <a:pt x="57150" y="57150"/>
                </a:lnTo>
                <a:lnTo>
                  <a:pt x="47625" y="57150"/>
                </a:lnTo>
                <a:lnTo>
                  <a:pt x="47625" y="47625"/>
                </a:lnTo>
                <a:lnTo>
                  <a:pt x="8934450" y="47625"/>
                </a:lnTo>
                <a:lnTo>
                  <a:pt x="8934444" y="45110"/>
                </a:lnTo>
                <a:lnTo>
                  <a:pt x="8933434" y="42659"/>
                </a:lnTo>
                <a:lnTo>
                  <a:pt x="8929890" y="39116"/>
                </a:lnTo>
                <a:lnTo>
                  <a:pt x="8927426" y="38100"/>
                </a:lnTo>
                <a:close/>
              </a:path>
              <a:path w="8972550" h="4972050">
                <a:moveTo>
                  <a:pt x="57150" y="4914900"/>
                </a:moveTo>
                <a:lnTo>
                  <a:pt x="47625" y="4914900"/>
                </a:lnTo>
                <a:lnTo>
                  <a:pt x="47625" y="4924425"/>
                </a:lnTo>
                <a:lnTo>
                  <a:pt x="57150" y="4924425"/>
                </a:lnTo>
                <a:lnTo>
                  <a:pt x="57150" y="4914900"/>
                </a:lnTo>
                <a:close/>
              </a:path>
              <a:path w="8972550" h="4972050">
                <a:moveTo>
                  <a:pt x="8915400" y="4914900"/>
                </a:moveTo>
                <a:lnTo>
                  <a:pt x="57150" y="4914900"/>
                </a:lnTo>
                <a:lnTo>
                  <a:pt x="57150" y="4924425"/>
                </a:lnTo>
                <a:lnTo>
                  <a:pt x="8915400" y="4924425"/>
                </a:lnTo>
                <a:lnTo>
                  <a:pt x="8915400" y="4914900"/>
                </a:lnTo>
                <a:close/>
              </a:path>
              <a:path w="8972550" h="4972050">
                <a:moveTo>
                  <a:pt x="8924925" y="47625"/>
                </a:moveTo>
                <a:lnTo>
                  <a:pt x="8915400" y="47625"/>
                </a:lnTo>
                <a:lnTo>
                  <a:pt x="8915400" y="4924425"/>
                </a:lnTo>
                <a:lnTo>
                  <a:pt x="8924925" y="4924425"/>
                </a:lnTo>
                <a:lnTo>
                  <a:pt x="8924925" y="4914900"/>
                </a:lnTo>
                <a:lnTo>
                  <a:pt x="8934450" y="4914900"/>
                </a:lnTo>
                <a:lnTo>
                  <a:pt x="8934450" y="57150"/>
                </a:lnTo>
                <a:lnTo>
                  <a:pt x="8924925" y="57150"/>
                </a:lnTo>
                <a:lnTo>
                  <a:pt x="8924925" y="47625"/>
                </a:lnTo>
                <a:close/>
              </a:path>
              <a:path w="8972550" h="4972050">
                <a:moveTo>
                  <a:pt x="8934450" y="4914900"/>
                </a:moveTo>
                <a:lnTo>
                  <a:pt x="8924925" y="4914900"/>
                </a:lnTo>
                <a:lnTo>
                  <a:pt x="8924925" y="4924425"/>
                </a:lnTo>
                <a:lnTo>
                  <a:pt x="8934450" y="4924425"/>
                </a:lnTo>
                <a:lnTo>
                  <a:pt x="8934450" y="4914900"/>
                </a:lnTo>
                <a:close/>
              </a:path>
              <a:path w="8972550" h="4972050">
                <a:moveTo>
                  <a:pt x="57150" y="47625"/>
                </a:moveTo>
                <a:lnTo>
                  <a:pt x="47625" y="47625"/>
                </a:lnTo>
                <a:lnTo>
                  <a:pt x="47625" y="57150"/>
                </a:lnTo>
                <a:lnTo>
                  <a:pt x="57150" y="57150"/>
                </a:lnTo>
                <a:lnTo>
                  <a:pt x="57150" y="47625"/>
                </a:lnTo>
                <a:close/>
              </a:path>
              <a:path w="8972550" h="4972050">
                <a:moveTo>
                  <a:pt x="8915400" y="47625"/>
                </a:moveTo>
                <a:lnTo>
                  <a:pt x="57150" y="47625"/>
                </a:lnTo>
                <a:lnTo>
                  <a:pt x="57150" y="57150"/>
                </a:lnTo>
                <a:lnTo>
                  <a:pt x="8915400" y="57150"/>
                </a:lnTo>
                <a:lnTo>
                  <a:pt x="8915400" y="47625"/>
                </a:lnTo>
                <a:close/>
              </a:path>
              <a:path w="8972550" h="4972050">
                <a:moveTo>
                  <a:pt x="8934450" y="47625"/>
                </a:moveTo>
                <a:lnTo>
                  <a:pt x="8924925" y="47625"/>
                </a:lnTo>
                <a:lnTo>
                  <a:pt x="8924925" y="57150"/>
                </a:lnTo>
                <a:lnTo>
                  <a:pt x="8934450" y="57150"/>
                </a:lnTo>
                <a:lnTo>
                  <a:pt x="8934450" y="47625"/>
                </a:lnTo>
                <a:close/>
              </a:path>
            </a:pathLst>
          </a:custGeom>
          <a:solidFill>
            <a:srgbClr val="9176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001011" y="1543811"/>
            <a:ext cx="2286000" cy="457200"/>
          </a:xfrm>
          <a:custGeom>
            <a:avLst/>
            <a:gdLst/>
            <a:ahLst/>
            <a:cxnLst/>
            <a:rect l="l" t="t" r="r" b="b"/>
            <a:pathLst>
              <a:path w="2286000" h="457200">
                <a:moveTo>
                  <a:pt x="0" y="0"/>
                </a:moveTo>
                <a:lnTo>
                  <a:pt x="2286000" y="0"/>
                </a:lnTo>
                <a:lnTo>
                  <a:pt x="228600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2140" y="1166864"/>
            <a:ext cx="7903210" cy="350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0513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7BE565BF-81E8-394C-8883-E35B7D48B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1D8230-9AC2-A54B-94A2-2302E305134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40016"/>
            <a:ext cx="1581391" cy="83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26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D78DDD-2C06-4A5F-9B5A-49784F1ED612}"/>
              </a:ext>
            </a:extLst>
          </p:cNvPr>
          <p:cNvSpPr txBox="1"/>
          <p:nvPr/>
        </p:nvSpPr>
        <p:spPr>
          <a:xfrm>
            <a:off x="2286000" y="2800350"/>
            <a:ext cx="457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VETERANS OF FOREIGN WARS</a:t>
            </a:r>
            <a:b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DEPARTMENT OF CALIFORNIA</a:t>
            </a:r>
            <a:b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b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</a:b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POST ADJUTANT TRAINING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F5AB330-8B8E-46F7-8963-C3891C7E3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00475" y="895350"/>
            <a:ext cx="15430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971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AA26D-A87B-FFDE-547E-F7BA323FF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690" y="442300"/>
            <a:ext cx="7541895" cy="574039"/>
          </a:xfrm>
        </p:spPr>
        <p:txBody>
          <a:bodyPr/>
          <a:lstStyle/>
          <a:p>
            <a:r>
              <a:rPr lang="en-US" sz="3000">
                <a:latin typeface="Calibri"/>
                <a:ea typeface="Calibri"/>
                <a:cs typeface="Calibri"/>
              </a:rPr>
              <a:t>Duties of a Post Adjutant – Sec. 218 (a)(6)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8FEF3B-7BDF-0E84-3986-B2A5041E0DC0}"/>
              </a:ext>
            </a:extLst>
          </p:cNvPr>
          <p:cNvSpPr txBox="1"/>
          <p:nvPr/>
        </p:nvSpPr>
        <p:spPr>
          <a:xfrm>
            <a:off x="649787" y="1205630"/>
            <a:ext cx="7648705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-US" sz="2000" b="0" i="0" u="none" strike="noStrike" baseline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e.   Maintain a current copy of the Bylaws, Manual of Procedure and Ritual of the VFW and copies of the Bylaws of the Post, Department and District (properly stamped).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​</a:t>
            </a:r>
          </a:p>
          <a:p>
            <a:pPr marL="571500" indent="-228600">
              <a:buFont typeface="Arial"/>
              <a:buChar char="•"/>
            </a:pPr>
            <a:r>
              <a:rPr lang="en-US" sz="2000" dirty="0">
                <a:solidFill>
                  <a:srgbClr val="FF0000"/>
                </a:solidFill>
                <a:latin typeface="Calibri"/>
                <a:ea typeface="Segoe UI"/>
                <a:cs typeface="Segoe UI"/>
              </a:rPr>
              <a:t>National Bylaws &amp; MOP can be downloaded from the website</a:t>
            </a:r>
            <a:endParaRPr lang="en-US" sz="2000" dirty="0">
              <a:solidFill>
                <a:srgbClr val="000000"/>
              </a:solidFill>
              <a:latin typeface="Calibri"/>
              <a:ea typeface="Segoe UI"/>
              <a:cs typeface="Segoe UI"/>
            </a:endParaRPr>
          </a:p>
          <a:p>
            <a:pPr algn="l" rtl="0"/>
            <a:r>
              <a:rPr lang="en-US" sz="2000" b="0" i="0" u="none" strike="noStrike" baseline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f.    Transfer to their successor, all books, papers, records, monies and other records and property of the post in their possession or under their control.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​</a:t>
            </a:r>
          </a:p>
          <a:p>
            <a:pPr algn="l" rtl="0"/>
            <a:r>
              <a:rPr lang="en-US" sz="2000" b="0" i="0" u="none" strike="noStrike" baseline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g.   Comply with and perform all duties required of the Adjutant.</a:t>
            </a:r>
          </a:p>
          <a:p>
            <a:pPr marL="571500" indent="-228600">
              <a:buFont typeface="Arial"/>
              <a:buChar char="•"/>
            </a:pPr>
            <a:r>
              <a:rPr lang="en-US" sz="2000" dirty="0">
                <a:solidFill>
                  <a:srgbClr val="FF0000"/>
                </a:solidFill>
                <a:ea typeface="Calibri"/>
                <a:cs typeface="Segoe UI"/>
              </a:rPr>
              <a:t>Key member for Post Inspections</a:t>
            </a:r>
            <a:endParaRPr lang="en-US" sz="2000" dirty="0">
              <a:ea typeface="Calibri"/>
              <a:cs typeface="Segoe UI"/>
            </a:endParaRPr>
          </a:p>
          <a:p>
            <a:pPr marL="571500" indent="-228600">
              <a:buFont typeface="Arial"/>
              <a:buChar char="•"/>
            </a:pPr>
            <a:r>
              <a:rPr lang="en-US" sz="2000" dirty="0">
                <a:solidFill>
                  <a:srgbClr val="FF0000"/>
                </a:solidFill>
                <a:ea typeface="Calibri"/>
                <a:cs typeface="Segoe UI"/>
              </a:rPr>
              <a:t>Must follow the Document Retention Policy </a:t>
            </a:r>
          </a:p>
          <a:p>
            <a:endParaRPr lang="en-US" sz="2000" dirty="0">
              <a:ea typeface="Calibr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215093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D73C5-24A3-8CE3-6D61-D46232D71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19" y="304851"/>
            <a:ext cx="7541895" cy="725957"/>
          </a:xfrm>
        </p:spPr>
        <p:txBody>
          <a:bodyPr>
            <a:normAutofit/>
          </a:bodyPr>
          <a:lstStyle/>
          <a:p>
            <a:r>
              <a:rPr lang="en-US" sz="3000">
                <a:latin typeface="Calibri"/>
                <a:ea typeface="Verdana"/>
              </a:rPr>
              <a:t>Post Inspection Responsibilities</a:t>
            </a:r>
            <a:endParaRPr lang="en-US" sz="3000"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A43D46-1F31-8322-8CA3-B30763843E2F}"/>
              </a:ext>
            </a:extLst>
          </p:cNvPr>
          <p:cNvSpPr txBox="1"/>
          <p:nvPr/>
        </p:nvSpPr>
        <p:spPr>
          <a:xfrm>
            <a:off x="665444" y="1056883"/>
            <a:ext cx="8055801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>
                <a:ea typeface="Calibri"/>
                <a:cs typeface="Calibri"/>
              </a:rPr>
              <a:t>5) Does the Post Adjutant...</a:t>
            </a:r>
          </a:p>
          <a:p>
            <a:pPr marL="571500" indent="-228600">
              <a:buAutoNum type="alphaLcParenR"/>
            </a:pPr>
            <a:r>
              <a:rPr lang="en-US" sz="2000">
                <a:ea typeface="Calibri"/>
                <a:cs typeface="Calibri"/>
              </a:rPr>
              <a:t>Maintain books and records in a legible and uniform format?</a:t>
            </a:r>
          </a:p>
          <a:p>
            <a:pPr marL="571500" indent="-228600">
              <a:buAutoNum type="alphaLcParenR"/>
            </a:pPr>
            <a:r>
              <a:rPr lang="en-US" sz="2000">
                <a:ea typeface="Calibri"/>
                <a:cs typeface="Calibri"/>
              </a:rPr>
              <a:t>Maintain a file containing a copy of the original application of every member admitted into the Post?</a:t>
            </a:r>
          </a:p>
          <a:p>
            <a:pPr marL="571500" indent="-228600">
              <a:buAutoNum type="alphaLcParenR"/>
            </a:pPr>
            <a:r>
              <a:rPr lang="en-US" sz="2000">
                <a:ea typeface="Calibri"/>
                <a:cs typeface="Calibri"/>
              </a:rPr>
              <a:t>Maintain a file of meeting minutes after correction and approval?</a:t>
            </a:r>
          </a:p>
          <a:p>
            <a:pPr marL="571500" indent="-228600">
              <a:buAutoNum type="alphaLcParenR"/>
            </a:pPr>
            <a:r>
              <a:rPr lang="en-US" sz="2000">
                <a:ea typeface="Calibri"/>
                <a:cs typeface="Calibri"/>
              </a:rPr>
              <a:t>Maintain a file of current orders or circulars from higher authority?</a:t>
            </a:r>
          </a:p>
          <a:p>
            <a:pPr marL="571500" indent="-228600">
              <a:buAutoNum type="alphaLcParenR"/>
            </a:pPr>
            <a:r>
              <a:rPr lang="en-US" sz="2000">
                <a:ea typeface="Calibri"/>
                <a:cs typeface="Calibri"/>
              </a:rPr>
              <a:t>Maintain a correspondence file?</a:t>
            </a:r>
          </a:p>
          <a:p>
            <a:pPr marL="571500" indent="-228600">
              <a:buAutoNum type="alphaLcParenR"/>
            </a:pPr>
            <a:r>
              <a:rPr lang="en-US" sz="2000">
                <a:ea typeface="Calibri"/>
                <a:cs typeface="Calibri"/>
              </a:rPr>
              <a:t>Maintain a file containing proof of eligibility submitted by officers?</a:t>
            </a:r>
          </a:p>
          <a:p>
            <a:pPr marL="571500" indent="-228600">
              <a:buAutoNum type="alphaLcParenR"/>
            </a:pPr>
            <a:r>
              <a:rPr lang="en-US" sz="2000">
                <a:ea typeface="Calibri"/>
                <a:cs typeface="Calibri"/>
              </a:rPr>
              <a:t>Maintain a current copy of Post, District, Department and National Bylaws?   </a:t>
            </a:r>
            <a:r>
              <a:rPr lang="en-US">
                <a:ea typeface="Calibri"/>
                <a:cs typeface="Calibri"/>
              </a:rPr>
              <a:t>  </a:t>
            </a:r>
          </a:p>
        </p:txBody>
      </p:sp>
    </p:spTree>
    <p:extLst>
      <p:ext uri="{BB962C8B-B14F-4D97-AF65-F5344CB8AC3E}">
        <p14:creationId xmlns:p14="http://schemas.microsoft.com/office/powerpoint/2010/main" val="4167099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FE8C-44CC-8709-6D14-9D6C4E23480A}"/>
              </a:ext>
            </a:extLst>
          </p:cNvPr>
          <p:cNvSpPr txBox="1">
            <a:spLocks/>
          </p:cNvSpPr>
          <p:nvPr/>
        </p:nvSpPr>
        <p:spPr>
          <a:xfrm>
            <a:off x="533400" y="361950"/>
            <a:ext cx="6705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2400" b="1" dirty="0">
                <a:solidFill>
                  <a:sysClr val="windowText" lastClr="000000"/>
                </a:solidFill>
                <a:latin typeface="Calibri" panose="020F0502020204030204"/>
              </a:rPr>
              <a:t>Other Critical Documents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0FDF7-36B2-E2B5-126F-EAC0C1CFDCAC}"/>
              </a:ext>
            </a:extLst>
          </p:cNvPr>
          <p:cNvSpPr txBox="1">
            <a:spLocks/>
          </p:cNvSpPr>
          <p:nvPr/>
        </p:nvSpPr>
        <p:spPr>
          <a:xfrm>
            <a:off x="533400" y="1273939"/>
            <a:ext cx="7902575" cy="335521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2000" b="1" dirty="0">
                <a:solidFill>
                  <a:sysClr val="windowText" lastClr="000000"/>
                </a:solidFill>
                <a:latin typeface="Calibri" panose="020F0502020204030204"/>
              </a:rPr>
              <a:t>Articles of Incorporation: </a:t>
            </a: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</a:rPr>
              <a:t>The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Adjutant must retain the most current and approved Articles of Incorporation. They must have three signatures/stamps on them; VFW Department, VFW Commander in Chief,</a:t>
            </a: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</a:rPr>
              <a:t> 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the Secretary of State.</a:t>
            </a:r>
            <a:endParaRPr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2000" b="1" dirty="0">
                <a:solidFill>
                  <a:sysClr val="windowText" lastClr="000000"/>
                </a:solidFill>
                <a:latin typeface="Calibri" panose="020F0502020204030204"/>
              </a:rPr>
              <a:t>Statement of Information (SI-100):</a:t>
            </a: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</a:rPr>
              <a:t> Ensure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</a:t>
            </a: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</a:rPr>
              <a:t> SI-100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the Secretary of State is updated every two years or when an election changes those individuals.</a:t>
            </a: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</a:rPr>
              <a:t> </a:t>
            </a:r>
            <a:endParaRPr lang="en-US" altLang="en-US" sz="2000" dirty="0">
              <a:solidFill>
                <a:sysClr val="windowText" lastClr="000000"/>
              </a:solidFill>
              <a:latin typeface="Calibri" panose="020F0502020204030204"/>
              <a:ea typeface="Calibri"/>
              <a:cs typeface="Calibri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</a:rPr>
              <a:t>  -Secretary of State records can be found @: bizfileonline.sos.ca.gov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2000" b="1" dirty="0">
                <a:solidFill>
                  <a:sysClr val="windowText" lastClr="000000"/>
                </a:solidFill>
                <a:latin typeface="Calibri" panose="020F0502020204030204"/>
                <a:ea typeface="Calibri"/>
                <a:cs typeface="Calibri"/>
              </a:rPr>
              <a:t>Recruitment and Retention Plan: </a:t>
            </a: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  <a:ea typeface="Calibri"/>
                <a:cs typeface="Calibri"/>
              </a:rPr>
              <a:t>22% of posts inspected did not have a copy of the plan.</a:t>
            </a:r>
            <a:endParaRPr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R="0" lvl="0" algn="l" defTabSz="685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en-US" altLang="en-US" sz="16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819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41EB4D2-BF63-6AE4-C969-AAE46478496A}"/>
              </a:ext>
            </a:extLst>
          </p:cNvPr>
          <p:cNvSpPr txBox="1">
            <a:spLocks/>
          </p:cNvSpPr>
          <p:nvPr/>
        </p:nvSpPr>
        <p:spPr>
          <a:xfrm>
            <a:off x="620712" y="494378"/>
            <a:ext cx="6762750" cy="54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000" b="1">
                <a:solidFill>
                  <a:srgbClr val="000513"/>
                </a:solidFill>
                <a:latin typeface="Calibri"/>
                <a:ea typeface="Calibri"/>
                <a:cs typeface="Calibri"/>
              </a:rPr>
              <a:t>Program Reporting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A68DCCB-8952-A4BA-BEAA-BFE5A39036BE}"/>
              </a:ext>
            </a:extLst>
          </p:cNvPr>
          <p:cNvSpPr txBox="1">
            <a:spLocks/>
          </p:cNvSpPr>
          <p:nvPr/>
        </p:nvSpPr>
        <p:spPr>
          <a:xfrm>
            <a:off x="620712" y="1276350"/>
            <a:ext cx="7902575" cy="32654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Reportable programs may be found in the Department’s All-State Program and National’s All-American Program (found on respective websites).</a:t>
            </a:r>
            <a:endParaRPr lang="en-US" altLang="en-US" sz="2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Review the guides thoroughly for reporting requirements and due dates as you are responsible for reporting.</a:t>
            </a:r>
            <a:endParaRPr lang="en-US" altLang="en-US" sz="2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All-State requirements are reported online at </a:t>
            </a: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vfwca.org</a:t>
            </a:r>
            <a:r>
              <a:rPr lang="en-US" altLang="en-US" sz="2200" b="1">
                <a:solidFill>
                  <a:sysClr val="windowText" lastClr="000000"/>
                </a:solidFill>
                <a:latin typeface="Calibri" panose="020F0502020204030204"/>
              </a:rPr>
              <a:t>.</a:t>
            </a:r>
            <a:endParaRPr lang="en-US" altLang="en-US" sz="2200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All-American requirements are reported online in OMS at </a:t>
            </a:r>
            <a:r>
              <a:rPr kumimoji="0" lang="en-US" altLang="en-US" sz="2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vfw.org</a:t>
            </a:r>
            <a:r>
              <a:rPr lang="en-US" altLang="en-US" sz="2200" b="1">
                <a:solidFill>
                  <a:sysClr val="windowText" lastClr="000000"/>
                </a:solidFill>
                <a:latin typeface="Calibri" panose="020F0502020204030204"/>
              </a:rPr>
              <a:t>.</a:t>
            </a:r>
            <a:endParaRPr lang="en-US" altLang="en-US" sz="2200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Samples follow this slide.</a:t>
            </a:r>
          </a:p>
        </p:txBody>
      </p:sp>
    </p:spTree>
    <p:extLst>
      <p:ext uri="{BB962C8B-B14F-4D97-AF65-F5344CB8AC3E}">
        <p14:creationId xmlns:p14="http://schemas.microsoft.com/office/powerpoint/2010/main" val="2039891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232BE-BA62-8110-E6B5-BC85D6E3A83D}"/>
              </a:ext>
            </a:extLst>
          </p:cNvPr>
          <p:cNvSpPr txBox="1">
            <a:spLocks/>
          </p:cNvSpPr>
          <p:nvPr/>
        </p:nvSpPr>
        <p:spPr>
          <a:xfrm>
            <a:off x="457200" y="382137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000" b="1" dirty="0">
                <a:latin typeface="Calibri"/>
                <a:ea typeface="Calibri"/>
                <a:cs typeface="Calibri"/>
              </a:rPr>
              <a:t>Reporting - All State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C60070-937A-42E7-7EF0-7EA3BC4C1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866597"/>
            <a:ext cx="6534551" cy="389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47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232BE-BA62-8110-E6B5-BC85D6E3A83D}"/>
              </a:ext>
            </a:extLst>
          </p:cNvPr>
          <p:cNvSpPr txBox="1">
            <a:spLocks/>
          </p:cNvSpPr>
          <p:nvPr/>
        </p:nvSpPr>
        <p:spPr>
          <a:xfrm>
            <a:off x="478465" y="338118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000" b="1" dirty="0">
                <a:latin typeface="Calibri"/>
                <a:ea typeface="Calibri"/>
                <a:cs typeface="Calibri"/>
              </a:rPr>
              <a:t>Reporting - All State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EE05DB-537C-560F-A599-E4032ECF9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780799"/>
            <a:ext cx="6400799" cy="402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232BE-BA62-8110-E6B5-BC85D6E3A83D}"/>
              </a:ext>
            </a:extLst>
          </p:cNvPr>
          <p:cNvSpPr txBox="1">
            <a:spLocks/>
          </p:cNvSpPr>
          <p:nvPr/>
        </p:nvSpPr>
        <p:spPr>
          <a:xfrm>
            <a:off x="471377" y="360178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000" b="1" dirty="0">
                <a:latin typeface="Calibri"/>
                <a:ea typeface="Calibri"/>
                <a:cs typeface="Calibri"/>
              </a:rPr>
              <a:t>Reporting - All State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5752A1-F141-015E-9136-8F931271C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980" y="1123950"/>
            <a:ext cx="7400039" cy="324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462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232BE-BA62-8110-E6B5-BC85D6E3A83D}"/>
              </a:ext>
            </a:extLst>
          </p:cNvPr>
          <p:cNvSpPr txBox="1">
            <a:spLocks/>
          </p:cNvSpPr>
          <p:nvPr/>
        </p:nvSpPr>
        <p:spPr>
          <a:xfrm>
            <a:off x="471377" y="275118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000" b="1" dirty="0">
                <a:latin typeface="Calibri"/>
                <a:ea typeface="Calibri"/>
                <a:cs typeface="Calibri"/>
              </a:rPr>
              <a:t>Reporting - All State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520C33-DE84-F381-0AD3-5EEA69A3A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711721"/>
            <a:ext cx="6201640" cy="40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910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232BE-BA62-8110-E6B5-BC85D6E3A83D}"/>
              </a:ext>
            </a:extLst>
          </p:cNvPr>
          <p:cNvSpPr txBox="1">
            <a:spLocks/>
          </p:cNvSpPr>
          <p:nvPr/>
        </p:nvSpPr>
        <p:spPr>
          <a:xfrm>
            <a:off x="478465" y="317278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000" b="1" dirty="0">
                <a:latin typeface="Calibri"/>
                <a:ea typeface="Calibri"/>
                <a:cs typeface="Calibri"/>
              </a:rPr>
              <a:t>Reporting - All State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9C00A8-F3FE-26C4-6507-D61FF5993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819150"/>
            <a:ext cx="6657541" cy="371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640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232BE-BA62-8110-E6B5-BC85D6E3A83D}"/>
              </a:ext>
            </a:extLst>
          </p:cNvPr>
          <p:cNvSpPr txBox="1">
            <a:spLocks/>
          </p:cNvSpPr>
          <p:nvPr/>
        </p:nvSpPr>
        <p:spPr>
          <a:xfrm>
            <a:off x="457200" y="133350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latin typeface="Calibri"/>
                <a:ea typeface="Calibri"/>
                <a:cs typeface="Calibri"/>
              </a:rPr>
              <a:t>Reporting - All State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4BEB29-E763-D480-CB35-A30E6C48B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739017"/>
            <a:ext cx="6255038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85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ABF31-5D13-AAF1-3BD9-A2FBC45FA66E}"/>
              </a:ext>
            </a:extLst>
          </p:cNvPr>
          <p:cNvSpPr txBox="1">
            <a:spLocks/>
          </p:cNvSpPr>
          <p:nvPr/>
        </p:nvSpPr>
        <p:spPr>
          <a:xfrm>
            <a:off x="533400" y="361950"/>
            <a:ext cx="67056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Congratulations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EA00B-3FF0-F7DE-D439-A8796D5913E5}"/>
              </a:ext>
            </a:extLst>
          </p:cNvPr>
          <p:cNvSpPr txBox="1">
            <a:spLocks/>
          </p:cNvSpPr>
          <p:nvPr/>
        </p:nvSpPr>
        <p:spPr>
          <a:xfrm>
            <a:off x="555625" y="1352550"/>
            <a:ext cx="7902575" cy="35623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Congratulations on your appointment as a Post Adjutant!</a:t>
            </a: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</a:rPr>
              <a:t> Your position is critical for the long-term success for your post.</a:t>
            </a:r>
            <a:endParaRPr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>
              <a:spcBef>
                <a:spcPct val="0"/>
              </a:spcBef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Commander is counting on you to fulfill your duties as required and/or directed.</a:t>
            </a: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</a:rPr>
              <a:t> </a:t>
            </a:r>
            <a:endParaRPr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>
              <a:spcBef>
                <a:spcPct val="0"/>
              </a:spcBef>
              <a:defRPr/>
            </a:pPr>
            <a:endParaRPr lang="en-US" altLang="en-US" sz="2000" u="sng" dirty="0">
              <a:solidFill>
                <a:sysClr val="windowText" lastClr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spcBef>
                <a:spcPct val="0"/>
              </a:spcBef>
              <a:defRPr/>
            </a:pPr>
            <a:r>
              <a:rPr kumimoji="0" lang="en-US" altLang="en-US" sz="20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Remember at all times: You are not alone, you have help to be successful</a:t>
            </a:r>
            <a:r>
              <a:rPr lang="en-US" altLang="en-US" sz="2000" u="sng" dirty="0">
                <a:solidFill>
                  <a:sysClr val="windowText" lastClr="000000"/>
                </a:solidFill>
                <a:latin typeface="Calibri" panose="020F0502020204030204"/>
              </a:rPr>
              <a:t>.</a:t>
            </a: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</a:rPr>
              <a:t> </a:t>
            </a:r>
            <a:endParaRPr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8708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232BE-BA62-8110-E6B5-BC85D6E3A83D}"/>
              </a:ext>
            </a:extLst>
          </p:cNvPr>
          <p:cNvSpPr txBox="1">
            <a:spLocks/>
          </p:cNvSpPr>
          <p:nvPr/>
        </p:nvSpPr>
        <p:spPr>
          <a:xfrm>
            <a:off x="463410" y="382361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latin typeface="Calibri"/>
                <a:ea typeface="Calibri"/>
                <a:cs typeface="Calibri"/>
              </a:rPr>
              <a:t>Reporting All State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3000D0-1EB7-4ADD-1E7E-6667D81E6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864" y="957036"/>
            <a:ext cx="6428092" cy="359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96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232BE-BA62-8110-E6B5-BC85D6E3A83D}"/>
              </a:ext>
            </a:extLst>
          </p:cNvPr>
          <p:cNvSpPr txBox="1">
            <a:spLocks/>
          </p:cNvSpPr>
          <p:nvPr/>
        </p:nvSpPr>
        <p:spPr>
          <a:xfrm>
            <a:off x="435935" y="374355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000" b="1" dirty="0">
                <a:latin typeface="+mn-lt"/>
              </a:rPr>
              <a:t>Reporting All State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5D4A6E-D7FE-F8C6-A80D-50F265517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997" y="1047537"/>
            <a:ext cx="6758875" cy="350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64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232BE-BA62-8110-E6B5-BC85D6E3A83D}"/>
              </a:ext>
            </a:extLst>
          </p:cNvPr>
          <p:cNvSpPr txBox="1">
            <a:spLocks/>
          </p:cNvSpPr>
          <p:nvPr/>
        </p:nvSpPr>
        <p:spPr>
          <a:xfrm>
            <a:off x="457200" y="133350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000" b="1" dirty="0"/>
              <a:t>Reporting All State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DD4B1C-BA85-73C9-1FC7-7A7A48D8E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627754"/>
            <a:ext cx="6296425" cy="438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967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232BE-BA62-8110-E6B5-BC85D6E3A83D}"/>
              </a:ext>
            </a:extLst>
          </p:cNvPr>
          <p:cNvSpPr txBox="1">
            <a:spLocks/>
          </p:cNvSpPr>
          <p:nvPr/>
        </p:nvSpPr>
        <p:spPr>
          <a:xfrm>
            <a:off x="457200" y="133350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latin typeface="Calibri"/>
                <a:ea typeface="Calibri"/>
                <a:cs typeface="Calibri"/>
              </a:rPr>
              <a:t>Reporting All State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1E3394-DE6F-865B-7D43-828ACB0E1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590550"/>
            <a:ext cx="6096000" cy="409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00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DBB6-BBC7-72DC-6506-051731CE495B}"/>
              </a:ext>
            </a:extLst>
          </p:cNvPr>
          <p:cNvSpPr txBox="1">
            <a:spLocks/>
          </p:cNvSpPr>
          <p:nvPr/>
        </p:nvSpPr>
        <p:spPr>
          <a:xfrm>
            <a:off x="457200" y="133350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000" b="1">
                <a:latin typeface="Calibri"/>
                <a:ea typeface="Calibri"/>
                <a:cs typeface="Calibri"/>
              </a:rPr>
              <a:t>Reporting - All American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FDB690-C775-549B-DDB5-AB0543AFD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708025"/>
            <a:ext cx="6535062" cy="422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73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DBB6-BBC7-72DC-6506-051731CE495B}"/>
              </a:ext>
            </a:extLst>
          </p:cNvPr>
          <p:cNvSpPr txBox="1">
            <a:spLocks/>
          </p:cNvSpPr>
          <p:nvPr/>
        </p:nvSpPr>
        <p:spPr>
          <a:xfrm>
            <a:off x="457200" y="133350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latin typeface="Calibri"/>
                <a:ea typeface="Calibri"/>
                <a:cs typeface="Calibri"/>
              </a:rPr>
              <a:t>Reporting - All American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43A495-F2E8-B61A-3DD0-987532A1A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720014"/>
            <a:ext cx="6573167" cy="388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0790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DBB6-BBC7-72DC-6506-051731CE495B}"/>
              </a:ext>
            </a:extLst>
          </p:cNvPr>
          <p:cNvSpPr txBox="1">
            <a:spLocks/>
          </p:cNvSpPr>
          <p:nvPr/>
        </p:nvSpPr>
        <p:spPr>
          <a:xfrm>
            <a:off x="457200" y="133350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latin typeface="Calibri"/>
                <a:ea typeface="Calibri"/>
                <a:cs typeface="Calibri"/>
              </a:rPr>
              <a:t>Reporting - All American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4BB73F-053E-5032-5D7C-F003CB248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85563"/>
            <a:ext cx="61722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059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DBB6-BBC7-72DC-6506-051731CE495B}"/>
              </a:ext>
            </a:extLst>
          </p:cNvPr>
          <p:cNvSpPr txBox="1">
            <a:spLocks/>
          </p:cNvSpPr>
          <p:nvPr/>
        </p:nvSpPr>
        <p:spPr>
          <a:xfrm>
            <a:off x="457200" y="133350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latin typeface="Calibri"/>
                <a:ea typeface="Calibri"/>
                <a:cs typeface="Calibri"/>
              </a:rPr>
              <a:t>Reporting - All American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E467D6-83E4-5C74-F514-61B58B050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590550"/>
            <a:ext cx="6035199" cy="406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1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DBB6-BBC7-72DC-6506-051731CE495B}"/>
              </a:ext>
            </a:extLst>
          </p:cNvPr>
          <p:cNvSpPr txBox="1">
            <a:spLocks/>
          </p:cNvSpPr>
          <p:nvPr/>
        </p:nvSpPr>
        <p:spPr>
          <a:xfrm>
            <a:off x="457200" y="133350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latin typeface="Calibri"/>
                <a:ea typeface="Calibri"/>
                <a:cs typeface="Calibri"/>
              </a:rPr>
              <a:t>Reporting - All American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36106B-3C07-7FEE-9A5F-2256F649A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744703"/>
            <a:ext cx="6506483" cy="403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09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DBB6-BBC7-72DC-6506-051731CE495B}"/>
              </a:ext>
            </a:extLst>
          </p:cNvPr>
          <p:cNvSpPr txBox="1">
            <a:spLocks/>
          </p:cNvSpPr>
          <p:nvPr/>
        </p:nvSpPr>
        <p:spPr>
          <a:xfrm>
            <a:off x="457200" y="133350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latin typeface="Calibri"/>
                <a:ea typeface="Calibri"/>
                <a:cs typeface="Calibri"/>
              </a:rPr>
              <a:t>Reporting - All American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A0422A-4B71-A55A-2E41-A77EC368C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895350"/>
            <a:ext cx="7011378" cy="402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19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8D885-1EE1-8DBC-0E33-5257A93C58D3}"/>
              </a:ext>
            </a:extLst>
          </p:cNvPr>
          <p:cNvSpPr txBox="1">
            <a:spLocks/>
          </p:cNvSpPr>
          <p:nvPr/>
        </p:nvSpPr>
        <p:spPr>
          <a:xfrm>
            <a:off x="471668" y="580428"/>
            <a:ext cx="67056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Objective of this Training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82ED82-BA5C-9E44-049B-1F44FCC68B28}"/>
              </a:ext>
            </a:extLst>
          </p:cNvPr>
          <p:cNvSpPr txBox="1">
            <a:spLocks/>
          </p:cNvSpPr>
          <p:nvPr/>
        </p:nvSpPr>
        <p:spPr>
          <a:xfrm>
            <a:off x="555625" y="1195720"/>
            <a:ext cx="7902575" cy="381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  <a:ea typeface="Calibri"/>
                <a:cs typeface="Calibri"/>
              </a:rPr>
              <a:t>Identify the tools needed to do your job</a:t>
            </a:r>
          </a:p>
          <a:p>
            <a:pPr>
              <a:spcBef>
                <a:spcPct val="0"/>
              </a:spcBef>
              <a:defRPr/>
            </a:pPr>
            <a:endParaRPr lang="en-US" altLang="en-US" sz="2000" dirty="0">
              <a:solidFill>
                <a:sysClr val="windowText" lastClr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  <a:ea typeface="Calibri"/>
                <a:cs typeface="Calibri"/>
              </a:rPr>
              <a:t>Review the duties of a Post Adjutant </a:t>
            </a:r>
            <a:endParaRPr lang="en-US" dirty="0">
              <a:solidFill>
                <a:sysClr val="windowText" lastClr="000000"/>
              </a:solidFill>
              <a:ea typeface="Calibri"/>
              <a:cs typeface="Calibri"/>
            </a:endParaRPr>
          </a:p>
          <a:p>
            <a:pPr lvl="1">
              <a:spcBef>
                <a:spcPct val="0"/>
              </a:spcBef>
              <a:defRPr/>
            </a:pP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  <a:ea typeface="Calibri"/>
                <a:cs typeface="Calibri"/>
              </a:rPr>
              <a:t>Section 218 – Officers and Chairmen, Duties and Obligations, (6) Adjutant</a:t>
            </a:r>
          </a:p>
          <a:p>
            <a:pPr lvl="1">
              <a:spcBef>
                <a:spcPct val="0"/>
              </a:spcBef>
              <a:defRPr/>
            </a:pPr>
            <a:endParaRPr lang="en-US" altLang="en-US" sz="2000" dirty="0">
              <a:solidFill>
                <a:sysClr val="windowText" lastClr="000000"/>
              </a:solidFill>
              <a:latin typeface="Calibri" panose="020F0502020204030204"/>
              <a:ea typeface="Calibri"/>
              <a:cs typeface="Calibri"/>
            </a:endParaRPr>
          </a:p>
          <a:p>
            <a:pPr marL="171450" lvl="1">
              <a:spcBef>
                <a:spcPct val="0"/>
              </a:spcBef>
              <a:defRPr/>
            </a:pPr>
            <a:r>
              <a:rPr lang="en-US" sz="2000" dirty="0">
                <a:solidFill>
                  <a:sysClr val="windowText" lastClr="000000"/>
                </a:solidFill>
                <a:latin typeface="Calibri" panose="020F0502020204030204"/>
                <a:ea typeface="Calibri"/>
                <a:cs typeface="Calibri"/>
              </a:rPr>
              <a:t>Identify other critical documents you may be responsible for</a:t>
            </a:r>
          </a:p>
          <a:p>
            <a:pPr marL="342900" lvl="1" indent="0">
              <a:spcBef>
                <a:spcPct val="0"/>
              </a:spcBef>
              <a:buNone/>
              <a:defRPr/>
            </a:pPr>
            <a:endParaRPr lang="en-US" altLang="en-US" sz="2000" dirty="0">
              <a:solidFill>
                <a:sysClr val="windowText" lastClr="000000"/>
              </a:solidFill>
              <a:latin typeface="Calibri" panose="020F0502020204030204"/>
              <a:ea typeface="Calibri"/>
              <a:cs typeface="Calibri"/>
            </a:endParaRPr>
          </a:p>
          <a:p>
            <a:pPr marR="0" lvl="0" algn="l" defTabSz="6858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en-US" sz="2000" dirty="0">
                <a:solidFill>
                  <a:sysClr val="windowText" lastClr="000000"/>
                </a:solidFill>
                <a:latin typeface="Calibri" panose="020F0502020204030204"/>
              </a:rPr>
              <a:t>Review Dashboard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Reporting</a:t>
            </a:r>
            <a:endParaRPr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742950" marR="0" lvl="1" indent="-28575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State/All American Program Reporting</a:t>
            </a:r>
            <a:endParaRPr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457200" marR="0" lvl="1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  <a:p>
            <a:pPr marL="11430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2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  <a:p>
            <a:pPr marL="457200" marR="0" lvl="1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51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7688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DBB6-BBC7-72DC-6506-051731CE495B}"/>
              </a:ext>
            </a:extLst>
          </p:cNvPr>
          <p:cNvSpPr txBox="1">
            <a:spLocks/>
          </p:cNvSpPr>
          <p:nvPr/>
        </p:nvSpPr>
        <p:spPr>
          <a:xfrm>
            <a:off x="457200" y="133350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latin typeface="Calibri"/>
                <a:ea typeface="Calibri"/>
                <a:cs typeface="Calibri"/>
              </a:rPr>
              <a:t>Reporting - All American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89DEAA-A7F0-D00C-E2D5-AC096A5E6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864" y="708025"/>
            <a:ext cx="5936368" cy="415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92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DBB6-BBC7-72DC-6506-051731CE495B}"/>
              </a:ext>
            </a:extLst>
          </p:cNvPr>
          <p:cNvSpPr txBox="1">
            <a:spLocks/>
          </p:cNvSpPr>
          <p:nvPr/>
        </p:nvSpPr>
        <p:spPr>
          <a:xfrm>
            <a:off x="457200" y="133350"/>
            <a:ext cx="7239000" cy="57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>
                <a:latin typeface="Calibri"/>
                <a:ea typeface="Calibri"/>
                <a:cs typeface="Calibri"/>
              </a:rPr>
              <a:t>Reporting - All American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1D9D2D-F233-F208-5BE4-E4E2337C7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66750"/>
            <a:ext cx="6019800" cy="423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1740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C3EFF64-3767-C42D-430A-F9AAFC03C1CB}"/>
              </a:ext>
            </a:extLst>
          </p:cNvPr>
          <p:cNvSpPr txBox="1">
            <a:spLocks/>
          </p:cNvSpPr>
          <p:nvPr/>
        </p:nvSpPr>
        <p:spPr>
          <a:xfrm>
            <a:off x="1976438" y="2054312"/>
            <a:ext cx="5113337" cy="474489"/>
          </a:xfrm>
          <a:prstGeom prst="rect">
            <a:avLst/>
          </a:prstGeom>
        </p:spPr>
        <p:txBody>
          <a:bodyPr vert="horz" lIns="91440" tIns="12700" rIns="91440" bIns="45720" rtlCol="0" anchor="ctr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en-US" altLang="en-US" sz="3000" b="1">
                <a:latin typeface="Calibri"/>
                <a:ea typeface="Calibri"/>
                <a:cs typeface="Calibri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857538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C4D8E-B84A-7321-2497-E520C462A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11" y="464002"/>
            <a:ext cx="7541895" cy="574039"/>
          </a:xfrm>
        </p:spPr>
        <p:txBody>
          <a:bodyPr>
            <a:normAutofit/>
          </a:bodyPr>
          <a:lstStyle/>
          <a:p>
            <a:r>
              <a:rPr lang="en-US" sz="3000">
                <a:latin typeface="Calibri"/>
                <a:ea typeface="Verdana"/>
              </a:rPr>
              <a:t>Tools Needed to Do Your Job</a:t>
            </a:r>
            <a:endParaRPr lang="en-US" sz="3000"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6B3F91-E003-43C0-D79A-19C752399253}"/>
              </a:ext>
            </a:extLst>
          </p:cNvPr>
          <p:cNvSpPr txBox="1"/>
          <p:nvPr/>
        </p:nvSpPr>
        <p:spPr>
          <a:xfrm>
            <a:off x="602815" y="1049054"/>
            <a:ext cx="7985342" cy="33085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900" b="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 You must have a Department </a:t>
            </a:r>
            <a:r>
              <a:rPr lang="en-US" sz="1900" b="1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vfwca.org</a:t>
            </a:r>
            <a:r>
              <a:rPr lang="en-US" sz="1900" b="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“Log In” (your membership number and your last name). </a:t>
            </a:r>
            <a:r>
              <a:rPr lang="en-US" sz="19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​</a:t>
            </a:r>
            <a:br>
              <a:rPr lang="en-US" sz="19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lang="en-US" sz="19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​</a:t>
            </a:r>
            <a:br>
              <a:rPr lang="en-US" sz="19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lang="en-US" sz="1900" b="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 You must have a National </a:t>
            </a:r>
            <a:r>
              <a:rPr lang="en-US" sz="1900" b="1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vfw.org</a:t>
            </a:r>
            <a:r>
              <a:rPr lang="en-US" sz="1900" b="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“Log In” (create an account through Troop ID if you don’t have access).</a:t>
            </a:r>
            <a:r>
              <a:rPr lang="en-US" sz="19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​</a:t>
            </a:r>
            <a:br>
              <a:rPr lang="en-US" sz="19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lang="en-US" sz="19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​</a:t>
            </a:r>
            <a:br>
              <a:rPr lang="en-US" sz="19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lang="en-US" sz="1900" b="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- Access forms, documents, templates, training, General Orders, etc., and the VFW store (must have login).</a:t>
            </a:r>
            <a:r>
              <a:rPr lang="en-US" sz="19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​</a:t>
            </a:r>
            <a:br>
              <a:rPr lang="en-US" sz="19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lang="en-US" sz="19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​</a:t>
            </a:r>
            <a:br>
              <a:rPr lang="en-US" sz="19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lang="en-US" sz="1900" b="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Your responsibility for reporting and maintaining files</a:t>
            </a:r>
            <a:r>
              <a:rPr lang="en-US" sz="19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are accomplished through</a:t>
            </a:r>
            <a:r>
              <a:rPr lang="en-US" sz="1900" b="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these websites.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49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18478-9E04-E909-D2A4-BC9B60CD5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582" y="464002"/>
            <a:ext cx="7541895" cy="574039"/>
          </a:xfrm>
        </p:spPr>
        <p:txBody>
          <a:bodyPr/>
          <a:lstStyle/>
          <a:p>
            <a:r>
              <a:rPr lang="en-US" sz="3000" dirty="0">
                <a:latin typeface="Calibri"/>
                <a:ea typeface="Calibri"/>
                <a:cs typeface="Calibri"/>
              </a:rPr>
              <a:t>Duties of a Post Adjutant – Sec. 218 (a)(6)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D2CB97-7660-B0AB-65C8-7B73932BDDD3}"/>
              </a:ext>
            </a:extLst>
          </p:cNvPr>
          <p:cNvSpPr txBox="1"/>
          <p:nvPr/>
        </p:nvSpPr>
        <p:spPr>
          <a:xfrm>
            <a:off x="681103" y="1299575"/>
            <a:ext cx="8173232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AutoNum type="alphaLcPeriod"/>
            </a:pPr>
            <a:r>
              <a:rPr lang="en-US" sz="2000" dirty="0">
                <a:latin typeface="Calibri"/>
                <a:ea typeface="Calibri"/>
                <a:cs typeface="Calibri"/>
              </a:rPr>
              <a:t>Be the official corresponding officer for the Post.</a:t>
            </a:r>
            <a:endParaRPr lang="en-US" sz="2400" dirty="0">
              <a:solidFill>
                <a:srgbClr val="FF0000"/>
              </a:solidFill>
              <a:latin typeface="Calibri"/>
              <a:ea typeface="Calibri"/>
              <a:cs typeface="Segoe UI"/>
            </a:endParaRPr>
          </a:p>
          <a:p>
            <a:pPr marL="457200" indent="-457200">
              <a:buAutoNum type="alphaLcPeriod"/>
            </a:pPr>
            <a:r>
              <a:rPr lang="en-US" sz="2000" dirty="0">
                <a:latin typeface="Calibri"/>
                <a:ea typeface="Segoe UI"/>
                <a:cs typeface="Segoe UI"/>
              </a:rPr>
              <a:t>Under the Direction of the Commander, prepare all reports.</a:t>
            </a:r>
            <a:endParaRPr lang="en-US" sz="2000" dirty="0">
              <a:solidFill>
                <a:srgbClr val="FF0000"/>
              </a:solidFill>
              <a:latin typeface="Calibri"/>
              <a:ea typeface="Segoe UI"/>
              <a:cs typeface="Segoe UI"/>
            </a:endParaRPr>
          </a:p>
          <a:p>
            <a:pPr algn="l"/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Segoe UI"/>
                <a:cs typeface="Segoe UI"/>
              </a:rPr>
              <a:t>Delegate Election Report (Department, National): 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​</a:t>
            </a:r>
            <a:endParaRPr lang="en-US" dirty="0"/>
          </a:p>
          <a:p>
            <a:pPr algn="l" rtl="0"/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Segoe UI"/>
                <a:cs typeface="Segoe UI"/>
              </a:rPr>
              <a:t>    -Completed once a year during convention in April.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​</a:t>
            </a:r>
          </a:p>
          <a:p>
            <a:pPr algn="l" rtl="0"/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Segoe UI"/>
                <a:cs typeface="Segoe UI"/>
              </a:rPr>
              <a:t>    -Delegates are nominated and elected by the membership.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​</a:t>
            </a:r>
          </a:p>
          <a:p>
            <a:pPr algn="l" rtl="0"/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Segoe UI"/>
                <a:cs typeface="Segoe UI"/>
              </a:rPr>
              <a:t>    -One delegate for every thirty members and a fraction thereof.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​</a:t>
            </a:r>
          </a:p>
          <a:p>
            <a:pPr algn="l" rtl="0"/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Segoe UI"/>
                <a:cs typeface="Segoe UI"/>
              </a:rPr>
              <a:t>    -Department form: vfwca.org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​</a:t>
            </a:r>
          </a:p>
          <a:p>
            <a:pPr marL="1085850" indent="-1085850"/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Segoe UI"/>
                <a:cs typeface="Segoe UI"/>
              </a:rPr>
              <a:t>    -National form: Provided to the incoming Quartermaster of can be submitted online by the </a:t>
            </a:r>
            <a:r>
              <a:rPr lang="en-US" sz="2000" b="1" i="0" u="none" strike="noStrike" baseline="0" dirty="0">
                <a:solidFill>
                  <a:srgbClr val="FF0000"/>
                </a:solidFill>
                <a:latin typeface="Calibri"/>
                <a:ea typeface="Segoe UI"/>
                <a:cs typeface="Segoe UI"/>
              </a:rPr>
              <a:t>QM only</a:t>
            </a:r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Segoe UI"/>
                <a:cs typeface="Segoe UI"/>
              </a:rPr>
              <a:t>.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​</a:t>
            </a:r>
          </a:p>
          <a:p>
            <a:pPr marL="1085850" indent="-1085850"/>
            <a:r>
              <a:rPr lang="en-US" sz="200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	</a:t>
            </a:r>
            <a:endParaRPr lang="en-US" sz="2000" dirty="0">
              <a:solidFill>
                <a:srgbClr val="FF0000"/>
              </a:solidFill>
              <a:latin typeface="Calibri"/>
              <a:ea typeface="Segoe UI"/>
              <a:cs typeface="Segoe UI"/>
            </a:endParaRPr>
          </a:p>
          <a:p>
            <a:pPr marL="1085850" indent="-1085850" algn="l"/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Segoe UI"/>
                <a:cs typeface="Segoe UI"/>
              </a:rPr>
              <a:t>Program Reports (Department, National)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​</a:t>
            </a:r>
            <a:endParaRPr lang="en-US" dirty="0"/>
          </a:p>
          <a:p>
            <a:pPr algn="l" rtl="0"/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Segoe UI"/>
                <a:cs typeface="Segoe UI"/>
              </a:rPr>
              <a:t>    -Covered later in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674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99683-35C7-C67D-A39C-A6D62DF3E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582" y="456768"/>
            <a:ext cx="7541895" cy="574039"/>
          </a:xfrm>
        </p:spPr>
        <p:txBody>
          <a:bodyPr/>
          <a:lstStyle/>
          <a:p>
            <a:r>
              <a:rPr lang="en-US" sz="3000" dirty="0">
                <a:latin typeface="Calibri"/>
                <a:ea typeface="Calibri"/>
                <a:cs typeface="Calibri"/>
              </a:rPr>
              <a:t>Duties of a Post Adjutant – Sec. 218 (a)(6)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B2D60E-4A3F-B9A2-1DB8-7CBD27E60B24}"/>
              </a:ext>
            </a:extLst>
          </p:cNvPr>
          <p:cNvSpPr txBox="1"/>
          <p:nvPr/>
        </p:nvSpPr>
        <p:spPr>
          <a:xfrm>
            <a:off x="681103" y="1236945"/>
            <a:ext cx="8149746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c.   Maintain the books and records in a 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legible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and 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uniform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format. Can use electronic means as long as a back-up is available. Books and records shall be available by authorized officers and Post members at reasonable times. 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Unless authorized by the Post, books and records will be kept at the Post facilities.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Calibri"/>
                <a:cs typeface="Calibri"/>
              </a:rPr>
              <a:t>39% of posts inspected had missing, unkept records and/or a lack of understanding of the Adjutant’s duties and requirements.</a:t>
            </a:r>
            <a:endParaRPr lang="en-US" dirty="0">
              <a:solidFill>
                <a:srgbClr val="FF0000"/>
              </a:solidFill>
            </a:endParaRPr>
          </a:p>
          <a:p>
            <a:endParaRPr lang="en-US" sz="20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020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11F77-9A93-C921-7586-1F7FD5D20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11" y="435066"/>
            <a:ext cx="7541895" cy="574039"/>
          </a:xfrm>
        </p:spPr>
        <p:txBody>
          <a:bodyPr/>
          <a:lstStyle/>
          <a:p>
            <a:r>
              <a:rPr lang="en-US" sz="3000">
                <a:latin typeface="Calibri"/>
                <a:ea typeface="Calibri"/>
                <a:cs typeface="Calibri"/>
              </a:rPr>
              <a:t>Duties of a Post Adjutant – Sec. 218 (a)(6) 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9A8D3D-6E12-476F-A000-A34AAE34EC65}"/>
              </a:ext>
            </a:extLst>
          </p:cNvPr>
          <p:cNvSpPr txBox="1"/>
          <p:nvPr/>
        </p:nvSpPr>
        <p:spPr>
          <a:xfrm>
            <a:off x="537706" y="1189873"/>
            <a:ext cx="8322970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d. The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 Post Adjutant shall maintain the following records: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​</a:t>
            </a:r>
            <a:endParaRPr lang="en-US" dirty="0"/>
          </a:p>
          <a:p>
            <a:pPr marL="457200" indent="-228600"/>
            <a:r>
              <a:rPr lang="en-US" sz="2000" b="0" i="0" u="none" strike="noStrike" baseline="0" dirty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1. A copy of the original application of every member admitted to the Post.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​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 </a:t>
            </a:r>
          </a:p>
          <a:p>
            <a:pPr marL="571500" indent="-342900">
              <a:buFont typeface="Arial"/>
              <a:buChar char="•"/>
            </a:pPr>
            <a:r>
              <a:rPr lang="en-US" sz="2000" dirty="0">
                <a:solidFill>
                  <a:srgbClr val="FF0000"/>
                </a:solidFill>
                <a:latin typeface="Calibri"/>
                <a:ea typeface="Arial"/>
                <a:cs typeface="Arial"/>
              </a:rPr>
              <a:t>This is an item on the Post Inspection Report and should be stored in a secure location.</a:t>
            </a:r>
            <a:endParaRPr lang="en-US" dirty="0">
              <a:ea typeface="Calibri"/>
              <a:cs typeface="Calibri"/>
            </a:endParaRPr>
          </a:p>
          <a:p>
            <a:pPr marL="457200" indent="-228600"/>
            <a:r>
              <a:rPr lang="en-US" sz="2000" b="0" i="0" u="none" strike="noStrike" baseline="0" dirty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2. Minutes of each Post meeting after correction and approval.</a:t>
            </a:r>
            <a:r>
              <a:rPr lang="en-US" sz="2000" dirty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 </a:t>
            </a:r>
          </a:p>
          <a:p>
            <a:pPr marL="571500" indent="-342900">
              <a:buFont typeface="Arial"/>
              <a:buChar char="•"/>
            </a:pPr>
            <a:r>
              <a:rPr lang="en-US" sz="2000" dirty="0">
                <a:solidFill>
                  <a:srgbClr val="FF0000"/>
                </a:solidFill>
                <a:latin typeface="Calibri"/>
                <a:ea typeface="Arial"/>
                <a:cs typeface="Arial"/>
              </a:rPr>
              <a:t>Responsible for the recording of, distribution of, and maintaining a file of the Posts meeting minutes. </a:t>
            </a:r>
            <a:endParaRPr lang="en-US" dirty="0">
              <a:ea typeface="Calibri"/>
              <a:cs typeface="Calibri"/>
            </a:endParaRPr>
          </a:p>
          <a:p>
            <a:pPr marL="571500" indent="-342900">
              <a:buFont typeface="Arial"/>
              <a:buChar char="•"/>
            </a:pPr>
            <a:r>
              <a:rPr lang="en-US" sz="2000" dirty="0">
                <a:solidFill>
                  <a:srgbClr val="FF0000"/>
                </a:solidFill>
                <a:ea typeface="Calibri"/>
                <a:cs typeface="Arial"/>
              </a:rPr>
              <a:t>Minutes are a record of motions made; including authorization for expenditure of funds (QM Report), nominations and elections of Post Officers and delegates, committee reports, and program reports. </a:t>
            </a:r>
          </a:p>
          <a:p>
            <a:pPr marL="571500" indent="-342900">
              <a:buFont typeface="Arial"/>
              <a:buChar char="•"/>
            </a:pPr>
            <a:r>
              <a:rPr lang="en-US" sz="2000" dirty="0">
                <a:solidFill>
                  <a:srgbClr val="FF0000"/>
                </a:solidFill>
                <a:ea typeface="Calibri"/>
                <a:cs typeface="Arial"/>
              </a:rPr>
              <a:t>Minutes represent the actions of the Post and are considered legal documents by auditors, the IRS and the courts.</a:t>
            </a:r>
          </a:p>
          <a:p>
            <a:pPr marL="457200" indent="-228600"/>
            <a:endParaRPr lang="en-US" sz="20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0768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4AD3D-ADC4-E6BF-A5C5-399491976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051" y="442300"/>
            <a:ext cx="7541895" cy="574039"/>
          </a:xfrm>
        </p:spPr>
        <p:txBody>
          <a:bodyPr/>
          <a:lstStyle/>
          <a:p>
            <a:r>
              <a:rPr lang="en-US" sz="3000">
                <a:latin typeface="Calibri"/>
                <a:ea typeface="Calibri"/>
                <a:cs typeface="Calibri"/>
              </a:rPr>
              <a:t>Duties of a Post Adjutant – Sec. 218 (a)(6) 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5ECD2B-DCE3-A6AB-04DE-D44D4A9E0423}"/>
              </a:ext>
            </a:extLst>
          </p:cNvPr>
          <p:cNvSpPr txBox="1"/>
          <p:nvPr/>
        </p:nvSpPr>
        <p:spPr>
          <a:xfrm>
            <a:off x="602815" y="1244773"/>
            <a:ext cx="8001000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3. All current orders issued by the CIC, National Council of Administration, the Department, District, and Post Commander.</a:t>
            </a:r>
            <a:endParaRPr lang="en-US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indent="-228600">
              <a:buFont typeface="Arial"/>
              <a:buChar char="•"/>
            </a:pPr>
            <a:r>
              <a:rPr lang="en-US" sz="20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General Orders (Department, National)</a:t>
            </a:r>
            <a:endParaRPr lang="en-US" sz="20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457200" indent="-228600">
              <a:buFont typeface="Arial"/>
              <a:buChar char="•"/>
            </a:pPr>
            <a:r>
              <a:rPr lang="en-US" sz="20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National Headquarters Bulletins</a:t>
            </a:r>
          </a:p>
          <a:p>
            <a:pPr marL="228600"/>
            <a:endParaRPr lang="en-US" sz="2000" dirty="0">
              <a:solidFill>
                <a:srgbClr val="FF0000"/>
              </a:solidFill>
              <a:latin typeface="Calibri"/>
              <a:ea typeface="Calibri"/>
              <a:cs typeface="Calibri"/>
            </a:endParaRPr>
          </a:p>
          <a:p>
            <a:r>
              <a:rPr lang="en-US" sz="200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4.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A correspondence file. 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​</a:t>
            </a:r>
            <a:endParaRPr lang="en-US" dirty="0">
              <a:ea typeface="Calibri"/>
              <a:cs typeface="Calibri"/>
            </a:endParaRPr>
          </a:p>
          <a:p>
            <a:pPr marL="457200" indent="-228600">
              <a:buFont typeface="Arial"/>
              <a:buChar char="•"/>
            </a:pPr>
            <a:r>
              <a:rPr lang="en-US" sz="2000" dirty="0">
                <a:solidFill>
                  <a:srgbClr val="FF0000"/>
                </a:solidFill>
                <a:latin typeface="Calibri"/>
                <a:ea typeface="Segoe UI"/>
                <a:cs typeface="Segoe UI"/>
              </a:rPr>
              <a:t>Incoming and outgoing correspondence: emails, letters, faxes, business cards, text messages</a:t>
            </a:r>
            <a:endParaRPr lang="en-US" sz="2000" dirty="0">
              <a:solidFill>
                <a:srgbClr val="000000"/>
              </a:solidFill>
              <a:latin typeface="Calibri"/>
              <a:ea typeface="Segoe UI"/>
              <a:cs typeface="Segoe UI"/>
            </a:endParaRPr>
          </a:p>
          <a:p>
            <a:endParaRPr lang="en-US" sz="2000" dirty="0">
              <a:solidFill>
                <a:srgbClr val="000000"/>
              </a:solidFill>
              <a:ea typeface="Calibr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848622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E7520-BAFE-3199-0C64-5FE344F07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690" y="420597"/>
            <a:ext cx="7541895" cy="574039"/>
          </a:xfrm>
        </p:spPr>
        <p:txBody>
          <a:bodyPr/>
          <a:lstStyle/>
          <a:p>
            <a:r>
              <a:rPr lang="en-US" sz="3000" dirty="0">
                <a:latin typeface="Calibri"/>
                <a:ea typeface="Calibri"/>
                <a:cs typeface="Calibri"/>
              </a:rPr>
              <a:t>Duties of a Post Adjutant – Sec. 218 (a)(6) 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1E8F83-5167-9663-340A-546AE4CDB5D7}"/>
              </a:ext>
            </a:extLst>
          </p:cNvPr>
          <p:cNvSpPr txBox="1"/>
          <p:nvPr/>
        </p:nvSpPr>
        <p:spPr>
          <a:xfrm>
            <a:off x="641959" y="1188684"/>
            <a:ext cx="8023791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-US" sz="2000" b="0" i="0" u="none" strike="noStrike" baseline="0" dirty="0">
                <a:solidFill>
                  <a:srgbClr val="000000"/>
                </a:solidFill>
                <a:latin typeface="Calibri"/>
                <a:ea typeface="Segoe UI"/>
                <a:cs typeface="Segoe UI"/>
              </a:rPr>
              <a:t>5. A file containing a copy of the Proof of Eligibility (POE) submitted by post officers pursuant to Section 216.</a:t>
            </a:r>
            <a:endParaRPr lang="en-US" sz="2000" b="0" i="0" dirty="0">
              <a:solidFill>
                <a:srgbClr val="000000"/>
              </a:solidFill>
              <a:latin typeface="Calibri"/>
              <a:ea typeface="Segoe UI"/>
              <a:cs typeface="Segoe UI"/>
            </a:endParaRPr>
          </a:p>
          <a:p>
            <a:pPr marL="342900" lvl="0" indent="-342900" algn="l" rtl="0">
              <a:buFont typeface="Arial,Sans-Serif"/>
              <a:buChar char="•"/>
            </a:pPr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Arial"/>
                <a:cs typeface="Arial"/>
              </a:rPr>
              <a:t>Elected and appointed officers that are listed on the Post Election Report.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​</a:t>
            </a:r>
          </a:p>
          <a:p>
            <a:pPr marL="342900" lvl="0" indent="-342900" algn="l" rtl="0">
              <a:buFont typeface="Arial,Sans-Serif"/>
              <a:buChar char="•"/>
            </a:pPr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Arial"/>
                <a:cs typeface="Arial"/>
              </a:rPr>
              <a:t>Must be provided within 30 days of </a:t>
            </a:r>
            <a:r>
              <a:rPr lang="en-US" sz="2000" b="1" i="0" u="none" strike="noStrike" baseline="0" dirty="0">
                <a:solidFill>
                  <a:srgbClr val="FF0000"/>
                </a:solidFill>
                <a:latin typeface="Calibri"/>
                <a:ea typeface="Arial"/>
                <a:cs typeface="Arial"/>
              </a:rPr>
              <a:t>election</a:t>
            </a:r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Arial"/>
                <a:cs typeface="Arial"/>
              </a:rPr>
              <a:t> or </a:t>
            </a:r>
            <a:r>
              <a:rPr lang="en-US" sz="2000" b="1" i="0" u="none" strike="noStrike" baseline="0" dirty="0">
                <a:solidFill>
                  <a:srgbClr val="FF0000"/>
                </a:solidFill>
                <a:latin typeface="Calibri"/>
                <a:ea typeface="Arial"/>
                <a:cs typeface="Arial"/>
              </a:rPr>
              <a:t>appointment</a:t>
            </a:r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Arial"/>
                <a:cs typeface="Arial"/>
              </a:rPr>
              <a:t>.</a:t>
            </a:r>
            <a:r>
              <a:rPr lang="en-US" sz="2000" b="0" i="0" dirty="0">
                <a:solidFill>
                  <a:srgbClr val="000000"/>
                </a:solidFill>
                <a:latin typeface="Calibri"/>
                <a:ea typeface="Arial"/>
                <a:cs typeface="Arial"/>
              </a:rPr>
              <a:t>​</a:t>
            </a:r>
          </a:p>
          <a:p>
            <a:pPr marL="342900" lvl="0" indent="-342900" algn="l" rtl="0">
              <a:buFont typeface="Arial,Sans-Serif"/>
              <a:buChar char="•"/>
            </a:pPr>
            <a:r>
              <a:rPr lang="en-US" sz="2000" b="0" i="0" u="none" strike="noStrike" baseline="0" dirty="0">
                <a:solidFill>
                  <a:srgbClr val="FF0000"/>
                </a:solidFill>
                <a:latin typeface="Calibri"/>
                <a:ea typeface="Arial"/>
                <a:cs typeface="Arial"/>
              </a:rPr>
              <a:t>IAW National Bylaws, POE's are kept on file for the entire year.</a:t>
            </a:r>
          </a:p>
          <a:p>
            <a:pPr marL="342900" indent="-342900">
              <a:buFont typeface="Arial,Sans-Serif"/>
              <a:buChar char="•"/>
            </a:pPr>
            <a:r>
              <a:rPr lang="en-US" sz="2000" dirty="0">
                <a:solidFill>
                  <a:srgbClr val="FF0000"/>
                </a:solidFill>
                <a:cs typeface="Arial"/>
              </a:rPr>
              <a:t>POE's include the DD214 with the qualifying event, medal or hazardous/imminent danger pay and the character of service. Member 4 copy provides best information.</a:t>
            </a:r>
          </a:p>
          <a:p>
            <a:pPr marL="342900" indent="-342900">
              <a:buFont typeface="Arial,Sans-Serif"/>
              <a:buChar char="•"/>
            </a:pPr>
            <a:r>
              <a:rPr lang="en-US" sz="2000" dirty="0">
                <a:solidFill>
                  <a:srgbClr val="FF0000"/>
                </a:solidFill>
                <a:ea typeface="Calibri"/>
                <a:cs typeface="Arial"/>
              </a:rPr>
              <a:t>POE's should be given back/disposed of once the term of office ends.</a:t>
            </a:r>
          </a:p>
          <a:p>
            <a:pPr marL="342900" indent="-342900">
              <a:buFont typeface="Arial,Sans-Serif"/>
              <a:buChar char="•"/>
            </a:pPr>
            <a:r>
              <a:rPr lang="en-US" sz="2000" dirty="0">
                <a:solidFill>
                  <a:srgbClr val="FF0000"/>
                </a:solidFill>
                <a:ea typeface="Calibri"/>
                <a:cs typeface="Arial"/>
              </a:rPr>
              <a:t>Identified as a </a:t>
            </a:r>
            <a:r>
              <a:rPr lang="en-US" sz="2000" b="1" dirty="0">
                <a:solidFill>
                  <a:srgbClr val="FF0000"/>
                </a:solidFill>
                <a:ea typeface="Calibri"/>
                <a:cs typeface="Arial"/>
              </a:rPr>
              <a:t>major discrepancy </a:t>
            </a:r>
            <a:r>
              <a:rPr lang="en-US" sz="2000" dirty="0">
                <a:solidFill>
                  <a:srgbClr val="FF0000"/>
                </a:solidFill>
                <a:ea typeface="Calibri"/>
                <a:cs typeface="Arial"/>
              </a:rPr>
              <a:t>on the post inspection reports.</a:t>
            </a:r>
          </a:p>
        </p:txBody>
      </p:sp>
    </p:spTree>
    <p:extLst>
      <p:ext uri="{BB962C8B-B14F-4D97-AF65-F5344CB8AC3E}">
        <p14:creationId xmlns:p14="http://schemas.microsoft.com/office/powerpoint/2010/main" val="2388931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1249</Words>
  <Application>Microsoft Office PowerPoint</Application>
  <PresentationFormat>On-screen Show (16:9)</PresentationFormat>
  <Paragraphs>107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Arial,Sans-Serif</vt:lpstr>
      <vt:lpstr>Calibri</vt:lpstr>
      <vt:lpstr>Calibri Light</vt:lpstr>
      <vt:lpstr>Verdana</vt:lpstr>
      <vt:lpstr>Office Theme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Tools Needed to Do Your Job</vt:lpstr>
      <vt:lpstr>Duties of a Post Adjutant – Sec. 218 (a)(6)</vt:lpstr>
      <vt:lpstr>Duties of a Post Adjutant – Sec. 218 (a)(6)</vt:lpstr>
      <vt:lpstr>Duties of a Post Adjutant – Sec. 218 (a)(6) </vt:lpstr>
      <vt:lpstr>Duties of a Post Adjutant – Sec. 218 (a)(6) </vt:lpstr>
      <vt:lpstr>Duties of a Post Adjutant – Sec. 218 (a)(6) </vt:lpstr>
      <vt:lpstr>Duties of a Post Adjutant – Sec. 218 (a)(6)</vt:lpstr>
      <vt:lpstr>Post Inspection Responsibilities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Kuta</dc:creator>
  <cp:lastModifiedBy>Deborah Johnson</cp:lastModifiedBy>
  <cp:revision>395</cp:revision>
  <cp:lastPrinted>2024-06-18T17:16:01Z</cp:lastPrinted>
  <dcterms:created xsi:type="dcterms:W3CDTF">2020-08-25T04:23:27Z</dcterms:created>
  <dcterms:modified xsi:type="dcterms:W3CDTF">2026-06-30T23:14:45Z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2020-08-19T00:00:00Z</vt:filetime>
  </property>
  <property fmtid="{D5CDD505-2E9C-101B-9397-08002B2CF9AE}" pid="3" name="Creator">
    <vt:lpwstr>Acrobat PDFMaker 20 for PowerPoint</vt:lpwstr>
  </property>
  <property fmtid="{D5CDD505-2E9C-101B-9397-08002B2CF9AE}" pid="4" name="LastSaved">
    <vt:filetime>2020-08-25T00:00:00Z</vt:filetime>
  </property>
</Properties>
</file>