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8" r:id="rId2"/>
    <p:sldId id="292" r:id="rId3"/>
    <p:sldId id="309" r:id="rId4"/>
    <p:sldId id="305" r:id="rId5"/>
    <p:sldId id="294" r:id="rId6"/>
    <p:sldId id="310" r:id="rId7"/>
    <p:sldId id="296" r:id="rId8"/>
    <p:sldId id="295" r:id="rId9"/>
    <p:sldId id="306" r:id="rId10"/>
    <p:sldId id="307" r:id="rId11"/>
    <p:sldId id="311" r:id="rId12"/>
    <p:sldId id="312" r:id="rId13"/>
    <p:sldId id="313" r:id="rId14"/>
    <p:sldId id="314" r:id="rId15"/>
    <p:sldId id="278" r:id="rId16"/>
  </p:sldIdLst>
  <p:sldSz cx="9144000" cy="5143500" type="screen16x9"/>
  <p:notesSz cx="7027863" cy="9313863"/>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68162" autoAdjust="0"/>
  </p:normalViewPr>
  <p:slideViewPr>
    <p:cSldViewPr>
      <p:cViewPr varScale="1">
        <p:scale>
          <a:sx n="99" d="100"/>
          <a:sy n="99" d="100"/>
        </p:scale>
        <p:origin x="194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228600" indent="-228600">
              <a:buAutoNum type="arabicPeriod"/>
            </a:pPr>
            <a:endParaRPr lang="en-US" dirty="0"/>
          </a:p>
          <a:p>
            <a:pPr marL="0" indent="0">
              <a:buNone/>
            </a:pPr>
            <a:r>
              <a:rPr lang="en-US" dirty="0"/>
              <a:t>2. Nominations for Judge Advocate, Surgeon will be nominated only if required election by the By-laws after trustee. </a:t>
            </a:r>
          </a:p>
          <a:p>
            <a:pPr marL="228600" indent="-228600">
              <a:buAutoNum type="arabicPeriod"/>
            </a:pPr>
            <a:endParaRPr lang="en-US" dirty="0"/>
          </a:p>
          <a:p>
            <a:pPr algn="l"/>
            <a:r>
              <a:rPr lang="en-US" b="1" i="0" dirty="0">
                <a:solidFill>
                  <a:srgbClr val="0D0D0D"/>
                </a:solidFill>
                <a:effectLst/>
                <a:latin typeface="ui-sans-serif"/>
              </a:rPr>
              <a:t>Procedure</a:t>
            </a:r>
            <a:r>
              <a:rPr lang="en-US" b="0" i="0" dirty="0">
                <a:solidFill>
                  <a:srgbClr val="0D0D0D"/>
                </a:solidFill>
                <a:effectLst/>
                <a:latin typeface="ui-sans-serif"/>
              </a:rPr>
              <a:t>:</a:t>
            </a:r>
          </a:p>
          <a:p>
            <a:pPr algn="l">
              <a:buFont typeface="Arial" panose="020B0604020202020204" pitchFamily="34" charset="0"/>
              <a:buChar char="•"/>
            </a:pPr>
            <a:r>
              <a:rPr lang="en-US" b="0" i="0" dirty="0">
                <a:solidFill>
                  <a:srgbClr val="0D0D0D"/>
                </a:solidFill>
                <a:effectLst/>
                <a:latin typeface="ui-sans-serif"/>
              </a:rPr>
              <a:t>For each position, the presiding officer will call for nominations three times before moving to the next office.</a:t>
            </a:r>
          </a:p>
          <a:p>
            <a:pPr algn="l">
              <a:buFont typeface="Arial" panose="020B0604020202020204" pitchFamily="34" charset="0"/>
              <a:buChar char="•"/>
            </a:pPr>
            <a:r>
              <a:rPr lang="en-US" b="0" i="0" dirty="0">
                <a:solidFill>
                  <a:srgbClr val="0D0D0D"/>
                </a:solidFill>
                <a:effectLst/>
                <a:latin typeface="ui-sans-serif"/>
              </a:rPr>
              <a:t>Any member in good standing can nominate another member.</a:t>
            </a:r>
          </a:p>
          <a:p>
            <a:pPr algn="l">
              <a:buFont typeface="Arial" panose="020B0604020202020204" pitchFamily="34" charset="0"/>
              <a:buChar char="•"/>
            </a:pPr>
            <a:r>
              <a:rPr lang="en-US" b="0" i="0" dirty="0">
                <a:solidFill>
                  <a:srgbClr val="0D0D0D"/>
                </a:solidFill>
                <a:effectLst/>
                <a:latin typeface="ui-sans-serif"/>
              </a:rPr>
              <a:t>Nominees must accept the nomination either in person or, if absent, through a written acceptance submitted to the Adjutant prior to the nomination meeting.</a:t>
            </a:r>
          </a:p>
          <a:p>
            <a:pPr marL="0" indent="0">
              <a:buNone/>
            </a:pPr>
            <a:endParaRPr lang="en-US" dirty="0"/>
          </a:p>
        </p:txBody>
      </p:sp>
    </p:spTree>
    <p:extLst>
      <p:ext uri="{BB962C8B-B14F-4D97-AF65-F5344CB8AC3E}">
        <p14:creationId xmlns:p14="http://schemas.microsoft.com/office/powerpoint/2010/main" val="3009041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endParaRPr lang="en-US" dirty="0"/>
          </a:p>
        </p:txBody>
      </p:sp>
    </p:spTree>
    <p:extLst>
      <p:ext uri="{BB962C8B-B14F-4D97-AF65-F5344CB8AC3E}">
        <p14:creationId xmlns:p14="http://schemas.microsoft.com/office/powerpoint/2010/main" val="3388772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endParaRPr lang="en-US" dirty="0"/>
          </a:p>
        </p:txBody>
      </p:sp>
    </p:spTree>
    <p:extLst>
      <p:ext uri="{BB962C8B-B14F-4D97-AF65-F5344CB8AC3E}">
        <p14:creationId xmlns:p14="http://schemas.microsoft.com/office/powerpoint/2010/main" val="3652569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endParaRPr lang="en-US" dirty="0"/>
          </a:p>
        </p:txBody>
      </p:sp>
    </p:spTree>
    <p:extLst>
      <p:ext uri="{BB962C8B-B14F-4D97-AF65-F5344CB8AC3E}">
        <p14:creationId xmlns:p14="http://schemas.microsoft.com/office/powerpoint/2010/main" val="2368429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AF532FA5-7257-BEE5-0FA2-DCC60D3045AC}"/>
              </a:ext>
            </a:extLst>
          </p:cNvPr>
          <p:cNvSpPr>
            <a:spLocks noGrp="1"/>
          </p:cNvSpPr>
          <p:nvPr>
            <p:ph type="body" idx="1"/>
          </p:nvPr>
        </p:nvSpPr>
        <p:spPr>
          <a:xfrm>
            <a:off x="703263" y="4481513"/>
            <a:ext cx="5621337" cy="3668712"/>
          </a:xfrm>
          <a:prstGeom prst="rect">
            <a:avLst/>
          </a:prstGeo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endParaRPr lang="en-US" dirty="0"/>
          </a:p>
        </p:txBody>
      </p:sp>
    </p:spTree>
    <p:extLst>
      <p:ext uri="{BB962C8B-B14F-4D97-AF65-F5344CB8AC3E}">
        <p14:creationId xmlns:p14="http://schemas.microsoft.com/office/powerpoint/2010/main" val="261709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indent="0">
              <a:buNone/>
            </a:pPr>
            <a:endParaRPr lang="en-US" dirty="0"/>
          </a:p>
          <a:p>
            <a:endParaRPr lang="en-US" dirty="0"/>
          </a:p>
        </p:txBody>
      </p:sp>
    </p:spTree>
    <p:extLst>
      <p:ext uri="{BB962C8B-B14F-4D97-AF65-F5344CB8AC3E}">
        <p14:creationId xmlns:p14="http://schemas.microsoft.com/office/powerpoint/2010/main" val="2694015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b="0" i="0" dirty="0">
                <a:solidFill>
                  <a:srgbClr val="0D0D0D"/>
                </a:solidFill>
                <a:effectLst/>
                <a:latin typeface="ui-sans-serif"/>
              </a:rPr>
              <a:t>A </a:t>
            </a:r>
            <a:r>
              <a:rPr lang="en-US" b="1" i="0" dirty="0">
                <a:solidFill>
                  <a:srgbClr val="0D0D0D"/>
                </a:solidFill>
                <a:effectLst/>
                <a:latin typeface="ui-sans-serif"/>
              </a:rPr>
              <a:t>roll call vote</a:t>
            </a:r>
            <a:r>
              <a:rPr lang="en-US" b="0" i="0" dirty="0">
                <a:solidFill>
                  <a:srgbClr val="0D0D0D"/>
                </a:solidFill>
                <a:effectLst/>
                <a:latin typeface="ui-sans-serif"/>
              </a:rPr>
              <a:t> is a voting method where each member's vote is recorded individually, ensuring transparency and accountability. In the context of the Veterans of Foreign Wars (VFW),</a:t>
            </a:r>
          </a:p>
          <a:p>
            <a:r>
              <a:rPr lang="en-US" b="0" i="0" dirty="0">
                <a:solidFill>
                  <a:srgbClr val="0D0D0D"/>
                </a:solidFill>
                <a:effectLst/>
                <a:latin typeface="ui-sans-serif"/>
              </a:rPr>
              <a:t>this procedure is typically governed by the organization's bylaws and parliamentary guidelines.</a:t>
            </a:r>
          </a:p>
          <a:p>
            <a:endParaRPr lang="en-US" b="0" i="0" dirty="0">
              <a:solidFill>
                <a:srgbClr val="0D0D0D"/>
              </a:solidFill>
              <a:effectLst/>
              <a:latin typeface="ui-sans-serif"/>
            </a:endParaRPr>
          </a:p>
          <a:p>
            <a:pPr algn="l"/>
            <a:r>
              <a:rPr lang="en-US" b="1" i="0" dirty="0">
                <a:solidFill>
                  <a:srgbClr val="0D0D0D"/>
                </a:solidFill>
                <a:effectLst/>
                <a:latin typeface="ui-sans-serif"/>
              </a:rPr>
              <a:t>Considerations:</a:t>
            </a:r>
            <a:endParaRPr lang="en-US" b="0" i="0" dirty="0">
              <a:solidFill>
                <a:srgbClr val="0D0D0D"/>
              </a:solidFill>
              <a:effectLst/>
              <a:latin typeface="ui-sans-serif"/>
            </a:endParaRPr>
          </a:p>
          <a:p>
            <a:pPr algn="l">
              <a:buFont typeface="Arial" panose="020B0604020202020204" pitchFamily="34" charset="0"/>
              <a:buChar char="•"/>
            </a:pPr>
            <a:r>
              <a:rPr lang="en-US" b="1" i="0" dirty="0">
                <a:solidFill>
                  <a:srgbClr val="0D0D0D"/>
                </a:solidFill>
                <a:effectLst/>
                <a:latin typeface="ui-sans-serif"/>
              </a:rPr>
              <a:t>Transparency:</a:t>
            </a:r>
            <a:r>
              <a:rPr lang="en-US" b="0" i="0" dirty="0">
                <a:solidFill>
                  <a:srgbClr val="0D0D0D"/>
                </a:solidFill>
                <a:effectLst/>
                <a:latin typeface="ui-sans-serif"/>
              </a:rPr>
              <a:t> Roll call votes provide a clear record of each member's position on an issue, promoting accountability.</a:t>
            </a:r>
          </a:p>
          <a:p>
            <a:pPr algn="l">
              <a:buFont typeface="Arial" panose="020B0604020202020204" pitchFamily="34" charset="0"/>
              <a:buChar char="•"/>
            </a:pPr>
            <a:r>
              <a:rPr lang="en-US" b="1" i="0" dirty="0">
                <a:solidFill>
                  <a:srgbClr val="0D0D0D"/>
                </a:solidFill>
                <a:effectLst/>
                <a:latin typeface="ui-sans-serif"/>
              </a:rPr>
              <a:t>Time-Consuming:</a:t>
            </a:r>
            <a:r>
              <a:rPr lang="en-US" b="0" i="0" dirty="0">
                <a:solidFill>
                  <a:srgbClr val="0D0D0D"/>
                </a:solidFill>
                <a:effectLst/>
                <a:latin typeface="ui-sans-serif"/>
              </a:rPr>
              <a:t> This method can be more time-intensive than other voting procedures, so it's often reserved for significant or contentious decisions.</a:t>
            </a:r>
          </a:p>
          <a:p>
            <a:endParaRPr lang="en-US" dirty="0"/>
          </a:p>
        </p:txBody>
      </p:sp>
    </p:spTree>
    <p:extLst>
      <p:ext uri="{BB962C8B-B14F-4D97-AF65-F5344CB8AC3E}">
        <p14:creationId xmlns:p14="http://schemas.microsoft.com/office/powerpoint/2010/main" val="1758332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District elections are in May</a:t>
            </a:r>
          </a:p>
        </p:txBody>
      </p:sp>
    </p:spTree>
    <p:extLst>
      <p:ext uri="{BB962C8B-B14F-4D97-AF65-F5344CB8AC3E}">
        <p14:creationId xmlns:p14="http://schemas.microsoft.com/office/powerpoint/2010/main" val="71978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1. Proof of Eligibility must be submitted within 30 day to Adjutant / 30 days of their election or appointment, the position will be declared vacant.</a:t>
            </a:r>
          </a:p>
          <a:p>
            <a:endParaRPr lang="en-US" dirty="0"/>
          </a:p>
          <a:p>
            <a:r>
              <a:rPr lang="en-US" b="0" i="0" dirty="0">
                <a:solidFill>
                  <a:srgbClr val="0D0D0D"/>
                </a:solidFill>
                <a:effectLst/>
                <a:latin typeface="ui-sans-serif"/>
              </a:rPr>
              <a:t>It's important to note that officers cannot assume the duties of their office until their eligibility has been properly verified</a:t>
            </a:r>
          </a:p>
          <a:p>
            <a:endParaRPr lang="en-US" b="0" i="0" dirty="0">
              <a:solidFill>
                <a:srgbClr val="0D0D0D"/>
              </a:solidFill>
              <a:effectLst/>
              <a:latin typeface="ui-sans-serif"/>
            </a:endParaRPr>
          </a:p>
          <a:p>
            <a:r>
              <a:rPr lang="en-US" b="0" i="0" dirty="0">
                <a:solidFill>
                  <a:srgbClr val="0D0D0D"/>
                </a:solidFill>
                <a:effectLst/>
                <a:latin typeface="ui-sans-serif"/>
              </a:rPr>
              <a:t>Adhering to these guidelines ensures that all officers meet the VFW's standards and maintain the integrity of the organization.</a:t>
            </a:r>
          </a:p>
          <a:p>
            <a:endParaRPr lang="en-US" b="0" i="0" dirty="0">
              <a:solidFill>
                <a:srgbClr val="0D0D0D"/>
              </a:solidFill>
              <a:effectLst/>
              <a:latin typeface="ui-sans-serif"/>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2. Adjutants and Quartermaster can submit election reports / District Quartermasters can submit for all posts in district.</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a:p>
            <a:pPr algn="l"/>
            <a:r>
              <a:rPr lang="en-US" b="1" i="0" dirty="0">
                <a:solidFill>
                  <a:srgbClr val="0D0D0D"/>
                </a:solidFill>
                <a:effectLst/>
                <a:latin typeface="ui-sans-serif"/>
              </a:rPr>
              <a:t>Acceptable Proof of Eligibility Documents</a:t>
            </a:r>
          </a:p>
          <a:p>
            <a:pPr algn="l"/>
            <a:r>
              <a:rPr lang="en-US" b="0" i="0" dirty="0">
                <a:solidFill>
                  <a:srgbClr val="0D0D0D"/>
                </a:solidFill>
                <a:effectLst/>
                <a:latin typeface="ui-sans-serif"/>
              </a:rPr>
              <a:t>To prove eligibility, an individual must present one of the following documents:</a:t>
            </a:r>
          </a:p>
          <a:p>
            <a:pPr algn="l">
              <a:buFont typeface="Arial" panose="020B0604020202020204" pitchFamily="34" charset="0"/>
              <a:buChar char="•"/>
            </a:pPr>
            <a:r>
              <a:rPr lang="en-US" b="1" i="0" dirty="0">
                <a:solidFill>
                  <a:srgbClr val="0D0D0D"/>
                </a:solidFill>
                <a:effectLst/>
                <a:latin typeface="ui-sans-serif"/>
              </a:rPr>
              <a:t>DD-214 (Certificate of Release or Discharge from Active Duty)</a:t>
            </a:r>
            <a:endParaRPr lang="en-US" b="0" i="0" dirty="0">
              <a:solidFill>
                <a:srgbClr val="0D0D0D"/>
              </a:solidFill>
              <a:effectLst/>
              <a:latin typeface="ui-sans-serif"/>
            </a:endParaRPr>
          </a:p>
          <a:p>
            <a:pPr marL="742950" lvl="1" indent="-285750" algn="l">
              <a:buFont typeface="Arial" panose="020B0604020202020204" pitchFamily="34" charset="0"/>
              <a:buChar char="•"/>
            </a:pPr>
            <a:r>
              <a:rPr lang="en-US" b="0" i="0" dirty="0">
                <a:solidFill>
                  <a:srgbClr val="0D0D0D"/>
                </a:solidFill>
                <a:effectLst/>
                <a:latin typeface="ui-sans-serif"/>
              </a:rPr>
              <a:t>Must indicate:</a:t>
            </a:r>
          </a:p>
          <a:p>
            <a:pPr marL="1143000" lvl="2" indent="-228600" algn="l">
              <a:buFont typeface="Arial" panose="020B0604020202020204" pitchFamily="34" charset="0"/>
              <a:buChar char="•"/>
            </a:pPr>
            <a:r>
              <a:rPr lang="en-US" b="0" i="0" dirty="0">
                <a:solidFill>
                  <a:srgbClr val="0D0D0D"/>
                </a:solidFill>
                <a:effectLst/>
                <a:latin typeface="ui-sans-serif"/>
              </a:rPr>
              <a:t>Honorable service</a:t>
            </a:r>
          </a:p>
          <a:p>
            <a:pPr marL="1143000" lvl="2" indent="-228600" algn="l">
              <a:buFont typeface="Arial" panose="020B0604020202020204" pitchFamily="34" charset="0"/>
              <a:buChar char="•"/>
            </a:pPr>
            <a:r>
              <a:rPr lang="en-US" b="0" i="0" dirty="0">
                <a:solidFill>
                  <a:srgbClr val="0D0D0D"/>
                </a:solidFill>
                <a:effectLst/>
                <a:latin typeface="ui-sans-serif"/>
              </a:rPr>
              <a:t>Campaign medal(s) or expeditionary service</a:t>
            </a:r>
          </a:p>
          <a:p>
            <a:pPr marL="1143000" lvl="2" indent="-228600" algn="l">
              <a:buFont typeface="Arial" panose="020B0604020202020204" pitchFamily="34" charset="0"/>
              <a:buChar char="•"/>
            </a:pPr>
            <a:r>
              <a:rPr lang="en-US" b="0" i="0" dirty="0">
                <a:solidFill>
                  <a:srgbClr val="0D0D0D"/>
                </a:solidFill>
                <a:effectLst/>
                <a:latin typeface="ui-sans-serif"/>
              </a:rPr>
              <a:t>Combat duty (if applicable)</a:t>
            </a:r>
          </a:p>
          <a:p>
            <a:pPr algn="l">
              <a:buFont typeface="Arial" panose="020B0604020202020204" pitchFamily="34" charset="0"/>
              <a:buChar char="•"/>
            </a:pPr>
            <a:r>
              <a:rPr lang="en-US" b="1" i="0" dirty="0">
                <a:solidFill>
                  <a:srgbClr val="0D0D0D"/>
                </a:solidFill>
                <a:effectLst/>
                <a:latin typeface="ui-sans-serif"/>
              </a:rPr>
              <a:t>Military Service Records (Official Orders or Citations)</a:t>
            </a:r>
            <a:endParaRPr lang="en-US" b="0" i="0" dirty="0">
              <a:solidFill>
                <a:srgbClr val="0D0D0D"/>
              </a:solidFill>
              <a:effectLst/>
              <a:latin typeface="ui-sans-serif"/>
            </a:endParaRPr>
          </a:p>
          <a:p>
            <a:pPr marL="742950" lvl="1" indent="-285750" algn="l">
              <a:buFont typeface="Arial" panose="020B0604020202020204" pitchFamily="34" charset="0"/>
              <a:buChar char="•"/>
            </a:pPr>
            <a:r>
              <a:rPr lang="en-US" b="0" i="0" dirty="0">
                <a:solidFill>
                  <a:srgbClr val="0D0D0D"/>
                </a:solidFill>
                <a:effectLst/>
                <a:latin typeface="ui-sans-serif"/>
              </a:rPr>
              <a:t>Deployment orders with campaign participation</a:t>
            </a:r>
          </a:p>
          <a:p>
            <a:pPr algn="l">
              <a:buFont typeface="Arial" panose="020B0604020202020204" pitchFamily="34" charset="0"/>
              <a:buChar char="•"/>
            </a:pPr>
            <a:r>
              <a:rPr lang="en-US" b="1" i="0" dirty="0">
                <a:solidFill>
                  <a:srgbClr val="0D0D0D"/>
                </a:solidFill>
                <a:effectLst/>
                <a:latin typeface="ui-sans-serif"/>
              </a:rPr>
              <a:t>Service Record Book (</a:t>
            </a:r>
            <a:r>
              <a:rPr lang="en-US" b="1" i="0" dirty="0" err="1">
                <a:solidFill>
                  <a:srgbClr val="0D0D0D"/>
                </a:solidFill>
                <a:effectLst/>
                <a:latin typeface="ui-sans-serif"/>
              </a:rPr>
              <a:t>SRB</a:t>
            </a:r>
            <a:r>
              <a:rPr lang="en-US" b="1" i="0" dirty="0">
                <a:solidFill>
                  <a:srgbClr val="0D0D0D"/>
                </a:solidFill>
                <a:effectLst/>
                <a:latin typeface="ui-sans-serif"/>
              </a:rPr>
              <a:t>) or Officer Record Book (ORB)</a:t>
            </a:r>
            <a:endParaRPr lang="en-US" b="0" i="0" dirty="0">
              <a:solidFill>
                <a:srgbClr val="0D0D0D"/>
              </a:solidFill>
              <a:effectLst/>
              <a:latin typeface="ui-sans-serif"/>
            </a:endParaRPr>
          </a:p>
          <a:p>
            <a:pPr marL="742950" lvl="1" indent="-285750" algn="l">
              <a:buFont typeface="Arial" panose="020B0604020202020204" pitchFamily="34" charset="0"/>
              <a:buChar char="•"/>
            </a:pPr>
            <a:r>
              <a:rPr lang="en-US" b="0" i="0" dirty="0">
                <a:solidFill>
                  <a:srgbClr val="0D0D0D"/>
                </a:solidFill>
                <a:effectLst/>
                <a:latin typeface="ui-sans-serif"/>
              </a:rPr>
              <a:t>Used by active-duty members or veterans with limited documentation</a:t>
            </a:r>
          </a:p>
          <a:p>
            <a:pPr algn="l">
              <a:buFont typeface="Arial" panose="020B0604020202020204" pitchFamily="34" charset="0"/>
              <a:buChar char="•"/>
            </a:pPr>
            <a:r>
              <a:rPr lang="en-US" b="1" i="0" dirty="0">
                <a:solidFill>
                  <a:srgbClr val="0D0D0D"/>
                </a:solidFill>
                <a:effectLst/>
                <a:latin typeface="ui-sans-serif"/>
              </a:rPr>
              <a:t>Special Pay Records</a:t>
            </a:r>
            <a:endParaRPr lang="en-US" b="0" i="0" dirty="0">
              <a:solidFill>
                <a:srgbClr val="0D0D0D"/>
              </a:solidFill>
              <a:effectLst/>
              <a:latin typeface="ui-sans-serif"/>
            </a:endParaRPr>
          </a:p>
          <a:p>
            <a:pPr marL="742950" lvl="1" indent="-285750" algn="l">
              <a:buFont typeface="Arial" panose="020B0604020202020204" pitchFamily="34" charset="0"/>
              <a:buChar char="•"/>
            </a:pPr>
            <a:r>
              <a:rPr lang="en-US" b="0" i="0" dirty="0">
                <a:solidFill>
                  <a:srgbClr val="0D0D0D"/>
                </a:solidFill>
                <a:effectLst/>
                <a:latin typeface="ui-sans-serif"/>
              </a:rPr>
              <a:t>Proof of </a:t>
            </a:r>
            <a:r>
              <a:rPr lang="en-US" b="1" i="0" dirty="0">
                <a:solidFill>
                  <a:srgbClr val="0D0D0D"/>
                </a:solidFill>
                <a:effectLst/>
                <a:latin typeface="ui-sans-serif"/>
              </a:rPr>
              <a:t>Hostile Fire Pay (</a:t>
            </a:r>
            <a:r>
              <a:rPr lang="en-US" b="1" i="0" dirty="0" err="1">
                <a:solidFill>
                  <a:srgbClr val="0D0D0D"/>
                </a:solidFill>
                <a:effectLst/>
                <a:latin typeface="ui-sans-serif"/>
              </a:rPr>
              <a:t>HFP</a:t>
            </a:r>
            <a:r>
              <a:rPr lang="en-US" b="1" i="0" dirty="0">
                <a:solidFill>
                  <a:srgbClr val="0D0D0D"/>
                </a:solidFill>
                <a:effectLst/>
                <a:latin typeface="ui-sans-serif"/>
              </a:rPr>
              <a:t>) or Imminent Danger Pay (IDP)</a:t>
            </a:r>
            <a:r>
              <a:rPr lang="en-US" b="0" i="0" dirty="0">
                <a:solidFill>
                  <a:srgbClr val="0D0D0D"/>
                </a:solidFill>
                <a:effectLst/>
                <a:latin typeface="ui-sans-serif"/>
              </a:rPr>
              <a:t> under Title 37, Section 310 of the U.S. Code</a:t>
            </a:r>
          </a:p>
          <a:p>
            <a:pPr algn="l">
              <a:buFont typeface="Arial" panose="020B0604020202020204" pitchFamily="34" charset="0"/>
              <a:buChar char="•"/>
            </a:pPr>
            <a:r>
              <a:rPr lang="en-US" b="1" i="0" dirty="0">
                <a:solidFill>
                  <a:srgbClr val="0D0D0D"/>
                </a:solidFill>
                <a:effectLst/>
                <a:latin typeface="ui-sans-serif"/>
              </a:rPr>
              <a:t>VA or National Archives Verification</a:t>
            </a:r>
            <a:endParaRPr lang="en-US" b="0" i="0" dirty="0">
              <a:solidFill>
                <a:srgbClr val="0D0D0D"/>
              </a:solidFill>
              <a:effectLst/>
              <a:latin typeface="ui-sans-serif"/>
            </a:endParaRPr>
          </a:p>
          <a:p>
            <a:pPr marL="742950" lvl="1" indent="-285750" algn="l">
              <a:buFont typeface="Arial" panose="020B0604020202020204" pitchFamily="34" charset="0"/>
              <a:buChar char="•"/>
            </a:pPr>
            <a:r>
              <a:rPr lang="en-US" b="0" i="0" dirty="0">
                <a:solidFill>
                  <a:srgbClr val="0D0D0D"/>
                </a:solidFill>
                <a:effectLst/>
                <a:latin typeface="ui-sans-serif"/>
              </a:rPr>
              <a:t>For older records, verification from the </a:t>
            </a:r>
            <a:r>
              <a:rPr lang="en-US" b="1" i="0" dirty="0">
                <a:solidFill>
                  <a:srgbClr val="0D0D0D"/>
                </a:solidFill>
                <a:effectLst/>
                <a:latin typeface="ui-sans-serif"/>
              </a:rPr>
              <a:t>National Archives (NPRC) or the VA</a:t>
            </a:r>
            <a:r>
              <a:rPr lang="en-US" b="0" i="0" dirty="0">
                <a:solidFill>
                  <a:srgbClr val="0D0D0D"/>
                </a:solidFill>
                <a:effectLst/>
                <a:latin typeface="ui-sans-serif"/>
              </a:rPr>
              <a:t> may be required.</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a:p>
            <a:endParaRPr lang="en-US" dirty="0"/>
          </a:p>
        </p:txBody>
      </p:sp>
    </p:spTree>
    <p:extLst>
      <p:ext uri="{BB962C8B-B14F-4D97-AF65-F5344CB8AC3E}">
        <p14:creationId xmlns:p14="http://schemas.microsoft.com/office/powerpoint/2010/main" val="3349651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p:txBody>
      </p:sp>
    </p:spTree>
    <p:extLst>
      <p:ext uri="{BB962C8B-B14F-4D97-AF65-F5344CB8AC3E}">
        <p14:creationId xmlns:p14="http://schemas.microsoft.com/office/powerpoint/2010/main" val="408094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endParaRPr lang="en-US" dirty="0"/>
          </a:p>
        </p:txBody>
      </p:sp>
    </p:spTree>
    <p:extLst>
      <p:ext uri="{BB962C8B-B14F-4D97-AF65-F5344CB8AC3E}">
        <p14:creationId xmlns:p14="http://schemas.microsoft.com/office/powerpoint/2010/main" val="896540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algn="l"/>
            <a:r>
              <a:rPr lang="en-US" b="1" i="0" dirty="0">
                <a:solidFill>
                  <a:srgbClr val="0D0D0D"/>
                </a:solidFill>
                <a:effectLst/>
                <a:latin typeface="ui-sans-serif"/>
              </a:rPr>
              <a:t>Eligibility Requirements for Installing Officers</a:t>
            </a:r>
          </a:p>
          <a:p>
            <a:pPr algn="l"/>
            <a:r>
              <a:rPr lang="en-US" b="0" i="0" dirty="0">
                <a:solidFill>
                  <a:srgbClr val="0D0D0D"/>
                </a:solidFill>
                <a:effectLst/>
                <a:latin typeface="ui-sans-serif"/>
              </a:rPr>
              <a:t>The Installing Officer </a:t>
            </a:r>
            <a:r>
              <a:rPr lang="en-US" b="1" i="0" dirty="0">
                <a:solidFill>
                  <a:srgbClr val="0D0D0D"/>
                </a:solidFill>
                <a:effectLst/>
                <a:latin typeface="ui-sans-serif"/>
              </a:rPr>
              <a:t>must be</a:t>
            </a:r>
            <a:r>
              <a:rPr lang="en-US" b="0" i="0" dirty="0">
                <a:solidFill>
                  <a:srgbClr val="0D0D0D"/>
                </a:solidFill>
                <a:effectLst/>
                <a:latin typeface="ui-sans-serif"/>
              </a:rPr>
              <a:t>:</a:t>
            </a:r>
          </a:p>
          <a:p>
            <a:pPr algn="l">
              <a:buFont typeface="+mj-lt"/>
              <a:buAutoNum type="arabicPeriod"/>
            </a:pPr>
            <a:r>
              <a:rPr lang="en-US" b="1" i="0" dirty="0">
                <a:solidFill>
                  <a:srgbClr val="0D0D0D"/>
                </a:solidFill>
                <a:effectLst/>
                <a:latin typeface="ui-sans-serif"/>
              </a:rPr>
              <a:t>A Past or Present Commander</a:t>
            </a:r>
            <a:endParaRPr lang="en-US" b="0" i="0" dirty="0">
              <a:solidFill>
                <a:srgbClr val="0D0D0D"/>
              </a:solidFill>
              <a:effectLst/>
              <a:latin typeface="ui-sans-serif"/>
            </a:endParaRPr>
          </a:p>
          <a:p>
            <a:pPr marL="742950" lvl="1" indent="-285750" algn="l">
              <a:buFont typeface="+mj-lt"/>
              <a:buAutoNum type="arabicPeriod"/>
            </a:pPr>
            <a:r>
              <a:rPr lang="en-US" b="0" i="0" dirty="0">
                <a:solidFill>
                  <a:srgbClr val="0D0D0D"/>
                </a:solidFill>
                <a:effectLst/>
                <a:latin typeface="ui-sans-serif"/>
              </a:rPr>
              <a:t>A </a:t>
            </a:r>
            <a:r>
              <a:rPr lang="en-US" b="1" i="0" dirty="0">
                <a:solidFill>
                  <a:srgbClr val="0D0D0D"/>
                </a:solidFill>
                <a:effectLst/>
                <a:latin typeface="ui-sans-serif"/>
              </a:rPr>
              <a:t>current</a:t>
            </a:r>
            <a:r>
              <a:rPr lang="en-US" b="0" i="0" dirty="0">
                <a:solidFill>
                  <a:srgbClr val="0D0D0D"/>
                </a:solidFill>
                <a:effectLst/>
                <a:latin typeface="ui-sans-serif"/>
              </a:rPr>
              <a:t> or </a:t>
            </a:r>
            <a:r>
              <a:rPr lang="en-US" b="1" i="0" dirty="0">
                <a:solidFill>
                  <a:srgbClr val="0D0D0D"/>
                </a:solidFill>
                <a:effectLst/>
                <a:latin typeface="ui-sans-serif"/>
              </a:rPr>
              <a:t>Past Post Commander, District Commander, Department Commander, or National Commander</a:t>
            </a:r>
            <a:r>
              <a:rPr lang="en-US" b="0" i="0" dirty="0">
                <a:solidFill>
                  <a:srgbClr val="0D0D0D"/>
                </a:solidFill>
                <a:effectLst/>
                <a:latin typeface="ui-sans-serif"/>
              </a:rPr>
              <a:t> may serve as the Installing Officer.</a:t>
            </a:r>
          </a:p>
          <a:p>
            <a:pPr marL="742950" lvl="1" indent="-285750" algn="l">
              <a:buFont typeface="+mj-lt"/>
              <a:buAutoNum type="arabicPeriod"/>
            </a:pPr>
            <a:r>
              <a:rPr lang="en-US" b="0" i="0" dirty="0">
                <a:solidFill>
                  <a:srgbClr val="0D0D0D"/>
                </a:solidFill>
                <a:effectLst/>
                <a:latin typeface="ui-sans-serif"/>
              </a:rPr>
              <a:t>If none are available, another qualified officer </a:t>
            </a:r>
            <a:r>
              <a:rPr lang="en-US" b="1" i="0" dirty="0">
                <a:solidFill>
                  <a:srgbClr val="0D0D0D"/>
                </a:solidFill>
                <a:effectLst/>
                <a:latin typeface="ui-sans-serif"/>
              </a:rPr>
              <a:t>appointed by the Department Commander</a:t>
            </a:r>
            <a:r>
              <a:rPr lang="en-US" b="0" i="0" dirty="0">
                <a:solidFill>
                  <a:srgbClr val="0D0D0D"/>
                </a:solidFill>
                <a:effectLst/>
                <a:latin typeface="ui-sans-serif"/>
              </a:rPr>
              <a:t> may conduct the installation.</a:t>
            </a:r>
          </a:p>
          <a:p>
            <a:pPr algn="l">
              <a:buFont typeface="+mj-lt"/>
              <a:buAutoNum type="arabicPeriod"/>
            </a:pPr>
            <a:r>
              <a:rPr lang="en-US" b="1" i="0" dirty="0">
                <a:solidFill>
                  <a:srgbClr val="0D0D0D"/>
                </a:solidFill>
                <a:effectLst/>
                <a:latin typeface="ui-sans-serif"/>
              </a:rPr>
              <a:t>A VFW Member in Good Standing</a:t>
            </a:r>
            <a:endParaRPr lang="en-US" b="0" i="0" dirty="0">
              <a:solidFill>
                <a:srgbClr val="0D0D0D"/>
              </a:solidFill>
              <a:effectLst/>
              <a:latin typeface="ui-sans-serif"/>
            </a:endParaRPr>
          </a:p>
          <a:p>
            <a:pPr marL="742950" lvl="1" indent="-285750" algn="l">
              <a:buFont typeface="+mj-lt"/>
              <a:buAutoNum type="arabicPeriod"/>
            </a:pPr>
            <a:r>
              <a:rPr lang="en-US" b="0" i="0" dirty="0">
                <a:solidFill>
                  <a:srgbClr val="0D0D0D"/>
                </a:solidFill>
                <a:effectLst/>
                <a:latin typeface="ui-sans-serif"/>
              </a:rPr>
              <a:t>The Installing Officer </a:t>
            </a:r>
            <a:r>
              <a:rPr lang="en-US" b="1" i="0" dirty="0">
                <a:solidFill>
                  <a:srgbClr val="0D0D0D"/>
                </a:solidFill>
                <a:effectLst/>
                <a:latin typeface="ui-sans-serif"/>
              </a:rPr>
              <a:t>must be a member in good standing</a:t>
            </a:r>
            <a:r>
              <a:rPr lang="en-US" b="0" i="0" dirty="0">
                <a:solidFill>
                  <a:srgbClr val="0D0D0D"/>
                </a:solidFill>
                <a:effectLst/>
                <a:latin typeface="ui-sans-serif"/>
              </a:rPr>
              <a:t> with all dues paid and no disciplinary actions against them.</a:t>
            </a:r>
          </a:p>
          <a:p>
            <a:pPr algn="l">
              <a:buFont typeface="+mj-lt"/>
              <a:buAutoNum type="arabicPeriod"/>
            </a:pPr>
            <a:r>
              <a:rPr lang="en-US" b="1" i="0" dirty="0">
                <a:solidFill>
                  <a:srgbClr val="0D0D0D"/>
                </a:solidFill>
                <a:effectLst/>
                <a:latin typeface="ui-sans-serif"/>
              </a:rPr>
              <a:t>Authorized by the Commander-Elect</a:t>
            </a:r>
            <a:endParaRPr lang="en-US" b="0" i="0" dirty="0">
              <a:solidFill>
                <a:srgbClr val="0D0D0D"/>
              </a:solidFill>
              <a:effectLst/>
              <a:latin typeface="ui-sans-serif"/>
            </a:endParaRPr>
          </a:p>
          <a:p>
            <a:pPr marL="742950" lvl="1" indent="-285750" algn="l">
              <a:buFont typeface="+mj-lt"/>
              <a:buAutoNum type="arabicPeriod"/>
            </a:pPr>
            <a:r>
              <a:rPr lang="en-US" b="0" i="0" dirty="0">
                <a:solidFill>
                  <a:srgbClr val="0D0D0D"/>
                </a:solidFill>
                <a:effectLst/>
                <a:latin typeface="ui-sans-serif"/>
              </a:rPr>
              <a:t>The </a:t>
            </a:r>
            <a:r>
              <a:rPr lang="en-US" b="1" i="0" dirty="0">
                <a:solidFill>
                  <a:srgbClr val="0D0D0D"/>
                </a:solidFill>
                <a:effectLst/>
                <a:latin typeface="ui-sans-serif"/>
              </a:rPr>
              <a:t>Post Commander-Elect</a:t>
            </a:r>
            <a:r>
              <a:rPr lang="en-US" b="0" i="0" dirty="0">
                <a:solidFill>
                  <a:srgbClr val="0D0D0D"/>
                </a:solidFill>
                <a:effectLst/>
                <a:latin typeface="ui-sans-serif"/>
              </a:rPr>
              <a:t> selects the Installing Officer.</a:t>
            </a:r>
          </a:p>
          <a:p>
            <a:pPr algn="l">
              <a:buFont typeface="+mj-lt"/>
              <a:buAutoNum type="arabicPeriod"/>
            </a:pPr>
            <a:r>
              <a:rPr lang="en-US" b="1" i="0" dirty="0">
                <a:solidFill>
                  <a:srgbClr val="0D0D0D"/>
                </a:solidFill>
                <a:effectLst/>
                <a:latin typeface="ui-sans-serif"/>
              </a:rPr>
              <a:t>Capable of Conducting the Ceremony</a:t>
            </a:r>
            <a:endParaRPr lang="en-US" b="0" i="0" dirty="0">
              <a:solidFill>
                <a:srgbClr val="0D0D0D"/>
              </a:solidFill>
              <a:effectLst/>
              <a:latin typeface="ui-sans-serif"/>
            </a:endParaRPr>
          </a:p>
          <a:p>
            <a:pPr marL="742950" lvl="1" indent="-285750" algn="l">
              <a:buFont typeface="+mj-lt"/>
              <a:buAutoNum type="arabicPeriod"/>
            </a:pPr>
            <a:r>
              <a:rPr lang="en-US" b="0" i="0" dirty="0">
                <a:solidFill>
                  <a:srgbClr val="0D0D0D"/>
                </a:solidFill>
                <a:effectLst/>
                <a:latin typeface="ui-sans-serif"/>
              </a:rPr>
              <a:t>The Installing Officer </a:t>
            </a:r>
            <a:r>
              <a:rPr lang="en-US" b="1" i="0" dirty="0">
                <a:solidFill>
                  <a:srgbClr val="0D0D0D"/>
                </a:solidFill>
                <a:effectLst/>
                <a:latin typeface="ui-sans-serif"/>
              </a:rPr>
              <a:t>must be familiar with</a:t>
            </a:r>
            <a:r>
              <a:rPr lang="en-US" b="0" i="0" dirty="0">
                <a:solidFill>
                  <a:srgbClr val="0D0D0D"/>
                </a:solidFill>
                <a:effectLst/>
                <a:latin typeface="ui-sans-serif"/>
              </a:rPr>
              <a:t> the official </a:t>
            </a:r>
            <a:r>
              <a:rPr lang="en-US" b="1" i="0" dirty="0">
                <a:solidFill>
                  <a:srgbClr val="0D0D0D"/>
                </a:solidFill>
                <a:effectLst/>
                <a:latin typeface="ui-sans-serif"/>
              </a:rPr>
              <a:t>VFW installation ritual</a:t>
            </a:r>
            <a:r>
              <a:rPr lang="en-US" b="0" i="0" dirty="0">
                <a:solidFill>
                  <a:srgbClr val="0D0D0D"/>
                </a:solidFill>
                <a:effectLst/>
                <a:latin typeface="ui-sans-serif"/>
              </a:rPr>
              <a:t> and procedures.</a:t>
            </a:r>
          </a:p>
          <a:p>
            <a:endParaRPr lang="en-US" b="0" i="0" dirty="0">
              <a:solidFill>
                <a:srgbClr val="0D0D0D"/>
              </a:solidFill>
              <a:effectLst/>
              <a:latin typeface="ui-sans-serif"/>
            </a:endParaRPr>
          </a:p>
          <a:p>
            <a:pPr algn="l">
              <a:buFont typeface="Arial" panose="020B0604020202020204" pitchFamily="34" charset="0"/>
              <a:buChar char="•"/>
            </a:pPr>
            <a:r>
              <a:rPr lang="en-US" b="0" i="0" dirty="0">
                <a:solidFill>
                  <a:srgbClr val="0D0D0D"/>
                </a:solidFill>
                <a:effectLst/>
                <a:latin typeface="ui-sans-serif"/>
              </a:rPr>
              <a:t>If an </a:t>
            </a:r>
            <a:r>
              <a:rPr lang="en-US" b="1" i="0" dirty="0">
                <a:solidFill>
                  <a:srgbClr val="0D0D0D"/>
                </a:solidFill>
                <a:effectLst/>
                <a:latin typeface="ui-sans-serif"/>
              </a:rPr>
              <a:t>appointed Installing Officer is unavailable</a:t>
            </a:r>
            <a:r>
              <a:rPr lang="en-US" b="0" i="0" dirty="0">
                <a:solidFill>
                  <a:srgbClr val="0D0D0D"/>
                </a:solidFill>
                <a:effectLst/>
                <a:latin typeface="ui-sans-serif"/>
              </a:rPr>
              <a:t>, the </a:t>
            </a:r>
            <a:r>
              <a:rPr lang="en-US" b="1" i="0" dirty="0">
                <a:solidFill>
                  <a:srgbClr val="0D0D0D"/>
                </a:solidFill>
                <a:effectLst/>
                <a:latin typeface="ui-sans-serif"/>
              </a:rPr>
              <a:t>District or Department Commander</a:t>
            </a:r>
            <a:r>
              <a:rPr lang="en-US" b="0" i="0" dirty="0">
                <a:solidFill>
                  <a:srgbClr val="0D0D0D"/>
                </a:solidFill>
                <a:effectLst/>
                <a:latin typeface="ui-sans-serif"/>
              </a:rPr>
              <a:t> may designate another qualified individual to perform the installation.</a:t>
            </a:r>
          </a:p>
          <a:p>
            <a:pPr algn="l">
              <a:buFont typeface="Arial" panose="020B0604020202020204" pitchFamily="34" charset="0"/>
              <a:buChar char="•"/>
            </a:pPr>
            <a:r>
              <a:rPr lang="en-US" b="0" i="0" dirty="0">
                <a:solidFill>
                  <a:srgbClr val="0D0D0D"/>
                </a:solidFill>
                <a:effectLst/>
                <a:latin typeface="ui-sans-serif"/>
              </a:rPr>
              <a:t>The </a:t>
            </a:r>
            <a:r>
              <a:rPr lang="en-US" b="1" i="0" dirty="0">
                <a:solidFill>
                  <a:srgbClr val="0D0D0D"/>
                </a:solidFill>
                <a:effectLst/>
                <a:latin typeface="ui-sans-serif"/>
              </a:rPr>
              <a:t>installation must take place before the Department Convention</a:t>
            </a:r>
            <a:r>
              <a:rPr lang="en-US" b="0" i="0" dirty="0">
                <a:solidFill>
                  <a:srgbClr val="0D0D0D"/>
                </a:solidFill>
                <a:effectLst/>
                <a:latin typeface="ui-sans-serif"/>
              </a:rPr>
              <a:t> for the officers to assume their official duties.</a:t>
            </a:r>
          </a:p>
          <a:p>
            <a:endParaRPr lang="en-US" dirty="0"/>
          </a:p>
        </p:txBody>
      </p:sp>
    </p:spTree>
    <p:extLst>
      <p:ext uri="{BB962C8B-B14F-4D97-AF65-F5344CB8AC3E}">
        <p14:creationId xmlns:p14="http://schemas.microsoft.com/office/powerpoint/2010/main" val="3450244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12140" y="454751"/>
            <a:ext cx="7919719" cy="330834"/>
          </a:xfrm>
          <a:prstGeom prst="rect">
            <a:avLst/>
          </a:prstGeom>
        </p:spPr>
        <p:txBody>
          <a:bodyPr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a:lstStyle>
            <a:lvl1pPr>
              <a:defRPr/>
            </a:lvl1pPr>
          </a:lstStyle>
          <a:p>
            <a:endParaRPr/>
          </a:p>
        </p:txBody>
      </p:sp>
      <p:sp>
        <p:nvSpPr>
          <p:cNvPr id="4" name="Holder 4">
            <a:extLst>
              <a:ext uri="{FF2B5EF4-FFF2-40B4-BE49-F238E27FC236}">
                <a16:creationId xmlns:a16="http://schemas.microsoft.com/office/drawing/2014/main" id="{CFD5105B-8816-F023-7A7B-F5680BD942BE}"/>
              </a:ext>
            </a:extLst>
          </p:cNvPr>
          <p:cNvSpPr>
            <a:spLocks noGrp="1"/>
          </p:cNvSpPr>
          <p:nvPr>
            <p:ph type="ftr" sz="quarter" idx="10"/>
          </p:nvPr>
        </p:nvSpPr>
        <p:spPr>
          <a:xfrm>
            <a:off x="3017838" y="4800600"/>
            <a:ext cx="3073400"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Duties and Obligations of Post Officers and Chairmen</a:t>
            </a:r>
          </a:p>
        </p:txBody>
      </p:sp>
      <p:sp>
        <p:nvSpPr>
          <p:cNvPr id="5" name="Holder 5">
            <a:extLst>
              <a:ext uri="{FF2B5EF4-FFF2-40B4-BE49-F238E27FC236}">
                <a16:creationId xmlns:a16="http://schemas.microsoft.com/office/drawing/2014/main" id="{DA8E5C8C-7207-CA18-E2B0-F3F224C3C4FC}"/>
              </a:ext>
            </a:extLst>
          </p:cNvPr>
          <p:cNvSpPr>
            <a:spLocks noGrp="1"/>
          </p:cNvSpPr>
          <p:nvPr>
            <p:ph type="dt" sz="half" idx="11"/>
          </p:nvPr>
        </p:nvSpPr>
        <p:spPr>
          <a:xfrm>
            <a:off x="273050" y="4827588"/>
            <a:ext cx="1336675"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Field Training 2020-21</a:t>
            </a:r>
          </a:p>
        </p:txBody>
      </p:sp>
      <p:sp>
        <p:nvSpPr>
          <p:cNvPr id="6" name="Holder 6">
            <a:extLst>
              <a:ext uri="{FF2B5EF4-FFF2-40B4-BE49-F238E27FC236}">
                <a16:creationId xmlns:a16="http://schemas.microsoft.com/office/drawing/2014/main" id="{D414EF9A-EEBD-8318-2E0A-0CB6821FA595}"/>
              </a:ext>
            </a:extLst>
          </p:cNvPr>
          <p:cNvSpPr>
            <a:spLocks noGrp="1"/>
          </p:cNvSpPr>
          <p:nvPr>
            <p:ph type="sldNum" sz="quarter" idx="12"/>
          </p:nvPr>
        </p:nvSpPr>
        <p:spPr>
          <a:xfrm>
            <a:off x="7086600" y="4735513"/>
            <a:ext cx="1411288" cy="276225"/>
          </a:xfrm>
          <a:prstGeom prst="rect">
            <a:avLst/>
          </a:prstGeom>
        </p:spPr>
        <p:txBody>
          <a:bodyPr vert="horz" wrap="square" lIns="0" tIns="0" rIns="0" bIns="0" numCol="1" anchor="t" anchorCtr="0" compatLnSpc="1">
            <a:prstTxWarp prst="textNoShape">
              <a:avLst/>
            </a:prstTxWarp>
          </a:bodyPr>
          <a:lstStyle>
            <a:lvl1pPr algn="r">
              <a:defRPr>
                <a:solidFill>
                  <a:srgbClr val="898989"/>
                </a:solidFill>
                <a:latin typeface="Calibri" panose="020F0502020204030204" pitchFamily="34" charset="0"/>
              </a:defRPr>
            </a:lvl1pPr>
          </a:lstStyle>
          <a:p>
            <a:fld id="{B5138C79-865E-4912-B76B-B8F8E93BB482}" type="slidenum">
              <a:rPr lang="en-US" altLang="en-US"/>
              <a:pPr/>
              <a:t>‹#›</a:t>
            </a:fld>
            <a:endParaRPr lang="en-US" altLang="en-US"/>
          </a:p>
        </p:txBody>
      </p:sp>
    </p:spTree>
    <p:extLst>
      <p:ext uri="{BB962C8B-B14F-4D97-AF65-F5344CB8AC3E}">
        <p14:creationId xmlns:p14="http://schemas.microsoft.com/office/powerpoint/2010/main" val="4197151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604519" y="1144015"/>
            <a:ext cx="7541895" cy="574039"/>
          </a:xfrm>
          <a:prstGeom prst="rect">
            <a:avLst/>
          </a:prstGeom>
        </p:spPr>
        <p:txBody>
          <a:bodyPr lIns="0" tIns="0" rIns="0" bIns="0"/>
          <a:lstStyle>
            <a:lvl1pPr>
              <a:defRPr sz="1800" b="1" i="0">
                <a:solidFill>
                  <a:srgbClr val="000513"/>
                </a:solidFill>
                <a:latin typeface="Verdana"/>
                <a:cs typeface="Verdana"/>
              </a:defRPr>
            </a:lvl1pPr>
          </a:lstStyle>
          <a:p>
            <a:endParaRPr/>
          </a:p>
        </p:txBody>
      </p:sp>
      <p:sp>
        <p:nvSpPr>
          <p:cNvPr id="3" name="Holder 3"/>
          <p:cNvSpPr>
            <a:spLocks noGrp="1"/>
          </p:cNvSpPr>
          <p:nvPr>
            <p:ph type="body" idx="1"/>
          </p:nvPr>
        </p:nvSpPr>
        <p:spPr/>
        <p:txBody>
          <a:bodyPr/>
          <a:lstStyle>
            <a:lvl1pPr>
              <a:defRPr sz="1200" b="0" i="0">
                <a:solidFill>
                  <a:srgbClr val="000513"/>
                </a:solidFill>
                <a:latin typeface="Verdana"/>
                <a:cs typeface="Verdana"/>
              </a:defRPr>
            </a:lvl1pPr>
          </a:lstStyle>
          <a:p>
            <a:endParaRPr/>
          </a:p>
        </p:txBody>
      </p:sp>
      <p:sp>
        <p:nvSpPr>
          <p:cNvPr id="4" name="Holder 4">
            <a:extLst>
              <a:ext uri="{FF2B5EF4-FFF2-40B4-BE49-F238E27FC236}">
                <a16:creationId xmlns:a16="http://schemas.microsoft.com/office/drawing/2014/main" id="{7CD3B2DD-1E7A-A554-67F8-E3370EE4A7BC}"/>
              </a:ext>
            </a:extLst>
          </p:cNvPr>
          <p:cNvSpPr>
            <a:spLocks noGrp="1"/>
          </p:cNvSpPr>
          <p:nvPr>
            <p:ph type="ftr" sz="quarter" idx="10"/>
          </p:nvPr>
        </p:nvSpPr>
        <p:spPr>
          <a:xfrm>
            <a:off x="3017838" y="4800600"/>
            <a:ext cx="3073400"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Duties and Obligations of Post Officers and Chairmen</a:t>
            </a:r>
          </a:p>
        </p:txBody>
      </p:sp>
      <p:sp>
        <p:nvSpPr>
          <p:cNvPr id="5" name="Holder 5">
            <a:extLst>
              <a:ext uri="{FF2B5EF4-FFF2-40B4-BE49-F238E27FC236}">
                <a16:creationId xmlns:a16="http://schemas.microsoft.com/office/drawing/2014/main" id="{9B4E2E7F-BBC5-FB0C-6C6B-6721380918CD}"/>
              </a:ext>
            </a:extLst>
          </p:cNvPr>
          <p:cNvSpPr>
            <a:spLocks noGrp="1"/>
          </p:cNvSpPr>
          <p:nvPr>
            <p:ph type="dt" sz="half" idx="11"/>
          </p:nvPr>
        </p:nvSpPr>
        <p:spPr>
          <a:xfrm>
            <a:off x="273050" y="4827588"/>
            <a:ext cx="1336675"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Field Training 2020-21</a:t>
            </a:r>
          </a:p>
        </p:txBody>
      </p:sp>
      <p:sp>
        <p:nvSpPr>
          <p:cNvPr id="6" name="Holder 6">
            <a:extLst>
              <a:ext uri="{FF2B5EF4-FFF2-40B4-BE49-F238E27FC236}">
                <a16:creationId xmlns:a16="http://schemas.microsoft.com/office/drawing/2014/main" id="{03831657-9CF5-5E98-DD06-44CABD54C327}"/>
              </a:ext>
            </a:extLst>
          </p:cNvPr>
          <p:cNvSpPr>
            <a:spLocks noGrp="1"/>
          </p:cNvSpPr>
          <p:nvPr>
            <p:ph type="sldNum" sz="quarter" idx="12"/>
          </p:nvPr>
        </p:nvSpPr>
        <p:spPr>
          <a:xfrm>
            <a:off x="7086600" y="4735513"/>
            <a:ext cx="1411288" cy="276225"/>
          </a:xfrm>
          <a:prstGeom prst="rect">
            <a:avLst/>
          </a:prstGeom>
        </p:spPr>
        <p:txBody>
          <a:bodyPr vert="horz" wrap="square" lIns="0" tIns="0" rIns="0" bIns="0" numCol="1" anchor="t" anchorCtr="0" compatLnSpc="1">
            <a:prstTxWarp prst="textNoShape">
              <a:avLst/>
            </a:prstTxWarp>
          </a:bodyPr>
          <a:lstStyle>
            <a:lvl1pPr algn="r">
              <a:defRPr>
                <a:solidFill>
                  <a:srgbClr val="898989"/>
                </a:solidFill>
                <a:latin typeface="Calibri" panose="020F0502020204030204" pitchFamily="34" charset="0"/>
              </a:defRPr>
            </a:lvl1pPr>
          </a:lstStyle>
          <a:p>
            <a:fld id="{3B4A8AF4-7232-4BB4-9062-9307DFE1EC90}" type="slidenum">
              <a:rPr lang="en-US" altLang="en-US"/>
              <a:pPr/>
              <a:t>‹#›</a:t>
            </a:fld>
            <a:endParaRPr lang="en-US" altLang="en-US"/>
          </a:p>
        </p:txBody>
      </p:sp>
    </p:spTree>
    <p:extLst>
      <p:ext uri="{BB962C8B-B14F-4D97-AF65-F5344CB8AC3E}">
        <p14:creationId xmlns:p14="http://schemas.microsoft.com/office/powerpoint/2010/main" val="651532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604519" y="1144015"/>
            <a:ext cx="7541895" cy="574039"/>
          </a:xfrm>
          <a:prstGeom prst="rect">
            <a:avLst/>
          </a:prstGeom>
        </p:spPr>
        <p:txBody>
          <a:bodyPr lIns="0" tIns="0" rIns="0" bIns="0"/>
          <a:lstStyle>
            <a:lvl1pPr>
              <a:defRPr sz="1800" b="1" i="0">
                <a:solidFill>
                  <a:srgbClr val="000513"/>
                </a:solidFill>
                <a:latin typeface="Verdana"/>
                <a:cs typeface="Verdana"/>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a:lstStyle>
            <a:lvl1pPr>
              <a:defRPr/>
            </a:lvl1pPr>
          </a:lstStyle>
          <a:p>
            <a:endParaRPr/>
          </a:p>
        </p:txBody>
      </p:sp>
      <p:sp>
        <p:nvSpPr>
          <p:cNvPr id="5" name="Holder 5">
            <a:extLst>
              <a:ext uri="{FF2B5EF4-FFF2-40B4-BE49-F238E27FC236}">
                <a16:creationId xmlns:a16="http://schemas.microsoft.com/office/drawing/2014/main" id="{E13C7A8A-CEF9-4012-F5C1-49D30612EDBD}"/>
              </a:ext>
            </a:extLst>
          </p:cNvPr>
          <p:cNvSpPr>
            <a:spLocks noGrp="1"/>
          </p:cNvSpPr>
          <p:nvPr>
            <p:ph type="ftr" sz="quarter" idx="10"/>
          </p:nvPr>
        </p:nvSpPr>
        <p:spPr>
          <a:xfrm>
            <a:off x="3017838" y="4800600"/>
            <a:ext cx="3073400"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Duties and Obligations of Post Officers and Chairmen</a:t>
            </a:r>
          </a:p>
        </p:txBody>
      </p:sp>
      <p:sp>
        <p:nvSpPr>
          <p:cNvPr id="6" name="Holder 6">
            <a:extLst>
              <a:ext uri="{FF2B5EF4-FFF2-40B4-BE49-F238E27FC236}">
                <a16:creationId xmlns:a16="http://schemas.microsoft.com/office/drawing/2014/main" id="{D215EA46-91FF-D956-D359-93994AE67FC4}"/>
              </a:ext>
            </a:extLst>
          </p:cNvPr>
          <p:cNvSpPr>
            <a:spLocks noGrp="1"/>
          </p:cNvSpPr>
          <p:nvPr>
            <p:ph type="dt" sz="half" idx="11"/>
          </p:nvPr>
        </p:nvSpPr>
        <p:spPr>
          <a:xfrm>
            <a:off x="273050" y="4827588"/>
            <a:ext cx="1336675"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Field Training 2020-21</a:t>
            </a:r>
          </a:p>
        </p:txBody>
      </p:sp>
      <p:sp>
        <p:nvSpPr>
          <p:cNvPr id="7" name="Holder 7">
            <a:extLst>
              <a:ext uri="{FF2B5EF4-FFF2-40B4-BE49-F238E27FC236}">
                <a16:creationId xmlns:a16="http://schemas.microsoft.com/office/drawing/2014/main" id="{F966DF1F-536A-FC15-3189-BBF29C33E68E}"/>
              </a:ext>
            </a:extLst>
          </p:cNvPr>
          <p:cNvSpPr>
            <a:spLocks noGrp="1"/>
          </p:cNvSpPr>
          <p:nvPr>
            <p:ph type="sldNum" sz="quarter" idx="12"/>
          </p:nvPr>
        </p:nvSpPr>
        <p:spPr>
          <a:xfrm>
            <a:off x="7086600" y="4735513"/>
            <a:ext cx="1411288" cy="276225"/>
          </a:xfrm>
          <a:prstGeom prst="rect">
            <a:avLst/>
          </a:prstGeom>
        </p:spPr>
        <p:txBody>
          <a:bodyPr vert="horz" wrap="square" lIns="0" tIns="0" rIns="0" bIns="0" numCol="1" anchor="t" anchorCtr="0" compatLnSpc="1">
            <a:prstTxWarp prst="textNoShape">
              <a:avLst/>
            </a:prstTxWarp>
          </a:bodyPr>
          <a:lstStyle>
            <a:lvl1pPr algn="r">
              <a:defRPr>
                <a:solidFill>
                  <a:srgbClr val="898989"/>
                </a:solidFill>
                <a:latin typeface="Calibri" panose="020F0502020204030204" pitchFamily="34" charset="0"/>
              </a:defRPr>
            </a:lvl1pPr>
          </a:lstStyle>
          <a:p>
            <a:fld id="{3D441006-AD47-40F2-B85F-0376827B221B}" type="slidenum">
              <a:rPr lang="en-US" altLang="en-US"/>
              <a:pPr/>
              <a:t>‹#›</a:t>
            </a:fld>
            <a:endParaRPr lang="en-US" altLang="en-US"/>
          </a:p>
        </p:txBody>
      </p:sp>
    </p:spTree>
    <p:extLst>
      <p:ext uri="{BB962C8B-B14F-4D97-AF65-F5344CB8AC3E}">
        <p14:creationId xmlns:p14="http://schemas.microsoft.com/office/powerpoint/2010/main" val="1466463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604519" y="1144015"/>
            <a:ext cx="7541895" cy="574039"/>
          </a:xfrm>
          <a:prstGeom prst="rect">
            <a:avLst/>
          </a:prstGeom>
        </p:spPr>
        <p:txBody>
          <a:bodyPr lIns="0" tIns="0" rIns="0" bIns="0"/>
          <a:lstStyle>
            <a:lvl1pPr>
              <a:defRPr sz="1800" b="1" i="0">
                <a:solidFill>
                  <a:srgbClr val="000513"/>
                </a:solidFill>
                <a:latin typeface="Verdana"/>
                <a:cs typeface="Verdana"/>
              </a:defRPr>
            </a:lvl1pPr>
          </a:lstStyle>
          <a:p>
            <a:endParaRPr/>
          </a:p>
        </p:txBody>
      </p:sp>
      <p:sp>
        <p:nvSpPr>
          <p:cNvPr id="3" name="Holder 3">
            <a:extLst>
              <a:ext uri="{FF2B5EF4-FFF2-40B4-BE49-F238E27FC236}">
                <a16:creationId xmlns:a16="http://schemas.microsoft.com/office/drawing/2014/main" id="{FBC41880-B612-D833-DDF7-8FB0E29C697A}"/>
              </a:ext>
            </a:extLst>
          </p:cNvPr>
          <p:cNvSpPr>
            <a:spLocks noGrp="1"/>
          </p:cNvSpPr>
          <p:nvPr>
            <p:ph type="ftr" sz="quarter" idx="10"/>
          </p:nvPr>
        </p:nvSpPr>
        <p:spPr>
          <a:xfrm>
            <a:off x="3017838" y="4800600"/>
            <a:ext cx="3073400"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Duties and Obligations of Post Officers and Chairmen</a:t>
            </a:r>
          </a:p>
        </p:txBody>
      </p:sp>
      <p:sp>
        <p:nvSpPr>
          <p:cNvPr id="4" name="Holder 4">
            <a:extLst>
              <a:ext uri="{FF2B5EF4-FFF2-40B4-BE49-F238E27FC236}">
                <a16:creationId xmlns:a16="http://schemas.microsoft.com/office/drawing/2014/main" id="{F90388FA-8D0E-FD0B-4A97-B6E6C1262D35}"/>
              </a:ext>
            </a:extLst>
          </p:cNvPr>
          <p:cNvSpPr>
            <a:spLocks noGrp="1"/>
          </p:cNvSpPr>
          <p:nvPr>
            <p:ph type="dt" sz="half" idx="11"/>
          </p:nvPr>
        </p:nvSpPr>
        <p:spPr>
          <a:xfrm>
            <a:off x="273050" y="4827588"/>
            <a:ext cx="1336675" cy="123825"/>
          </a:xfrm>
          <a:prstGeom prst="rect">
            <a:avLst/>
          </a:prstGeom>
        </p:spPr>
        <p:txBody>
          <a:bodyPr vert="horz" wrap="square" lIns="0" tIns="0" rIns="0" bIns="0" numCol="1" anchor="t" anchorCtr="0" compatLnSpc="1">
            <a:prstTxWarp prst="textNoShape">
              <a:avLst/>
            </a:prstTxWarp>
          </a:bodyPr>
          <a:lstStyle>
            <a:lvl1pPr>
              <a:spcBef>
                <a:spcPts val="100"/>
              </a:spcBef>
              <a:defRPr sz="800" b="1">
                <a:solidFill>
                  <a:srgbClr val="000513"/>
                </a:solidFill>
                <a:latin typeface="Verdana" panose="020B0604030504040204" pitchFamily="34" charset="0"/>
              </a:defRPr>
            </a:lvl1pPr>
          </a:lstStyle>
          <a:p>
            <a:r>
              <a:rPr lang="en-US" altLang="en-US"/>
              <a:t>Field Training 2020-21</a:t>
            </a:r>
          </a:p>
        </p:txBody>
      </p:sp>
      <p:sp>
        <p:nvSpPr>
          <p:cNvPr id="5" name="Holder 5">
            <a:extLst>
              <a:ext uri="{FF2B5EF4-FFF2-40B4-BE49-F238E27FC236}">
                <a16:creationId xmlns:a16="http://schemas.microsoft.com/office/drawing/2014/main" id="{2A5F3892-A194-FFBE-671B-CAC95A7AF0D1}"/>
              </a:ext>
            </a:extLst>
          </p:cNvPr>
          <p:cNvSpPr>
            <a:spLocks noGrp="1"/>
          </p:cNvSpPr>
          <p:nvPr>
            <p:ph type="sldNum" sz="quarter" idx="12"/>
          </p:nvPr>
        </p:nvSpPr>
        <p:spPr>
          <a:xfrm>
            <a:off x="7086600" y="4735513"/>
            <a:ext cx="1411288" cy="276225"/>
          </a:xfrm>
          <a:prstGeom prst="rect">
            <a:avLst/>
          </a:prstGeom>
        </p:spPr>
        <p:txBody>
          <a:bodyPr vert="horz" wrap="square" lIns="0" tIns="0" rIns="0" bIns="0" numCol="1" anchor="t" anchorCtr="0" compatLnSpc="1">
            <a:prstTxWarp prst="textNoShape">
              <a:avLst/>
            </a:prstTxWarp>
          </a:bodyPr>
          <a:lstStyle>
            <a:lvl1pPr algn="r">
              <a:defRPr>
                <a:solidFill>
                  <a:srgbClr val="898989"/>
                </a:solidFill>
                <a:latin typeface="Calibri" panose="020F0502020204030204" pitchFamily="34" charset="0"/>
              </a:defRPr>
            </a:lvl1pPr>
          </a:lstStyle>
          <a:p>
            <a:fld id="{265ECB66-B281-4ADE-A89B-DC1876FD42E0}" type="slidenum">
              <a:rPr lang="en-US" altLang="en-US"/>
              <a:pPr/>
              <a:t>‹#›</a:t>
            </a:fld>
            <a:endParaRPr lang="en-US" altLang="en-US"/>
          </a:p>
        </p:txBody>
      </p:sp>
    </p:spTree>
    <p:extLst>
      <p:ext uri="{BB962C8B-B14F-4D97-AF65-F5344CB8AC3E}">
        <p14:creationId xmlns:p14="http://schemas.microsoft.com/office/powerpoint/2010/main" val="34609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bg object 17">
            <a:extLst>
              <a:ext uri="{FF2B5EF4-FFF2-40B4-BE49-F238E27FC236}">
                <a16:creationId xmlns:a16="http://schemas.microsoft.com/office/drawing/2014/main" id="{62BC6F01-9C94-FE40-CBED-74EFF19D3933}"/>
              </a:ext>
            </a:extLst>
          </p:cNvPr>
          <p:cNvSpPr/>
          <p:nvPr/>
        </p:nvSpPr>
        <p:spPr>
          <a:xfrm>
            <a:off x="85725" y="85725"/>
            <a:ext cx="8972550" cy="4972050"/>
          </a:xfrm>
          <a:custGeom>
            <a:avLst/>
            <a:gdLst/>
            <a:ahLst/>
            <a:cxnLst/>
            <a:rect l="l" t="t" r="r" b="b"/>
            <a:pathLst>
              <a:path w="8972550" h="4972050">
                <a:moveTo>
                  <a:pt x="28575" y="0"/>
                </a:moveTo>
                <a:lnTo>
                  <a:pt x="20993" y="0"/>
                </a:lnTo>
                <a:lnTo>
                  <a:pt x="13728" y="3009"/>
                </a:lnTo>
                <a:lnTo>
                  <a:pt x="3009" y="13728"/>
                </a:lnTo>
                <a:lnTo>
                  <a:pt x="0" y="20993"/>
                </a:lnTo>
                <a:lnTo>
                  <a:pt x="0" y="4951056"/>
                </a:lnTo>
                <a:lnTo>
                  <a:pt x="3009" y="4958321"/>
                </a:lnTo>
                <a:lnTo>
                  <a:pt x="13728" y="4969040"/>
                </a:lnTo>
                <a:lnTo>
                  <a:pt x="20993" y="4972050"/>
                </a:lnTo>
                <a:lnTo>
                  <a:pt x="8951556" y="4972050"/>
                </a:lnTo>
                <a:lnTo>
                  <a:pt x="8958821" y="4969040"/>
                </a:lnTo>
                <a:lnTo>
                  <a:pt x="8969540" y="4958321"/>
                </a:lnTo>
                <a:lnTo>
                  <a:pt x="8971744" y="4953000"/>
                </a:lnTo>
                <a:lnTo>
                  <a:pt x="26047" y="4953000"/>
                </a:lnTo>
                <a:lnTo>
                  <a:pt x="23622" y="4951996"/>
                </a:lnTo>
                <a:lnTo>
                  <a:pt x="21831" y="4950206"/>
                </a:lnTo>
                <a:lnTo>
                  <a:pt x="20053" y="4948428"/>
                </a:lnTo>
                <a:lnTo>
                  <a:pt x="19050" y="4946002"/>
                </a:lnTo>
                <a:lnTo>
                  <a:pt x="19050" y="26047"/>
                </a:lnTo>
                <a:lnTo>
                  <a:pt x="20053" y="23622"/>
                </a:lnTo>
                <a:lnTo>
                  <a:pt x="21844" y="21844"/>
                </a:lnTo>
                <a:lnTo>
                  <a:pt x="23622" y="20053"/>
                </a:lnTo>
                <a:lnTo>
                  <a:pt x="26047" y="19050"/>
                </a:lnTo>
                <a:lnTo>
                  <a:pt x="28575" y="19050"/>
                </a:lnTo>
                <a:lnTo>
                  <a:pt x="28575" y="0"/>
                </a:lnTo>
                <a:close/>
              </a:path>
              <a:path w="8972550" h="4972050">
                <a:moveTo>
                  <a:pt x="8951556" y="0"/>
                </a:moveTo>
                <a:lnTo>
                  <a:pt x="28575" y="0"/>
                </a:lnTo>
                <a:lnTo>
                  <a:pt x="28575" y="19050"/>
                </a:lnTo>
                <a:lnTo>
                  <a:pt x="8946502" y="19050"/>
                </a:lnTo>
                <a:lnTo>
                  <a:pt x="8948928" y="20053"/>
                </a:lnTo>
                <a:lnTo>
                  <a:pt x="8952496" y="23622"/>
                </a:lnTo>
                <a:lnTo>
                  <a:pt x="8953500" y="26047"/>
                </a:lnTo>
                <a:lnTo>
                  <a:pt x="8953500" y="4946002"/>
                </a:lnTo>
                <a:lnTo>
                  <a:pt x="8952496" y="4948428"/>
                </a:lnTo>
                <a:lnTo>
                  <a:pt x="8948928" y="4951996"/>
                </a:lnTo>
                <a:lnTo>
                  <a:pt x="8946502" y="4953000"/>
                </a:lnTo>
                <a:lnTo>
                  <a:pt x="8971744" y="4953000"/>
                </a:lnTo>
                <a:lnTo>
                  <a:pt x="8972550" y="4951056"/>
                </a:lnTo>
                <a:lnTo>
                  <a:pt x="8972550" y="20993"/>
                </a:lnTo>
                <a:lnTo>
                  <a:pt x="8969540" y="13728"/>
                </a:lnTo>
                <a:lnTo>
                  <a:pt x="8958821" y="3009"/>
                </a:lnTo>
                <a:lnTo>
                  <a:pt x="8951556" y="0"/>
                </a:lnTo>
                <a:close/>
              </a:path>
              <a:path w="8972550" h="4972050">
                <a:moveTo>
                  <a:pt x="8927426" y="38100"/>
                </a:moveTo>
                <a:lnTo>
                  <a:pt x="45110" y="38100"/>
                </a:lnTo>
                <a:lnTo>
                  <a:pt x="42659" y="39116"/>
                </a:lnTo>
                <a:lnTo>
                  <a:pt x="39116" y="42659"/>
                </a:lnTo>
                <a:lnTo>
                  <a:pt x="38100" y="45110"/>
                </a:lnTo>
                <a:lnTo>
                  <a:pt x="38105" y="4926939"/>
                </a:lnTo>
                <a:lnTo>
                  <a:pt x="39116" y="4929390"/>
                </a:lnTo>
                <a:lnTo>
                  <a:pt x="42659" y="4932934"/>
                </a:lnTo>
                <a:lnTo>
                  <a:pt x="45110" y="4933950"/>
                </a:lnTo>
                <a:lnTo>
                  <a:pt x="8927426" y="4933950"/>
                </a:lnTo>
                <a:lnTo>
                  <a:pt x="8929890" y="4932934"/>
                </a:lnTo>
                <a:lnTo>
                  <a:pt x="8933434" y="4929390"/>
                </a:lnTo>
                <a:lnTo>
                  <a:pt x="8934450" y="4926939"/>
                </a:lnTo>
                <a:lnTo>
                  <a:pt x="8934450" y="4924425"/>
                </a:lnTo>
                <a:lnTo>
                  <a:pt x="47625" y="4924425"/>
                </a:lnTo>
                <a:lnTo>
                  <a:pt x="47625" y="4914900"/>
                </a:lnTo>
                <a:lnTo>
                  <a:pt x="57150" y="4914900"/>
                </a:lnTo>
                <a:lnTo>
                  <a:pt x="57150" y="57150"/>
                </a:lnTo>
                <a:lnTo>
                  <a:pt x="47625" y="57150"/>
                </a:lnTo>
                <a:lnTo>
                  <a:pt x="47625" y="47625"/>
                </a:lnTo>
                <a:lnTo>
                  <a:pt x="8934450" y="47625"/>
                </a:lnTo>
                <a:lnTo>
                  <a:pt x="8934444" y="45110"/>
                </a:lnTo>
                <a:lnTo>
                  <a:pt x="8933434" y="42659"/>
                </a:lnTo>
                <a:lnTo>
                  <a:pt x="8929890" y="39116"/>
                </a:lnTo>
                <a:lnTo>
                  <a:pt x="8927426" y="38100"/>
                </a:lnTo>
                <a:close/>
              </a:path>
              <a:path w="8972550" h="4972050">
                <a:moveTo>
                  <a:pt x="57150" y="4914900"/>
                </a:moveTo>
                <a:lnTo>
                  <a:pt x="47625" y="4914900"/>
                </a:lnTo>
                <a:lnTo>
                  <a:pt x="47625" y="4924425"/>
                </a:lnTo>
                <a:lnTo>
                  <a:pt x="57150" y="4924425"/>
                </a:lnTo>
                <a:lnTo>
                  <a:pt x="57150" y="4914900"/>
                </a:lnTo>
                <a:close/>
              </a:path>
              <a:path w="8972550" h="4972050">
                <a:moveTo>
                  <a:pt x="8915400" y="4914900"/>
                </a:moveTo>
                <a:lnTo>
                  <a:pt x="57150" y="4914900"/>
                </a:lnTo>
                <a:lnTo>
                  <a:pt x="57150" y="4924425"/>
                </a:lnTo>
                <a:lnTo>
                  <a:pt x="8915400" y="4924425"/>
                </a:lnTo>
                <a:lnTo>
                  <a:pt x="8915400" y="4914900"/>
                </a:lnTo>
                <a:close/>
              </a:path>
              <a:path w="8972550" h="4972050">
                <a:moveTo>
                  <a:pt x="8924925" y="47625"/>
                </a:moveTo>
                <a:lnTo>
                  <a:pt x="8915400" y="47625"/>
                </a:lnTo>
                <a:lnTo>
                  <a:pt x="8915400" y="4924425"/>
                </a:lnTo>
                <a:lnTo>
                  <a:pt x="8924925" y="4924425"/>
                </a:lnTo>
                <a:lnTo>
                  <a:pt x="8924925" y="4914900"/>
                </a:lnTo>
                <a:lnTo>
                  <a:pt x="8934450" y="4914900"/>
                </a:lnTo>
                <a:lnTo>
                  <a:pt x="8934450" y="57150"/>
                </a:lnTo>
                <a:lnTo>
                  <a:pt x="8924925" y="57150"/>
                </a:lnTo>
                <a:lnTo>
                  <a:pt x="8924925" y="47625"/>
                </a:lnTo>
                <a:close/>
              </a:path>
              <a:path w="8972550" h="4972050">
                <a:moveTo>
                  <a:pt x="8934450" y="4914900"/>
                </a:moveTo>
                <a:lnTo>
                  <a:pt x="8924925" y="4914900"/>
                </a:lnTo>
                <a:lnTo>
                  <a:pt x="8924925" y="4924425"/>
                </a:lnTo>
                <a:lnTo>
                  <a:pt x="8934450" y="4924425"/>
                </a:lnTo>
                <a:lnTo>
                  <a:pt x="8934450" y="4914900"/>
                </a:lnTo>
                <a:close/>
              </a:path>
              <a:path w="8972550" h="4972050">
                <a:moveTo>
                  <a:pt x="57150" y="47625"/>
                </a:moveTo>
                <a:lnTo>
                  <a:pt x="47625" y="47625"/>
                </a:lnTo>
                <a:lnTo>
                  <a:pt x="47625" y="57150"/>
                </a:lnTo>
                <a:lnTo>
                  <a:pt x="57150" y="57150"/>
                </a:lnTo>
                <a:lnTo>
                  <a:pt x="57150" y="47625"/>
                </a:lnTo>
                <a:close/>
              </a:path>
              <a:path w="8972550" h="4972050">
                <a:moveTo>
                  <a:pt x="8915400" y="47625"/>
                </a:moveTo>
                <a:lnTo>
                  <a:pt x="57150" y="47625"/>
                </a:lnTo>
                <a:lnTo>
                  <a:pt x="57150" y="57150"/>
                </a:lnTo>
                <a:lnTo>
                  <a:pt x="8915400" y="57150"/>
                </a:lnTo>
                <a:lnTo>
                  <a:pt x="8915400" y="47625"/>
                </a:lnTo>
                <a:close/>
              </a:path>
              <a:path w="8972550" h="4972050">
                <a:moveTo>
                  <a:pt x="8934450" y="47625"/>
                </a:moveTo>
                <a:lnTo>
                  <a:pt x="8924925" y="47625"/>
                </a:lnTo>
                <a:lnTo>
                  <a:pt x="8924925" y="57150"/>
                </a:lnTo>
                <a:lnTo>
                  <a:pt x="8934450" y="57150"/>
                </a:lnTo>
                <a:lnTo>
                  <a:pt x="8934450" y="47625"/>
                </a:lnTo>
                <a:close/>
              </a:path>
            </a:pathLst>
          </a:custGeom>
          <a:solidFill>
            <a:srgbClr val="917601"/>
          </a:solidFill>
        </p:spPr>
        <p:txBody>
          <a:bodyPr lIns="0" tIns="0" rIns="0" bIns="0"/>
          <a:lstStyle/>
          <a:p>
            <a:pPr fontAlgn="auto">
              <a:spcBef>
                <a:spcPts val="0"/>
              </a:spcBef>
              <a:spcAft>
                <a:spcPts val="0"/>
              </a:spcAft>
              <a:defRPr/>
            </a:pPr>
            <a:endParaRPr>
              <a:latin typeface="+mn-lt"/>
              <a:cs typeface="+mn-cs"/>
            </a:endParaRPr>
          </a:p>
        </p:txBody>
      </p:sp>
      <p:pic>
        <p:nvPicPr>
          <p:cNvPr id="3" name="Picture 5" descr="A picture containing drawing&#10;&#10;Description automatically generated">
            <a:extLst>
              <a:ext uri="{FF2B5EF4-FFF2-40B4-BE49-F238E27FC236}">
                <a16:creationId xmlns:a16="http://schemas.microsoft.com/office/drawing/2014/main" id="{2E52FDC0-CF59-4319-5946-394427AFE6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6325" y="258763"/>
            <a:ext cx="688657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52722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a:extLst>
              <a:ext uri="{FF2B5EF4-FFF2-40B4-BE49-F238E27FC236}">
                <a16:creationId xmlns:a16="http://schemas.microsoft.com/office/drawing/2014/main" id="{6CE06E98-CC90-7441-35A4-B21AAD8C428B}"/>
              </a:ext>
            </a:extLst>
          </p:cNvPr>
          <p:cNvSpPr/>
          <p:nvPr/>
        </p:nvSpPr>
        <p:spPr>
          <a:xfrm>
            <a:off x="85725" y="85725"/>
            <a:ext cx="8972550" cy="4972050"/>
          </a:xfrm>
          <a:custGeom>
            <a:avLst/>
            <a:gdLst/>
            <a:ahLst/>
            <a:cxnLst/>
            <a:rect l="l" t="t" r="r" b="b"/>
            <a:pathLst>
              <a:path w="8972550" h="4972050">
                <a:moveTo>
                  <a:pt x="28575" y="0"/>
                </a:moveTo>
                <a:lnTo>
                  <a:pt x="20993" y="0"/>
                </a:lnTo>
                <a:lnTo>
                  <a:pt x="13728" y="3009"/>
                </a:lnTo>
                <a:lnTo>
                  <a:pt x="3009" y="13728"/>
                </a:lnTo>
                <a:lnTo>
                  <a:pt x="0" y="20993"/>
                </a:lnTo>
                <a:lnTo>
                  <a:pt x="0" y="4951056"/>
                </a:lnTo>
                <a:lnTo>
                  <a:pt x="3009" y="4958321"/>
                </a:lnTo>
                <a:lnTo>
                  <a:pt x="13728" y="4969040"/>
                </a:lnTo>
                <a:lnTo>
                  <a:pt x="20993" y="4972050"/>
                </a:lnTo>
                <a:lnTo>
                  <a:pt x="8951556" y="4972050"/>
                </a:lnTo>
                <a:lnTo>
                  <a:pt x="8958821" y="4969040"/>
                </a:lnTo>
                <a:lnTo>
                  <a:pt x="8969540" y="4958321"/>
                </a:lnTo>
                <a:lnTo>
                  <a:pt x="8971744" y="4953000"/>
                </a:lnTo>
                <a:lnTo>
                  <a:pt x="26047" y="4953000"/>
                </a:lnTo>
                <a:lnTo>
                  <a:pt x="23622" y="4951996"/>
                </a:lnTo>
                <a:lnTo>
                  <a:pt x="21831" y="4950206"/>
                </a:lnTo>
                <a:lnTo>
                  <a:pt x="20053" y="4948428"/>
                </a:lnTo>
                <a:lnTo>
                  <a:pt x="19050" y="4946002"/>
                </a:lnTo>
                <a:lnTo>
                  <a:pt x="19050" y="26047"/>
                </a:lnTo>
                <a:lnTo>
                  <a:pt x="20053" y="23622"/>
                </a:lnTo>
                <a:lnTo>
                  <a:pt x="21844" y="21844"/>
                </a:lnTo>
                <a:lnTo>
                  <a:pt x="23622" y="20053"/>
                </a:lnTo>
                <a:lnTo>
                  <a:pt x="26047" y="19050"/>
                </a:lnTo>
                <a:lnTo>
                  <a:pt x="28575" y="19050"/>
                </a:lnTo>
                <a:lnTo>
                  <a:pt x="28575" y="0"/>
                </a:lnTo>
                <a:close/>
              </a:path>
              <a:path w="8972550" h="4972050">
                <a:moveTo>
                  <a:pt x="8951556" y="0"/>
                </a:moveTo>
                <a:lnTo>
                  <a:pt x="28575" y="0"/>
                </a:lnTo>
                <a:lnTo>
                  <a:pt x="28575" y="19050"/>
                </a:lnTo>
                <a:lnTo>
                  <a:pt x="8946502" y="19050"/>
                </a:lnTo>
                <a:lnTo>
                  <a:pt x="8948928" y="20053"/>
                </a:lnTo>
                <a:lnTo>
                  <a:pt x="8952496" y="23622"/>
                </a:lnTo>
                <a:lnTo>
                  <a:pt x="8953500" y="26047"/>
                </a:lnTo>
                <a:lnTo>
                  <a:pt x="8953500" y="4946002"/>
                </a:lnTo>
                <a:lnTo>
                  <a:pt x="8952496" y="4948428"/>
                </a:lnTo>
                <a:lnTo>
                  <a:pt x="8948928" y="4951996"/>
                </a:lnTo>
                <a:lnTo>
                  <a:pt x="8946502" y="4953000"/>
                </a:lnTo>
                <a:lnTo>
                  <a:pt x="8971744" y="4953000"/>
                </a:lnTo>
                <a:lnTo>
                  <a:pt x="8972550" y="4951056"/>
                </a:lnTo>
                <a:lnTo>
                  <a:pt x="8972550" y="20993"/>
                </a:lnTo>
                <a:lnTo>
                  <a:pt x="8969540" y="13728"/>
                </a:lnTo>
                <a:lnTo>
                  <a:pt x="8958821" y="3009"/>
                </a:lnTo>
                <a:lnTo>
                  <a:pt x="8951556" y="0"/>
                </a:lnTo>
                <a:close/>
              </a:path>
              <a:path w="8972550" h="4972050">
                <a:moveTo>
                  <a:pt x="8927426" y="38100"/>
                </a:moveTo>
                <a:lnTo>
                  <a:pt x="45110" y="38100"/>
                </a:lnTo>
                <a:lnTo>
                  <a:pt x="42659" y="39116"/>
                </a:lnTo>
                <a:lnTo>
                  <a:pt x="39116" y="42659"/>
                </a:lnTo>
                <a:lnTo>
                  <a:pt x="38100" y="45110"/>
                </a:lnTo>
                <a:lnTo>
                  <a:pt x="38105" y="4926939"/>
                </a:lnTo>
                <a:lnTo>
                  <a:pt x="39116" y="4929390"/>
                </a:lnTo>
                <a:lnTo>
                  <a:pt x="42659" y="4932934"/>
                </a:lnTo>
                <a:lnTo>
                  <a:pt x="45110" y="4933950"/>
                </a:lnTo>
                <a:lnTo>
                  <a:pt x="8927426" y="4933950"/>
                </a:lnTo>
                <a:lnTo>
                  <a:pt x="8929890" y="4932934"/>
                </a:lnTo>
                <a:lnTo>
                  <a:pt x="8933434" y="4929390"/>
                </a:lnTo>
                <a:lnTo>
                  <a:pt x="8934450" y="4926939"/>
                </a:lnTo>
                <a:lnTo>
                  <a:pt x="8934450" y="4924425"/>
                </a:lnTo>
                <a:lnTo>
                  <a:pt x="47625" y="4924425"/>
                </a:lnTo>
                <a:lnTo>
                  <a:pt x="47625" y="4914900"/>
                </a:lnTo>
                <a:lnTo>
                  <a:pt x="57150" y="4914900"/>
                </a:lnTo>
                <a:lnTo>
                  <a:pt x="57150" y="57150"/>
                </a:lnTo>
                <a:lnTo>
                  <a:pt x="47625" y="57150"/>
                </a:lnTo>
                <a:lnTo>
                  <a:pt x="47625" y="47625"/>
                </a:lnTo>
                <a:lnTo>
                  <a:pt x="8934450" y="47625"/>
                </a:lnTo>
                <a:lnTo>
                  <a:pt x="8934444" y="45110"/>
                </a:lnTo>
                <a:lnTo>
                  <a:pt x="8933434" y="42659"/>
                </a:lnTo>
                <a:lnTo>
                  <a:pt x="8929890" y="39116"/>
                </a:lnTo>
                <a:lnTo>
                  <a:pt x="8927426" y="38100"/>
                </a:lnTo>
                <a:close/>
              </a:path>
              <a:path w="8972550" h="4972050">
                <a:moveTo>
                  <a:pt x="57150" y="4914900"/>
                </a:moveTo>
                <a:lnTo>
                  <a:pt x="47625" y="4914900"/>
                </a:lnTo>
                <a:lnTo>
                  <a:pt x="47625" y="4924425"/>
                </a:lnTo>
                <a:lnTo>
                  <a:pt x="57150" y="4924425"/>
                </a:lnTo>
                <a:lnTo>
                  <a:pt x="57150" y="4914900"/>
                </a:lnTo>
                <a:close/>
              </a:path>
              <a:path w="8972550" h="4972050">
                <a:moveTo>
                  <a:pt x="8915400" y="4914900"/>
                </a:moveTo>
                <a:lnTo>
                  <a:pt x="57150" y="4914900"/>
                </a:lnTo>
                <a:lnTo>
                  <a:pt x="57150" y="4924425"/>
                </a:lnTo>
                <a:lnTo>
                  <a:pt x="8915400" y="4924425"/>
                </a:lnTo>
                <a:lnTo>
                  <a:pt x="8915400" y="4914900"/>
                </a:lnTo>
                <a:close/>
              </a:path>
              <a:path w="8972550" h="4972050">
                <a:moveTo>
                  <a:pt x="8924925" y="47625"/>
                </a:moveTo>
                <a:lnTo>
                  <a:pt x="8915400" y="47625"/>
                </a:lnTo>
                <a:lnTo>
                  <a:pt x="8915400" y="4924425"/>
                </a:lnTo>
                <a:lnTo>
                  <a:pt x="8924925" y="4924425"/>
                </a:lnTo>
                <a:lnTo>
                  <a:pt x="8924925" y="4914900"/>
                </a:lnTo>
                <a:lnTo>
                  <a:pt x="8934450" y="4914900"/>
                </a:lnTo>
                <a:lnTo>
                  <a:pt x="8934450" y="57150"/>
                </a:lnTo>
                <a:lnTo>
                  <a:pt x="8924925" y="57150"/>
                </a:lnTo>
                <a:lnTo>
                  <a:pt x="8924925" y="47625"/>
                </a:lnTo>
                <a:close/>
              </a:path>
              <a:path w="8972550" h="4972050">
                <a:moveTo>
                  <a:pt x="8934450" y="4914900"/>
                </a:moveTo>
                <a:lnTo>
                  <a:pt x="8924925" y="4914900"/>
                </a:lnTo>
                <a:lnTo>
                  <a:pt x="8924925" y="4924425"/>
                </a:lnTo>
                <a:lnTo>
                  <a:pt x="8934450" y="4924425"/>
                </a:lnTo>
                <a:lnTo>
                  <a:pt x="8934450" y="4914900"/>
                </a:lnTo>
                <a:close/>
              </a:path>
              <a:path w="8972550" h="4972050">
                <a:moveTo>
                  <a:pt x="57150" y="47625"/>
                </a:moveTo>
                <a:lnTo>
                  <a:pt x="47625" y="47625"/>
                </a:lnTo>
                <a:lnTo>
                  <a:pt x="47625" y="57150"/>
                </a:lnTo>
                <a:lnTo>
                  <a:pt x="57150" y="57150"/>
                </a:lnTo>
                <a:lnTo>
                  <a:pt x="57150" y="47625"/>
                </a:lnTo>
                <a:close/>
              </a:path>
              <a:path w="8972550" h="4972050">
                <a:moveTo>
                  <a:pt x="8915400" y="47625"/>
                </a:moveTo>
                <a:lnTo>
                  <a:pt x="57150" y="47625"/>
                </a:lnTo>
                <a:lnTo>
                  <a:pt x="57150" y="57150"/>
                </a:lnTo>
                <a:lnTo>
                  <a:pt x="8915400" y="57150"/>
                </a:lnTo>
                <a:lnTo>
                  <a:pt x="8915400" y="47625"/>
                </a:lnTo>
                <a:close/>
              </a:path>
              <a:path w="8972550" h="4972050">
                <a:moveTo>
                  <a:pt x="8934450" y="47625"/>
                </a:moveTo>
                <a:lnTo>
                  <a:pt x="8924925" y="47625"/>
                </a:lnTo>
                <a:lnTo>
                  <a:pt x="8924925" y="57150"/>
                </a:lnTo>
                <a:lnTo>
                  <a:pt x="8934450" y="57150"/>
                </a:lnTo>
                <a:lnTo>
                  <a:pt x="8934450" y="47625"/>
                </a:lnTo>
                <a:close/>
              </a:path>
            </a:pathLst>
          </a:custGeom>
          <a:solidFill>
            <a:srgbClr val="917601"/>
          </a:solidFill>
        </p:spPr>
        <p:txBody>
          <a:bodyPr lIns="0" tIns="0" rIns="0" bIns="0"/>
          <a:lstStyle/>
          <a:p>
            <a:pPr fontAlgn="auto">
              <a:spcBef>
                <a:spcPts val="0"/>
              </a:spcBef>
              <a:spcAft>
                <a:spcPts val="0"/>
              </a:spcAft>
              <a:defRPr/>
            </a:pPr>
            <a:endParaRPr>
              <a:latin typeface="+mn-lt"/>
              <a:cs typeface="+mn-cs"/>
            </a:endParaRPr>
          </a:p>
        </p:txBody>
      </p:sp>
      <p:sp>
        <p:nvSpPr>
          <p:cNvPr id="18" name="bg object 18">
            <a:extLst>
              <a:ext uri="{FF2B5EF4-FFF2-40B4-BE49-F238E27FC236}">
                <a16:creationId xmlns:a16="http://schemas.microsoft.com/office/drawing/2014/main" id="{F299A2EB-AAEF-114D-B597-5155A2133EF3}"/>
              </a:ext>
            </a:extLst>
          </p:cNvPr>
          <p:cNvSpPr/>
          <p:nvPr/>
        </p:nvSpPr>
        <p:spPr>
          <a:xfrm>
            <a:off x="2000250" y="1543050"/>
            <a:ext cx="2286000" cy="457200"/>
          </a:xfrm>
          <a:custGeom>
            <a:avLst/>
            <a:gdLst/>
            <a:ahLst/>
            <a:cxnLst/>
            <a:rect l="l" t="t" r="r" b="b"/>
            <a:pathLst>
              <a:path w="2286000" h="457200">
                <a:moveTo>
                  <a:pt x="0" y="0"/>
                </a:moveTo>
                <a:lnTo>
                  <a:pt x="2286000" y="0"/>
                </a:lnTo>
                <a:lnTo>
                  <a:pt x="2286000" y="457200"/>
                </a:lnTo>
                <a:lnTo>
                  <a:pt x="0" y="457200"/>
                </a:lnTo>
                <a:lnTo>
                  <a:pt x="0" y="0"/>
                </a:lnTo>
                <a:close/>
              </a:path>
            </a:pathLst>
          </a:custGeom>
          <a:ln w="9525">
            <a:solidFill>
              <a:srgbClr val="FFFFFF"/>
            </a:solidFill>
          </a:ln>
        </p:spPr>
        <p:txBody>
          <a:bodyPr lIns="0" tIns="0" rIns="0" bIns="0"/>
          <a:lstStyle/>
          <a:p>
            <a:pPr fontAlgn="auto">
              <a:spcBef>
                <a:spcPts val="0"/>
              </a:spcBef>
              <a:spcAft>
                <a:spcPts val="0"/>
              </a:spcAft>
              <a:defRPr/>
            </a:pPr>
            <a:endParaRPr>
              <a:latin typeface="+mn-lt"/>
              <a:cs typeface="+mn-cs"/>
            </a:endParaRPr>
          </a:p>
        </p:txBody>
      </p:sp>
      <p:sp>
        <p:nvSpPr>
          <p:cNvPr id="1028" name="Holder 3">
            <a:extLst>
              <a:ext uri="{FF2B5EF4-FFF2-40B4-BE49-F238E27FC236}">
                <a16:creationId xmlns:a16="http://schemas.microsoft.com/office/drawing/2014/main" id="{3F504F5B-98F8-1E78-E7C9-676B661E658A}"/>
              </a:ext>
            </a:extLst>
          </p:cNvPr>
          <p:cNvSpPr>
            <a:spLocks noGrp="1"/>
          </p:cNvSpPr>
          <p:nvPr>
            <p:ph type="body" idx="1"/>
          </p:nvPr>
        </p:nvSpPr>
        <p:spPr bwMode="auto">
          <a:xfrm>
            <a:off x="612775" y="1166813"/>
            <a:ext cx="7902575"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endParaRPr lang="en-US" altLang="en-US"/>
          </a:p>
        </p:txBody>
      </p:sp>
      <p:sp>
        <p:nvSpPr>
          <p:cNvPr id="1029" name="Title Placeholder 8">
            <a:extLst>
              <a:ext uri="{FF2B5EF4-FFF2-40B4-BE49-F238E27FC236}">
                <a16:creationId xmlns:a16="http://schemas.microsoft.com/office/drawing/2014/main" id="{E3B46311-BFFC-0973-873B-7DA44D6B2AA6}"/>
              </a:ext>
            </a:extLst>
          </p:cNvPr>
          <p:cNvSpPr>
            <a:spLocks noGrp="1"/>
          </p:cNvSpPr>
          <p:nvPr>
            <p:ph type="title"/>
          </p:nvPr>
        </p:nvSpPr>
        <p:spPr bwMode="auto">
          <a:xfrm>
            <a:off x="628650" y="274638"/>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pic>
        <p:nvPicPr>
          <p:cNvPr id="1030" name="Picture 11" descr="A picture containing drawing&#10;&#10;Description automatically generated">
            <a:extLst>
              <a:ext uri="{FF2B5EF4-FFF2-40B4-BE49-F238E27FC236}">
                <a16:creationId xmlns:a16="http://schemas.microsoft.com/office/drawing/2014/main" id="{22E4400C-0922-39E6-EEB7-874DFE155B86}"/>
              </a:ext>
            </a:extLst>
          </p:cNvPr>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315200" y="239713"/>
            <a:ext cx="1581150"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Box 3">
            <a:extLst>
              <a:ext uri="{FF2B5EF4-FFF2-40B4-BE49-F238E27FC236}">
                <a16:creationId xmlns:a16="http://schemas.microsoft.com/office/drawing/2014/main" id="{B47B6BCA-2F24-2774-E161-C84E7C510F28}"/>
              </a:ext>
            </a:extLst>
          </p:cNvPr>
          <p:cNvSpPr txBox="1">
            <a:spLocks noChangeArrowheads="1"/>
          </p:cNvSpPr>
          <p:nvPr/>
        </p:nvSpPr>
        <p:spPr bwMode="auto">
          <a:xfrm>
            <a:off x="2286000" y="1657350"/>
            <a:ext cx="457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en-US" sz="2400" b="1" dirty="0">
                <a:latin typeface="+mn-lt"/>
              </a:rPr>
              <a:t>VETERANS OF FOREIGN WARS</a:t>
            </a:r>
            <a:br>
              <a:rPr lang="en-US" altLang="en-US" sz="2400" b="1" dirty="0">
                <a:latin typeface="+mn-lt"/>
              </a:rPr>
            </a:br>
            <a:r>
              <a:rPr lang="en-US" altLang="en-US" sz="2400" b="1" dirty="0">
                <a:latin typeface="+mn-lt"/>
              </a:rPr>
              <a:t>DEPARTMENT OF CALIFORNIA</a:t>
            </a:r>
            <a:br>
              <a:rPr lang="en-US" altLang="en-US" sz="2400" b="1" dirty="0">
                <a:latin typeface="+mn-lt"/>
              </a:rPr>
            </a:br>
            <a:r>
              <a:rPr lang="en-US" altLang="en-US" sz="2400" b="1" dirty="0">
                <a:latin typeface="+mn-lt"/>
              </a:rPr>
              <a:t>POST AND DISTRICT NOMINATIONS AND ELECTIONS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dirty="0">
                <a:latin typeface="+mn-lt"/>
              </a:rPr>
              <a:t>CHALLENGE ELECTION RESULTS</a:t>
            </a:r>
            <a:endParaRPr lang="en-US" altLang="en-US" sz="2400" kern="0" dirty="0">
              <a:latin typeface="+mn-lt"/>
            </a:endParaRPr>
          </a:p>
        </p:txBody>
      </p:sp>
      <p:sp>
        <p:nvSpPr>
          <p:cNvPr id="5" name="TextBox 4">
            <a:extLst>
              <a:ext uri="{FF2B5EF4-FFF2-40B4-BE49-F238E27FC236}">
                <a16:creationId xmlns:a16="http://schemas.microsoft.com/office/drawing/2014/main" id="{CF2806A2-2EF3-391B-76C4-67F24C44911A}"/>
              </a:ext>
            </a:extLst>
          </p:cNvPr>
          <p:cNvSpPr txBox="1"/>
          <p:nvPr/>
        </p:nvSpPr>
        <p:spPr>
          <a:xfrm>
            <a:off x="304800" y="971550"/>
            <a:ext cx="8534399" cy="2246769"/>
          </a:xfrm>
          <a:prstGeom prst="rect">
            <a:avLst/>
          </a:prstGeom>
          <a:noFill/>
        </p:spPr>
        <p:txBody>
          <a:bodyPr wrap="square" rtlCol="0">
            <a:spAutoFit/>
          </a:bodyPr>
          <a:lstStyle/>
          <a:p>
            <a:pPr algn="l"/>
            <a:r>
              <a:rPr lang="en-US" sz="1400" b="1" dirty="0">
                <a:solidFill>
                  <a:srgbClr val="0D0D0D"/>
                </a:solidFill>
                <a:latin typeface="+mn-lt"/>
              </a:rPr>
              <a:t>3. </a:t>
            </a:r>
            <a:r>
              <a:rPr lang="en-US" sz="1400" b="1" i="0" dirty="0">
                <a:solidFill>
                  <a:srgbClr val="0D0D0D"/>
                </a:solidFill>
                <a:effectLst/>
                <a:latin typeface="+mn-lt"/>
              </a:rPr>
              <a:t>Request Appropriate Action:</a:t>
            </a:r>
            <a:endParaRPr lang="en-US" sz="1400" b="0" i="0" dirty="0">
              <a:solidFill>
                <a:srgbClr val="0D0D0D"/>
              </a:solidFill>
              <a:effectLst/>
              <a:latin typeface="+mn-lt"/>
            </a:endParaRPr>
          </a:p>
          <a:p>
            <a:pPr marL="742950" lvl="1" indent="-285750" algn="l">
              <a:buFont typeface="Arial" panose="020B0604020202020204" pitchFamily="34" charset="0"/>
              <a:buChar char="•"/>
            </a:pPr>
            <a:r>
              <a:rPr lang="en-US" sz="1400" b="0" i="0" dirty="0">
                <a:solidFill>
                  <a:srgbClr val="0D0D0D"/>
                </a:solidFill>
                <a:effectLst/>
                <a:latin typeface="+mn-lt"/>
              </a:rPr>
              <a:t>Depending on the nature of the irregularity, you may request:</a:t>
            </a:r>
          </a:p>
          <a:p>
            <a:pPr marL="1200150" lvl="2" indent="-285750" algn="l">
              <a:buFont typeface="Arial" panose="020B0604020202020204" pitchFamily="34" charset="0"/>
              <a:buChar char="•"/>
            </a:pPr>
            <a:r>
              <a:rPr lang="en-US" sz="1400" b="0" i="0" dirty="0">
                <a:solidFill>
                  <a:srgbClr val="0D0D0D"/>
                </a:solidFill>
                <a:effectLst/>
                <a:latin typeface="+mn-lt"/>
              </a:rPr>
              <a:t>A recount of votes.</a:t>
            </a:r>
          </a:p>
          <a:p>
            <a:pPr marL="1200150" lvl="2" indent="-285750" algn="l">
              <a:buFont typeface="Arial" panose="020B0604020202020204" pitchFamily="34" charset="0"/>
              <a:buChar char="•"/>
            </a:pPr>
            <a:r>
              <a:rPr lang="en-US" sz="1400" b="0" i="0" dirty="0">
                <a:solidFill>
                  <a:srgbClr val="0D0D0D"/>
                </a:solidFill>
                <a:effectLst/>
                <a:latin typeface="+mn-lt"/>
              </a:rPr>
              <a:t>A revote for the contested position.</a:t>
            </a:r>
          </a:p>
          <a:p>
            <a:pPr marL="1200150" lvl="2" indent="-285750" algn="l">
              <a:buFont typeface="Arial" panose="020B0604020202020204" pitchFamily="34" charset="0"/>
              <a:buChar char="•"/>
            </a:pPr>
            <a:r>
              <a:rPr lang="en-US" sz="1400" b="0" i="0" dirty="0">
                <a:solidFill>
                  <a:srgbClr val="0D0D0D"/>
                </a:solidFill>
                <a:effectLst/>
                <a:latin typeface="+mn-lt"/>
              </a:rPr>
              <a:t>An investigation into the alleged irregularities.</a:t>
            </a:r>
          </a:p>
          <a:p>
            <a:pPr marL="1143000" lvl="2" indent="-228600" algn="l">
              <a:buFont typeface="+mj-lt"/>
              <a:buAutoNum type="arabicPeriod"/>
            </a:pPr>
            <a:endParaRPr lang="en-US" sz="1400" b="0" i="0" dirty="0">
              <a:solidFill>
                <a:srgbClr val="0D0D0D"/>
              </a:solidFill>
              <a:effectLst/>
              <a:latin typeface="+mn-lt"/>
            </a:endParaRPr>
          </a:p>
          <a:p>
            <a:pPr algn="l"/>
            <a:r>
              <a:rPr lang="en-US" sz="1400" b="1" i="0" dirty="0">
                <a:solidFill>
                  <a:srgbClr val="0D0D0D"/>
                </a:solidFill>
                <a:effectLst/>
                <a:latin typeface="+mn-lt"/>
              </a:rPr>
              <a:t>4. Follow Post Procedures:</a:t>
            </a:r>
            <a:endParaRPr lang="en-US" sz="1400" b="0" i="0" dirty="0">
              <a:solidFill>
                <a:srgbClr val="0D0D0D"/>
              </a:solidFill>
              <a:effectLst/>
              <a:latin typeface="+mn-lt"/>
            </a:endParaRPr>
          </a:p>
          <a:p>
            <a:pPr marL="742950" lvl="1" indent="-285750" algn="l">
              <a:buFont typeface="Arial" panose="020B0604020202020204" pitchFamily="34" charset="0"/>
              <a:buChar char="•"/>
            </a:pPr>
            <a:r>
              <a:rPr lang="en-US" sz="1400" b="0" i="0" dirty="0">
                <a:solidFill>
                  <a:srgbClr val="0D0D0D"/>
                </a:solidFill>
                <a:effectLst/>
                <a:latin typeface="+mn-lt"/>
              </a:rPr>
              <a:t>Adhere to your Post's bylaws and the VFW's Manual of Procedure regarding election disputes.</a:t>
            </a:r>
          </a:p>
          <a:p>
            <a:pPr marL="742950" lvl="1" indent="-285750" algn="l">
              <a:buFont typeface="Arial" panose="020B0604020202020204" pitchFamily="34" charset="0"/>
              <a:buChar char="•"/>
            </a:pPr>
            <a:r>
              <a:rPr lang="en-US" sz="1400" b="0" i="0" dirty="0">
                <a:solidFill>
                  <a:srgbClr val="0D0D0D"/>
                </a:solidFill>
                <a:effectLst/>
                <a:latin typeface="+mn-lt"/>
              </a:rPr>
              <a:t>Ensure that all actions taken are in compliance with established guidelines to maintain the integrity of the process.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381000" y="1123950"/>
            <a:ext cx="7989887" cy="2117503"/>
          </a:xfrm>
        </p:spPr>
        <p:txBody>
          <a:bodyPr/>
          <a:lstStyle/>
          <a:p>
            <a:pPr algn="l"/>
            <a:r>
              <a:rPr lang="en-US" sz="1400" b="1" i="0" dirty="0">
                <a:solidFill>
                  <a:srgbClr val="0D0D0D"/>
                </a:solidFill>
                <a:effectLst/>
              </a:rPr>
              <a:t>1. Eligibility Verification</a:t>
            </a:r>
            <a:endParaRPr lang="en-US" sz="1400" b="0" i="0" dirty="0">
              <a:solidFill>
                <a:srgbClr val="0D0D0D"/>
              </a:solidFill>
              <a:effectLst/>
            </a:endParaRPr>
          </a:p>
          <a:p>
            <a:pPr algn="l">
              <a:buFont typeface="Arial" panose="020B0604020202020204" pitchFamily="34" charset="0"/>
              <a:buChar char="•"/>
            </a:pPr>
            <a:r>
              <a:rPr lang="en-US" sz="1400" b="1" i="0" dirty="0">
                <a:solidFill>
                  <a:srgbClr val="0D0D0D"/>
                </a:solidFill>
                <a:effectLst/>
              </a:rPr>
              <a:t>Proof of Eligibility</a:t>
            </a:r>
            <a:r>
              <a:rPr lang="en-US" sz="1400" b="0" i="0" dirty="0">
                <a:solidFill>
                  <a:srgbClr val="0D0D0D"/>
                </a:solidFill>
                <a:effectLst/>
              </a:rPr>
              <a:t>: Before installation, all elected and appointed officers must submit proof of eligibility. This documentation should be reviewed and verified by the Post Commander and Adjutant to confirm that each officer is a member in good standing and qualified to hold office. </a:t>
            </a:r>
            <a:endParaRPr lang="en-US" sz="1400" b="0" i="0" u="none" strike="noStrike" cap="all" dirty="0">
              <a:solidFill>
                <a:srgbClr val="0D0D0D"/>
              </a:solidFill>
              <a:effectLst/>
            </a:endParaRPr>
          </a:p>
          <a:p>
            <a:pPr algn="l">
              <a:buFont typeface="Arial" panose="020B0604020202020204" pitchFamily="34" charset="0"/>
              <a:buChar char="•"/>
            </a:pPr>
            <a:endParaRPr lang="en-US" sz="1400" b="0" i="0" dirty="0">
              <a:solidFill>
                <a:srgbClr val="0D0D0D"/>
              </a:solidFill>
              <a:effectLst/>
            </a:endParaRPr>
          </a:p>
          <a:p>
            <a:pPr algn="l"/>
            <a:r>
              <a:rPr lang="en-US" sz="1400" b="1" i="0" dirty="0">
                <a:solidFill>
                  <a:srgbClr val="0D0D0D"/>
                </a:solidFill>
                <a:effectLst/>
              </a:rPr>
              <a:t>2. Timing of Installation</a:t>
            </a:r>
            <a:endParaRPr lang="en-US" sz="1400" b="0" i="0" dirty="0">
              <a:solidFill>
                <a:srgbClr val="0D0D0D"/>
              </a:solidFill>
              <a:effectLst/>
            </a:endParaRPr>
          </a:p>
          <a:p>
            <a:pPr algn="l">
              <a:buFont typeface="Arial" panose="020B0604020202020204" pitchFamily="34" charset="0"/>
              <a:buChar char="•"/>
            </a:pPr>
            <a:r>
              <a:rPr lang="en-US" sz="1400" b="1" i="0" dirty="0">
                <a:solidFill>
                  <a:srgbClr val="0D0D0D"/>
                </a:solidFill>
                <a:effectLst/>
              </a:rPr>
              <a:t>Installation Schedule</a:t>
            </a:r>
            <a:r>
              <a:rPr lang="en-US" sz="1400" b="0" i="0" dirty="0">
                <a:solidFill>
                  <a:srgbClr val="0D0D0D"/>
                </a:solidFill>
                <a:effectLst/>
              </a:rPr>
              <a:t>: The installation of Post officers should occur after the election and before the Department Convention. Officers cannot assume their duties until they have been properly installed.</a:t>
            </a:r>
          </a:p>
          <a:p>
            <a:pPr algn="l"/>
            <a:endParaRPr lang="en-US" sz="1200" b="0" i="0" u="none" strike="noStrike" baseline="0" dirty="0"/>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25425"/>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INSTALLATION OF OFFICERS</a:t>
            </a:r>
          </a:p>
        </p:txBody>
      </p:sp>
    </p:spTree>
    <p:extLst>
      <p:ext uri="{BB962C8B-B14F-4D97-AF65-F5344CB8AC3E}">
        <p14:creationId xmlns:p14="http://schemas.microsoft.com/office/powerpoint/2010/main" val="3391085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1047750"/>
            <a:ext cx="7902575" cy="3600986"/>
          </a:xfrm>
        </p:spPr>
        <p:txBody>
          <a:bodyPr/>
          <a:lstStyle/>
          <a:p>
            <a:pPr algn="l"/>
            <a:r>
              <a:rPr lang="en-US" b="1" i="0" dirty="0">
                <a:solidFill>
                  <a:srgbClr val="0D0D0D"/>
                </a:solidFill>
                <a:effectLst/>
                <a:latin typeface="ui-sans-serif"/>
              </a:rPr>
              <a:t>3. Installation Ceremony</a:t>
            </a:r>
            <a:endParaRPr lang="en-US" b="0" i="0" dirty="0">
              <a:solidFill>
                <a:srgbClr val="0D0D0D"/>
              </a:solidFill>
              <a:effectLst/>
              <a:latin typeface="ui-sans-serif"/>
            </a:endParaRPr>
          </a:p>
          <a:p>
            <a:pPr algn="l">
              <a:buFont typeface="Arial" panose="020B0604020202020204" pitchFamily="34" charset="0"/>
              <a:buChar char="•"/>
            </a:pPr>
            <a:r>
              <a:rPr lang="en-US" b="1" i="0" dirty="0">
                <a:solidFill>
                  <a:srgbClr val="0D0D0D"/>
                </a:solidFill>
                <a:effectLst/>
                <a:latin typeface="ui-sans-serif"/>
              </a:rPr>
              <a:t>Procedure</a:t>
            </a:r>
            <a:r>
              <a:rPr lang="en-US" b="0" i="0" dirty="0">
                <a:solidFill>
                  <a:srgbClr val="0D0D0D"/>
                </a:solidFill>
                <a:effectLst/>
                <a:latin typeface="ui-sans-serif"/>
              </a:rPr>
              <a:t>: The installation ceremony is a formal process that includes:</a:t>
            </a:r>
          </a:p>
          <a:p>
            <a:pPr marL="742950" lvl="1" indent="-285750" algn="l">
              <a:buFont typeface="Arial" panose="020B0604020202020204" pitchFamily="34" charset="0"/>
              <a:buChar char="•"/>
            </a:pPr>
            <a:r>
              <a:rPr lang="en-US" b="1" i="0" dirty="0">
                <a:solidFill>
                  <a:srgbClr val="0D0D0D"/>
                </a:solidFill>
                <a:effectLst/>
                <a:latin typeface="ui-sans-serif"/>
              </a:rPr>
              <a:t>Opening</a:t>
            </a:r>
            <a:r>
              <a:rPr lang="en-US" b="0" i="0" dirty="0">
                <a:solidFill>
                  <a:srgbClr val="0D0D0D"/>
                </a:solidFill>
                <a:effectLst/>
                <a:latin typeface="ui-sans-serif"/>
              </a:rPr>
              <a:t>: The outgoing Commander introduces the Installing Officer.</a:t>
            </a:r>
          </a:p>
          <a:p>
            <a:pPr marL="742950" lvl="1" indent="-285750" algn="l">
              <a:buFont typeface="Arial" panose="020B0604020202020204" pitchFamily="34" charset="0"/>
              <a:buChar char="•"/>
            </a:pPr>
            <a:r>
              <a:rPr lang="en-US" b="1" i="0" dirty="0">
                <a:solidFill>
                  <a:srgbClr val="0D0D0D"/>
                </a:solidFill>
                <a:effectLst/>
                <a:latin typeface="ui-sans-serif"/>
              </a:rPr>
              <a:t>Presentation of Officers</a:t>
            </a:r>
            <a:r>
              <a:rPr lang="en-US" b="0" i="0" dirty="0">
                <a:solidFill>
                  <a:srgbClr val="0D0D0D"/>
                </a:solidFill>
                <a:effectLst/>
                <a:latin typeface="ui-sans-serif"/>
              </a:rPr>
              <a:t>: Elected officers are presented and take their respective positions.</a:t>
            </a:r>
          </a:p>
          <a:p>
            <a:pPr marL="742950" lvl="1" indent="-285750" algn="l">
              <a:buFont typeface="Arial" panose="020B0604020202020204" pitchFamily="34" charset="0"/>
              <a:buChar char="•"/>
            </a:pPr>
            <a:r>
              <a:rPr lang="en-US" b="1" i="0" dirty="0">
                <a:solidFill>
                  <a:srgbClr val="0D0D0D"/>
                </a:solidFill>
                <a:effectLst/>
                <a:latin typeface="ui-sans-serif"/>
              </a:rPr>
              <a:t>Obligation</a:t>
            </a:r>
            <a:r>
              <a:rPr lang="en-US" b="0" i="0" dirty="0">
                <a:solidFill>
                  <a:srgbClr val="0D0D0D"/>
                </a:solidFill>
                <a:effectLst/>
                <a:latin typeface="ui-sans-serif"/>
              </a:rPr>
              <a:t>: Officers recite the Oath of Office, pledging to uphold the duties and responsibilities of their positions.</a:t>
            </a:r>
          </a:p>
          <a:p>
            <a:pPr marL="742950" lvl="1" indent="-285750" algn="l">
              <a:buFont typeface="Arial" panose="020B0604020202020204" pitchFamily="34" charset="0"/>
              <a:buChar char="•"/>
            </a:pPr>
            <a:r>
              <a:rPr lang="en-US" b="1" i="0" dirty="0">
                <a:solidFill>
                  <a:srgbClr val="0D0D0D"/>
                </a:solidFill>
                <a:effectLst/>
                <a:latin typeface="ui-sans-serif"/>
              </a:rPr>
              <a:t>Charge</a:t>
            </a:r>
            <a:r>
              <a:rPr lang="en-US" b="0" i="0" dirty="0">
                <a:solidFill>
                  <a:srgbClr val="0D0D0D"/>
                </a:solidFill>
                <a:effectLst/>
                <a:latin typeface="ui-sans-serif"/>
              </a:rPr>
              <a:t>: The Installing Officer provides guidance and expectations to the newly installed officers.</a:t>
            </a:r>
          </a:p>
          <a:p>
            <a:pPr marL="742950" lvl="1" indent="-285750" algn="l">
              <a:buFont typeface="Arial" panose="020B0604020202020204" pitchFamily="34" charset="0"/>
              <a:buChar char="•"/>
            </a:pPr>
            <a:r>
              <a:rPr lang="en-US" b="1" i="0" dirty="0">
                <a:solidFill>
                  <a:srgbClr val="0D0D0D"/>
                </a:solidFill>
                <a:effectLst/>
                <a:latin typeface="ui-sans-serif"/>
              </a:rPr>
              <a:t>Conclusion</a:t>
            </a:r>
            <a:r>
              <a:rPr lang="en-US" b="0" i="0" dirty="0">
                <a:solidFill>
                  <a:srgbClr val="0D0D0D"/>
                </a:solidFill>
                <a:effectLst/>
                <a:latin typeface="ui-sans-serif"/>
              </a:rPr>
              <a:t>: The ceremony concludes with remarks and the formal assumption of duties by the new officers.</a:t>
            </a:r>
          </a:p>
          <a:p>
            <a:pPr algn="l"/>
            <a:endParaRPr lang="en-US" sz="1200" b="0" i="0" u="none" strike="noStrike" baseline="0" dirty="0"/>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INSTALLATION OF OFFICERS</a:t>
            </a:r>
          </a:p>
        </p:txBody>
      </p:sp>
    </p:spTree>
    <p:extLst>
      <p:ext uri="{BB962C8B-B14F-4D97-AF65-F5344CB8AC3E}">
        <p14:creationId xmlns:p14="http://schemas.microsoft.com/office/powerpoint/2010/main" val="49185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1123950"/>
            <a:ext cx="7902575" cy="904863"/>
          </a:xfrm>
        </p:spPr>
        <p:txBody>
          <a:bodyPr/>
          <a:lstStyle/>
          <a:p>
            <a:pPr algn="l"/>
            <a:r>
              <a:rPr lang="en-US" sz="1400" b="1" i="0" dirty="0">
                <a:solidFill>
                  <a:srgbClr val="0D0D0D"/>
                </a:solidFill>
                <a:effectLst/>
              </a:rPr>
              <a:t>4. Reporting Requirements</a:t>
            </a:r>
            <a:endParaRPr lang="en-US" sz="1400" b="0" i="0" dirty="0">
              <a:solidFill>
                <a:srgbClr val="0D0D0D"/>
              </a:solidFill>
              <a:effectLst/>
            </a:endParaRPr>
          </a:p>
          <a:p>
            <a:pPr algn="l">
              <a:buFont typeface="Arial" panose="020B0604020202020204" pitchFamily="34" charset="0"/>
              <a:buChar char="•"/>
            </a:pPr>
            <a:r>
              <a:rPr lang="en-US" sz="1400" b="1" i="0" dirty="0">
                <a:solidFill>
                  <a:srgbClr val="0D0D0D"/>
                </a:solidFill>
                <a:effectLst/>
              </a:rPr>
              <a:t>Post-Election Report</a:t>
            </a:r>
            <a:r>
              <a:rPr lang="en-US" sz="1400" b="0" i="0" dirty="0">
                <a:solidFill>
                  <a:srgbClr val="0D0D0D"/>
                </a:solidFill>
                <a:effectLst/>
              </a:rPr>
              <a:t>: After installation, it's imperative to submit the Post-Election Report to the VFW National Headquarters promptly. This ensures that the newly installed officers are officially recognized and that the Post remains in good standing.</a:t>
            </a:r>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a:latin typeface="+mn-lt"/>
              </a:rPr>
              <a:t>INSTALLATION OF OFFICERS</a:t>
            </a:r>
            <a:endParaRPr lang="en-US" altLang="en-US" sz="2400" kern="0" dirty="0">
              <a:latin typeface="+mn-lt"/>
            </a:endParaRPr>
          </a:p>
        </p:txBody>
      </p:sp>
    </p:spTree>
    <p:extLst>
      <p:ext uri="{BB962C8B-B14F-4D97-AF65-F5344CB8AC3E}">
        <p14:creationId xmlns:p14="http://schemas.microsoft.com/office/powerpoint/2010/main" val="2703294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620712" y="1123950"/>
            <a:ext cx="7902575" cy="2979277"/>
          </a:xfrm>
        </p:spPr>
        <p:txBody>
          <a:bodyPr/>
          <a:lstStyle/>
          <a:p>
            <a:pPr algn="l"/>
            <a:r>
              <a:rPr lang="en-US" sz="1400" b="1" i="0" dirty="0">
                <a:solidFill>
                  <a:srgbClr val="0D0D0D"/>
                </a:solidFill>
                <a:effectLst/>
              </a:rPr>
              <a:t>1. General Term Lengths</a:t>
            </a:r>
          </a:p>
          <a:p>
            <a:pPr algn="l">
              <a:buFont typeface="Arial" panose="020B0604020202020204" pitchFamily="34" charset="0"/>
              <a:buChar char="•"/>
            </a:pPr>
            <a:r>
              <a:rPr lang="en-US" sz="1400" b="1" i="0" dirty="0">
                <a:solidFill>
                  <a:srgbClr val="0D0D0D"/>
                </a:solidFill>
                <a:effectLst/>
              </a:rPr>
              <a:t>Elected Officers (Post, District, Department, National)</a:t>
            </a:r>
            <a:endParaRPr lang="en-US" sz="1400" b="0" i="0" dirty="0">
              <a:solidFill>
                <a:srgbClr val="0D0D0D"/>
              </a:solidFill>
              <a:effectLst/>
            </a:endParaRPr>
          </a:p>
          <a:p>
            <a:pPr marL="742950" lvl="1" indent="-285750" algn="l">
              <a:buFont typeface="Arial" panose="020B0604020202020204" pitchFamily="34" charset="0"/>
              <a:buChar char="•"/>
            </a:pPr>
            <a:r>
              <a:rPr lang="en-US" sz="1400" b="0" i="0" dirty="0">
                <a:solidFill>
                  <a:srgbClr val="0D0D0D"/>
                </a:solidFill>
                <a:effectLst/>
              </a:rPr>
              <a:t>Serve a </a:t>
            </a:r>
            <a:r>
              <a:rPr lang="en-US" sz="1400" b="1" i="0" dirty="0">
                <a:solidFill>
                  <a:srgbClr val="0D0D0D"/>
                </a:solidFill>
                <a:effectLst/>
              </a:rPr>
              <a:t>one-year term</a:t>
            </a:r>
            <a:r>
              <a:rPr lang="en-US" sz="1400" b="0" i="0" dirty="0">
                <a:solidFill>
                  <a:srgbClr val="0D0D0D"/>
                </a:solidFill>
                <a:effectLst/>
              </a:rPr>
              <a:t>.</a:t>
            </a:r>
          </a:p>
          <a:p>
            <a:pPr marL="742950" lvl="1" indent="-285750" algn="l">
              <a:buFont typeface="Arial" panose="020B0604020202020204" pitchFamily="34" charset="0"/>
              <a:buChar char="•"/>
            </a:pPr>
            <a:r>
              <a:rPr lang="en-US" sz="1400" b="0" i="0" dirty="0">
                <a:solidFill>
                  <a:srgbClr val="0D0D0D"/>
                </a:solidFill>
                <a:effectLst/>
              </a:rPr>
              <a:t>Continue in office </a:t>
            </a:r>
            <a:r>
              <a:rPr lang="en-US" sz="1400" b="1" i="0" dirty="0">
                <a:solidFill>
                  <a:srgbClr val="0D0D0D"/>
                </a:solidFill>
                <a:effectLst/>
              </a:rPr>
              <a:t>until a successor is installed</a:t>
            </a:r>
            <a:r>
              <a:rPr lang="en-US" sz="1400" b="0" i="0" dirty="0">
                <a:solidFill>
                  <a:srgbClr val="0D0D0D"/>
                </a:solidFill>
                <a:effectLst/>
              </a:rPr>
              <a:t>.</a:t>
            </a:r>
          </a:p>
          <a:p>
            <a:pPr algn="l">
              <a:buFont typeface="Arial" panose="020B0604020202020204" pitchFamily="34" charset="0"/>
              <a:buChar char="•"/>
            </a:pPr>
            <a:r>
              <a:rPr lang="en-US" sz="1400" b="1" i="0" dirty="0">
                <a:solidFill>
                  <a:srgbClr val="0D0D0D"/>
                </a:solidFill>
                <a:effectLst/>
              </a:rPr>
              <a:t>Trustees</a:t>
            </a:r>
            <a:endParaRPr lang="en-US" sz="1400" b="0" i="0" dirty="0">
              <a:solidFill>
                <a:srgbClr val="0D0D0D"/>
              </a:solidFill>
              <a:effectLst/>
            </a:endParaRPr>
          </a:p>
          <a:p>
            <a:pPr marL="742950" lvl="1" indent="-285750" algn="l">
              <a:buFont typeface="Arial" panose="020B0604020202020204" pitchFamily="34" charset="0"/>
              <a:buChar char="•"/>
            </a:pPr>
            <a:r>
              <a:rPr lang="en-US" sz="1400" b="0" i="0" dirty="0">
                <a:solidFill>
                  <a:srgbClr val="0D0D0D"/>
                </a:solidFill>
                <a:effectLst/>
              </a:rPr>
              <a:t>Serve a </a:t>
            </a:r>
            <a:r>
              <a:rPr lang="en-US" sz="1400" b="1" i="0" dirty="0">
                <a:solidFill>
                  <a:srgbClr val="0D0D0D"/>
                </a:solidFill>
                <a:effectLst/>
              </a:rPr>
              <a:t>three-year staggered term</a:t>
            </a:r>
            <a:r>
              <a:rPr lang="en-US" sz="1400" b="0" i="0" dirty="0">
                <a:solidFill>
                  <a:srgbClr val="0D0D0D"/>
                </a:solidFill>
                <a:effectLst/>
              </a:rPr>
              <a:t>.</a:t>
            </a:r>
          </a:p>
          <a:p>
            <a:pPr marL="742950" lvl="1" indent="-285750" algn="l">
              <a:buFont typeface="Arial" panose="020B0604020202020204" pitchFamily="34" charset="0"/>
              <a:buChar char="•"/>
            </a:pPr>
            <a:r>
              <a:rPr lang="en-US" sz="1400" b="0" i="0" dirty="0">
                <a:solidFill>
                  <a:srgbClr val="0D0D0D"/>
                </a:solidFill>
                <a:effectLst/>
              </a:rPr>
              <a:t>One Trustee is elected each year to ensure continuity.</a:t>
            </a:r>
          </a:p>
          <a:p>
            <a:pPr algn="l">
              <a:buFont typeface="Arial" panose="020B0604020202020204" pitchFamily="34" charset="0"/>
              <a:buChar char="•"/>
            </a:pPr>
            <a:r>
              <a:rPr lang="en-US" sz="1400" b="1" i="0" dirty="0">
                <a:solidFill>
                  <a:srgbClr val="0D0D0D"/>
                </a:solidFill>
                <a:effectLst/>
              </a:rPr>
              <a:t>Appointed Officers</a:t>
            </a:r>
            <a:endParaRPr lang="en-US" sz="1400" b="0" i="0" dirty="0">
              <a:solidFill>
                <a:srgbClr val="0D0D0D"/>
              </a:solidFill>
              <a:effectLst/>
            </a:endParaRPr>
          </a:p>
          <a:p>
            <a:pPr marL="742950" lvl="1" indent="-285750" algn="l">
              <a:buFont typeface="Arial" panose="020B0604020202020204" pitchFamily="34" charset="0"/>
              <a:buChar char="•"/>
            </a:pPr>
            <a:r>
              <a:rPr lang="en-US" sz="1400" b="0" i="0" dirty="0">
                <a:solidFill>
                  <a:srgbClr val="0D0D0D"/>
                </a:solidFill>
                <a:effectLst/>
              </a:rPr>
              <a:t>Serve </a:t>
            </a:r>
            <a:r>
              <a:rPr lang="en-US" sz="1400" b="1" i="0" dirty="0">
                <a:solidFill>
                  <a:srgbClr val="0D0D0D"/>
                </a:solidFill>
                <a:effectLst/>
              </a:rPr>
              <a:t>at the pleasure of the appointing authority</a:t>
            </a:r>
            <a:r>
              <a:rPr lang="en-US" sz="1400" b="0" i="0" dirty="0">
                <a:solidFill>
                  <a:srgbClr val="0D0D0D"/>
                </a:solidFill>
                <a:effectLst/>
              </a:rPr>
              <a:t> (e.g., Post Commander, Department Commander).</a:t>
            </a:r>
          </a:p>
          <a:p>
            <a:pPr marL="742950" lvl="1" indent="-285750" algn="l">
              <a:buFont typeface="Arial" panose="020B0604020202020204" pitchFamily="34" charset="0"/>
              <a:buChar char="•"/>
            </a:pPr>
            <a:r>
              <a:rPr lang="en-US" sz="1400" b="0" i="0" dirty="0">
                <a:solidFill>
                  <a:srgbClr val="0D0D0D"/>
                </a:solidFill>
                <a:effectLst/>
              </a:rPr>
              <a:t>Typically serve for one year but can be replaced at any time.</a:t>
            </a:r>
          </a:p>
          <a:p>
            <a:endParaRPr lang="en-US" sz="1200" dirty="0"/>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kern="0" dirty="0">
                <a:latin typeface="+mn-lt"/>
              </a:rPr>
              <a:t>TERM OF OFFICE</a:t>
            </a:r>
          </a:p>
        </p:txBody>
      </p:sp>
    </p:spTree>
    <p:extLst>
      <p:ext uri="{BB962C8B-B14F-4D97-AF65-F5344CB8AC3E}">
        <p14:creationId xmlns:p14="http://schemas.microsoft.com/office/powerpoint/2010/main" val="2535110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1DB9DF2A-B630-11F1-CDD9-877D2A17D5C6}"/>
              </a:ext>
            </a:extLst>
          </p:cNvPr>
          <p:cNvSpPr txBox="1">
            <a:spLocks noGrp="1"/>
          </p:cNvSpPr>
          <p:nvPr>
            <p:ph type="title"/>
          </p:nvPr>
        </p:nvSpPr>
        <p:spPr>
          <a:xfrm>
            <a:off x="1976438" y="2038923"/>
            <a:ext cx="5113337" cy="505267"/>
          </a:xfrm>
        </p:spPr>
        <p:txBody>
          <a:bodyPr tIns="12700">
            <a:spAutoFit/>
          </a:bodyPr>
          <a:lstStyle/>
          <a:p>
            <a:pPr marL="12700" eaLnBrk="1" hangingPunct="1">
              <a:spcBef>
                <a:spcPts val="100"/>
              </a:spcBef>
            </a:pPr>
            <a:r>
              <a:rPr lang="en-US" altLang="en-US" sz="3200">
                <a:latin typeface="Calibri"/>
                <a:ea typeface="Calibri"/>
              </a:rPr>
              <a:t>Your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7BBF7B84-F95C-6235-1CF7-286F1B2DDE96}"/>
              </a:ext>
            </a:extLst>
          </p:cNvPr>
          <p:cNvSpPr>
            <a:spLocks noGrp="1"/>
          </p:cNvSpPr>
          <p:nvPr>
            <p:ph type="title"/>
          </p:nvPr>
        </p:nvSpPr>
        <p:spPr>
          <a:xfrm>
            <a:off x="152400" y="133350"/>
            <a:ext cx="8839200" cy="381000"/>
          </a:xfrm>
        </p:spPr>
        <p:txBody>
          <a:bodyPr/>
          <a:lstStyle/>
          <a:p>
            <a:pPr eaLnBrk="1" hangingPunct="1"/>
            <a:r>
              <a:rPr lang="en-US" altLang="en-US" sz="2400">
                <a:latin typeface="+mn-lt"/>
              </a:rPr>
              <a:t>ADJENDA</a:t>
            </a:r>
          </a:p>
        </p:txBody>
      </p:sp>
      <p:sp>
        <p:nvSpPr>
          <p:cNvPr id="11266" name="Text Placeholder 2">
            <a:extLst>
              <a:ext uri="{FF2B5EF4-FFF2-40B4-BE49-F238E27FC236}">
                <a16:creationId xmlns:a16="http://schemas.microsoft.com/office/drawing/2014/main" id="{02CD8A6E-065F-77D1-CF45-7F9450AB1502}"/>
              </a:ext>
            </a:extLst>
          </p:cNvPr>
          <p:cNvSpPr>
            <a:spLocks noGrp="1"/>
          </p:cNvSpPr>
          <p:nvPr>
            <p:ph type="body" idx="1"/>
          </p:nvPr>
        </p:nvSpPr>
        <p:spPr>
          <a:xfrm>
            <a:off x="2343150" y="1186755"/>
            <a:ext cx="4457700" cy="3323987"/>
          </a:xfrm>
        </p:spPr>
        <p:txBody>
          <a:bodyPr/>
          <a:lstStyle/>
          <a:p>
            <a:pPr eaLnBrk="1" hangingPunct="1">
              <a:spcBef>
                <a:spcPct val="0"/>
              </a:spcBef>
              <a:buFontTx/>
              <a:buChar char="•"/>
            </a:pPr>
            <a:r>
              <a:rPr lang="en-US" altLang="en-US" sz="1800" dirty="0">
                <a:latin typeface="+mn-lt"/>
              </a:rPr>
              <a:t>Nominations</a:t>
            </a:r>
          </a:p>
          <a:p>
            <a:pPr eaLnBrk="1" hangingPunct="1">
              <a:spcBef>
                <a:spcPct val="0"/>
              </a:spcBef>
              <a:buFontTx/>
              <a:buChar char="•"/>
            </a:pPr>
            <a:endParaRPr lang="en-US" altLang="en-US" sz="1800" dirty="0">
              <a:latin typeface="+mn-lt"/>
            </a:endParaRPr>
          </a:p>
          <a:p>
            <a:pPr eaLnBrk="1" hangingPunct="1">
              <a:spcBef>
                <a:spcPct val="0"/>
              </a:spcBef>
              <a:buFontTx/>
              <a:buChar char="•"/>
            </a:pPr>
            <a:r>
              <a:rPr lang="en-US" altLang="en-US" sz="1800" dirty="0">
                <a:latin typeface="+mn-lt"/>
              </a:rPr>
              <a:t>Voting &amp; Poll System</a:t>
            </a:r>
          </a:p>
          <a:p>
            <a:pPr eaLnBrk="1" hangingPunct="1">
              <a:spcBef>
                <a:spcPct val="0"/>
              </a:spcBef>
              <a:buFontTx/>
              <a:buChar char="•"/>
            </a:pPr>
            <a:endParaRPr lang="en-US" altLang="en-US" sz="1800" dirty="0">
              <a:latin typeface="+mn-lt"/>
            </a:endParaRPr>
          </a:p>
          <a:p>
            <a:pPr eaLnBrk="1" hangingPunct="1">
              <a:spcBef>
                <a:spcPct val="0"/>
              </a:spcBef>
              <a:buFontTx/>
              <a:buChar char="•"/>
            </a:pPr>
            <a:r>
              <a:rPr lang="en-US" altLang="en-US" sz="1800" dirty="0">
                <a:latin typeface="+mn-lt"/>
              </a:rPr>
              <a:t>Election and Reporting</a:t>
            </a:r>
          </a:p>
          <a:p>
            <a:pPr eaLnBrk="1" hangingPunct="1">
              <a:spcBef>
                <a:spcPct val="0"/>
              </a:spcBef>
              <a:buFontTx/>
              <a:buChar char="•"/>
            </a:pPr>
            <a:endParaRPr lang="en-US" altLang="en-US" sz="1800" dirty="0">
              <a:latin typeface="+mn-lt"/>
            </a:endParaRPr>
          </a:p>
          <a:p>
            <a:pPr eaLnBrk="1" hangingPunct="1">
              <a:spcBef>
                <a:spcPct val="0"/>
              </a:spcBef>
              <a:buFontTx/>
              <a:buChar char="•"/>
            </a:pPr>
            <a:r>
              <a:rPr lang="en-US" altLang="en-US" sz="1800" dirty="0">
                <a:latin typeface="+mn-lt"/>
              </a:rPr>
              <a:t>Challenging Election Results</a:t>
            </a:r>
          </a:p>
          <a:p>
            <a:pPr eaLnBrk="1" hangingPunct="1">
              <a:spcBef>
                <a:spcPct val="0"/>
              </a:spcBef>
              <a:buFontTx/>
              <a:buChar char="•"/>
            </a:pPr>
            <a:endParaRPr lang="en-US" altLang="en-US" sz="1800" dirty="0">
              <a:latin typeface="+mn-lt"/>
            </a:endParaRPr>
          </a:p>
          <a:p>
            <a:pPr eaLnBrk="1" hangingPunct="1">
              <a:spcBef>
                <a:spcPct val="0"/>
              </a:spcBef>
              <a:buFontTx/>
              <a:buChar char="•"/>
            </a:pPr>
            <a:r>
              <a:rPr lang="en-US" altLang="en-US" sz="1800" dirty="0">
                <a:latin typeface="+mn-lt"/>
              </a:rPr>
              <a:t>Installation of Officers</a:t>
            </a:r>
          </a:p>
          <a:p>
            <a:pPr eaLnBrk="1" hangingPunct="1">
              <a:spcBef>
                <a:spcPct val="0"/>
              </a:spcBef>
              <a:buFontTx/>
              <a:buChar char="•"/>
            </a:pPr>
            <a:endParaRPr lang="en-US" altLang="en-US" sz="1800" dirty="0">
              <a:latin typeface="+mn-lt"/>
            </a:endParaRPr>
          </a:p>
          <a:p>
            <a:pPr eaLnBrk="1" hangingPunct="1">
              <a:spcBef>
                <a:spcPct val="0"/>
              </a:spcBef>
              <a:buFontTx/>
              <a:buChar char="•"/>
            </a:pPr>
            <a:r>
              <a:rPr lang="en-US" altLang="en-US" sz="1800" dirty="0">
                <a:latin typeface="+mn-lt"/>
              </a:rPr>
              <a:t>Term of Office</a:t>
            </a:r>
          </a:p>
          <a:p>
            <a:pPr eaLnBrk="1" hangingPunct="1">
              <a:spcBef>
                <a:spcPct val="0"/>
              </a:spcBef>
              <a:buFontTx/>
              <a:buChar char="•"/>
            </a:pPr>
            <a:endParaRPr lang="en-US" altLang="en-US" sz="1800"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95682FAC-CDE1-91F1-FCE3-988A98D81AD6}"/>
              </a:ext>
            </a:extLst>
          </p:cNvPr>
          <p:cNvSpPr>
            <a:spLocks noGrp="1"/>
          </p:cNvSpPr>
          <p:nvPr>
            <p:ph type="title" idx="4294967295"/>
          </p:nvPr>
        </p:nvSpPr>
        <p:spPr>
          <a:xfrm>
            <a:off x="152400" y="133350"/>
            <a:ext cx="8839200" cy="544512"/>
          </a:xfrm>
        </p:spPr>
        <p:txBody>
          <a:bodyPr/>
          <a:lstStyle/>
          <a:p>
            <a:r>
              <a:rPr lang="en-US" altLang="en-US" sz="2400" b="1" dirty="0">
                <a:solidFill>
                  <a:schemeClr val="tx1"/>
                </a:solidFill>
                <a:latin typeface="+mn-lt"/>
              </a:rPr>
              <a:t>NOMINATIONS </a:t>
            </a:r>
          </a:p>
        </p:txBody>
      </p:sp>
      <p:sp>
        <p:nvSpPr>
          <p:cNvPr id="57347" name="Rectangle 3">
            <a:extLst>
              <a:ext uri="{FF2B5EF4-FFF2-40B4-BE49-F238E27FC236}">
                <a16:creationId xmlns:a16="http://schemas.microsoft.com/office/drawing/2014/main" id="{6C26E892-0A33-02F7-8C12-8069B10CE450}"/>
              </a:ext>
            </a:extLst>
          </p:cNvPr>
          <p:cNvSpPr>
            <a:spLocks noGrp="1"/>
          </p:cNvSpPr>
          <p:nvPr>
            <p:ph type="body" idx="4294967295"/>
          </p:nvPr>
        </p:nvSpPr>
        <p:spPr>
          <a:xfrm>
            <a:off x="500856" y="971550"/>
            <a:ext cx="8142287" cy="3736407"/>
          </a:xfrm>
        </p:spPr>
        <p:txBody>
          <a:bodyPr/>
          <a:lstStyle/>
          <a:p>
            <a:pPr algn="l"/>
            <a:r>
              <a:rPr lang="en-US" sz="1600" b="1" i="0" dirty="0">
                <a:solidFill>
                  <a:srgbClr val="0D0D0D"/>
                </a:solidFill>
                <a:effectLst/>
              </a:rPr>
              <a:t>1. When Nominations Occur</a:t>
            </a:r>
          </a:p>
          <a:p>
            <a:pPr algn="l">
              <a:buFont typeface="Arial" panose="020B0604020202020204" pitchFamily="34" charset="0"/>
              <a:buChar char="•"/>
            </a:pPr>
            <a:r>
              <a:rPr lang="en-US" sz="1600" b="0" i="0" dirty="0">
                <a:solidFill>
                  <a:srgbClr val="0D0D0D"/>
                </a:solidFill>
                <a:effectLst/>
              </a:rPr>
              <a:t>Nominations </a:t>
            </a:r>
            <a:r>
              <a:rPr lang="en-US" sz="1600" b="1" i="0" dirty="0">
                <a:solidFill>
                  <a:srgbClr val="0D0D0D"/>
                </a:solidFill>
                <a:effectLst/>
              </a:rPr>
              <a:t>open in March</a:t>
            </a:r>
            <a:r>
              <a:rPr lang="en-US" sz="1600" b="0" i="0" dirty="0">
                <a:solidFill>
                  <a:srgbClr val="0D0D0D"/>
                </a:solidFill>
                <a:effectLst/>
              </a:rPr>
              <a:t> and remain open until voting begins, unless the </a:t>
            </a:r>
            <a:r>
              <a:rPr lang="en-US" sz="1600" b="1" i="0" dirty="0">
                <a:solidFill>
                  <a:srgbClr val="0D0D0D"/>
                </a:solidFill>
                <a:effectLst/>
              </a:rPr>
              <a:t>poll system</a:t>
            </a:r>
            <a:r>
              <a:rPr lang="en-US" sz="1600" b="0" i="0" dirty="0">
                <a:solidFill>
                  <a:srgbClr val="0D0D0D"/>
                </a:solidFill>
                <a:effectLst/>
              </a:rPr>
              <a:t> is used.</a:t>
            </a:r>
          </a:p>
          <a:p>
            <a:pPr algn="l">
              <a:buFont typeface="Arial" panose="020B0604020202020204" pitchFamily="34" charset="0"/>
              <a:buChar char="•"/>
            </a:pPr>
            <a:r>
              <a:rPr lang="en-US" sz="1600" b="0" i="0" dirty="0">
                <a:solidFill>
                  <a:srgbClr val="0D0D0D"/>
                </a:solidFill>
                <a:effectLst/>
              </a:rPr>
              <a:t>If the poll system is used, nominations </a:t>
            </a:r>
            <a:r>
              <a:rPr lang="en-US" sz="1600" b="1" i="0" dirty="0">
                <a:solidFill>
                  <a:srgbClr val="0D0D0D"/>
                </a:solidFill>
                <a:effectLst/>
              </a:rPr>
              <a:t>close at the meeting prior to the election</a:t>
            </a:r>
            <a:r>
              <a:rPr lang="en-US" sz="1600" b="0" i="0" dirty="0">
                <a:solidFill>
                  <a:srgbClr val="0D0D0D"/>
                </a:solidFill>
                <a:effectLst/>
              </a:rPr>
              <a:t>.</a:t>
            </a:r>
          </a:p>
          <a:p>
            <a:pPr>
              <a:buFont typeface="Arial" panose="020B0604020202020204" pitchFamily="34" charset="0"/>
              <a:buChar char="•"/>
            </a:pPr>
            <a:r>
              <a:rPr lang="en-US" sz="1400" dirty="0"/>
              <a:t>Nominations for districts will open at the meeting before their convention. Polling is not used at district.</a:t>
            </a:r>
            <a:endParaRPr lang="en-US" sz="1400" b="0" i="0" dirty="0">
              <a:solidFill>
                <a:srgbClr val="0D0D0D"/>
              </a:solidFill>
              <a:effectLst/>
            </a:endParaRPr>
          </a:p>
          <a:p>
            <a:pPr algn="l">
              <a:buFont typeface="Arial" panose="020B0604020202020204" pitchFamily="34" charset="0"/>
              <a:buChar char="•"/>
            </a:pPr>
            <a:endParaRPr lang="en-US" sz="1600" b="0" i="0" dirty="0">
              <a:solidFill>
                <a:srgbClr val="0D0D0D"/>
              </a:solidFill>
              <a:effectLst/>
            </a:endParaRPr>
          </a:p>
          <a:p>
            <a:pPr algn="l"/>
            <a:r>
              <a:rPr lang="en-US" sz="1600" b="1" i="0" dirty="0">
                <a:solidFill>
                  <a:srgbClr val="0D0D0D"/>
                </a:solidFill>
                <a:effectLst/>
              </a:rPr>
              <a:t>2. Order of Nominations</a:t>
            </a:r>
          </a:p>
          <a:p>
            <a:pPr algn="l">
              <a:buFont typeface="Arial" panose="020B0604020202020204" pitchFamily="34" charset="0"/>
              <a:buChar char="•"/>
            </a:pPr>
            <a:r>
              <a:rPr lang="en-US" sz="1600" b="0" i="0" dirty="0">
                <a:solidFill>
                  <a:srgbClr val="0D0D0D"/>
                </a:solidFill>
                <a:effectLst/>
              </a:rPr>
              <a:t>Nominations are conducted in the following order:</a:t>
            </a:r>
          </a:p>
          <a:p>
            <a:pPr marL="742950" lvl="1" indent="-285750" algn="l">
              <a:buFont typeface="Arial" panose="020B0604020202020204" pitchFamily="34" charset="0"/>
              <a:buChar char="•"/>
            </a:pPr>
            <a:r>
              <a:rPr lang="en-US" sz="1600" b="1" i="0" dirty="0">
                <a:solidFill>
                  <a:srgbClr val="0D0D0D"/>
                </a:solidFill>
                <a:effectLst/>
              </a:rPr>
              <a:t>Commander</a:t>
            </a:r>
            <a:endParaRPr lang="en-US" sz="1600" b="0" i="0" dirty="0">
              <a:solidFill>
                <a:srgbClr val="0D0D0D"/>
              </a:solidFill>
              <a:effectLst/>
            </a:endParaRPr>
          </a:p>
          <a:p>
            <a:pPr marL="742950" lvl="1" indent="-285750" algn="l">
              <a:buFont typeface="Arial" panose="020B0604020202020204" pitchFamily="34" charset="0"/>
              <a:buChar char="•"/>
            </a:pPr>
            <a:r>
              <a:rPr lang="en-US" sz="1600" b="1" i="0" dirty="0">
                <a:solidFill>
                  <a:srgbClr val="0D0D0D"/>
                </a:solidFill>
                <a:effectLst/>
              </a:rPr>
              <a:t>Senior Vice Commander</a:t>
            </a:r>
            <a:endParaRPr lang="en-US" sz="1600" b="0" i="0" dirty="0">
              <a:solidFill>
                <a:srgbClr val="0D0D0D"/>
              </a:solidFill>
              <a:effectLst/>
            </a:endParaRPr>
          </a:p>
          <a:p>
            <a:pPr marL="742950" lvl="1" indent="-285750" algn="l">
              <a:buFont typeface="Arial" panose="020B0604020202020204" pitchFamily="34" charset="0"/>
              <a:buChar char="•"/>
            </a:pPr>
            <a:r>
              <a:rPr lang="en-US" sz="1600" b="1" i="0" dirty="0">
                <a:solidFill>
                  <a:srgbClr val="0D0D0D"/>
                </a:solidFill>
                <a:effectLst/>
              </a:rPr>
              <a:t>Junior Vice Commander</a:t>
            </a:r>
            <a:endParaRPr lang="en-US" sz="1600" b="0" i="0" dirty="0">
              <a:solidFill>
                <a:srgbClr val="0D0D0D"/>
              </a:solidFill>
              <a:effectLst/>
            </a:endParaRPr>
          </a:p>
          <a:p>
            <a:pPr marL="742950" lvl="1" indent="-285750" algn="l">
              <a:buFont typeface="Arial" panose="020B0604020202020204" pitchFamily="34" charset="0"/>
              <a:buChar char="•"/>
            </a:pPr>
            <a:r>
              <a:rPr lang="en-US" sz="1600" b="1" i="0" dirty="0">
                <a:solidFill>
                  <a:srgbClr val="0D0D0D"/>
                </a:solidFill>
                <a:effectLst/>
              </a:rPr>
              <a:t>Quartermaster</a:t>
            </a:r>
            <a:endParaRPr lang="en-US" sz="1600" b="0" i="0" dirty="0">
              <a:solidFill>
                <a:srgbClr val="0D0D0D"/>
              </a:solidFill>
              <a:effectLst/>
            </a:endParaRPr>
          </a:p>
          <a:p>
            <a:pPr marL="742950" lvl="1" indent="-285750" algn="l">
              <a:buFont typeface="Arial" panose="020B0604020202020204" pitchFamily="34" charset="0"/>
              <a:buChar char="•"/>
            </a:pPr>
            <a:r>
              <a:rPr lang="en-US" sz="1600" b="1" i="0" dirty="0">
                <a:solidFill>
                  <a:srgbClr val="0D0D0D"/>
                </a:solidFill>
                <a:effectLst/>
              </a:rPr>
              <a:t>Trustee(s)</a:t>
            </a:r>
            <a:endParaRPr lang="en-US" sz="1600" b="0" i="0" dirty="0">
              <a:solidFill>
                <a:srgbClr val="0D0D0D"/>
              </a:solidFill>
              <a:effectLst/>
            </a:endParaRPr>
          </a:p>
          <a:p>
            <a:pPr>
              <a:spcBef>
                <a:spcPts val="0"/>
              </a:spcBef>
            </a:pPr>
            <a:endParaRPr lang="en-US"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64DD0EED-BEB3-3E91-C273-F8F404F07242}"/>
              </a:ext>
            </a:extLst>
          </p:cNvPr>
          <p:cNvSpPr>
            <a:spLocks noGrp="1"/>
          </p:cNvSpPr>
          <p:nvPr>
            <p:ph type="title" idx="4294967295"/>
          </p:nvPr>
        </p:nvSpPr>
        <p:spPr>
          <a:xfrm>
            <a:off x="76200" y="133350"/>
            <a:ext cx="9067800" cy="574675"/>
          </a:xfrm>
        </p:spPr>
        <p:txBody>
          <a:bodyPr lIns="0" tIns="0" rIns="0" bIns="0"/>
          <a:lstStyle/>
          <a:p>
            <a:pPr eaLnBrk="1" hangingPunct="1"/>
            <a:r>
              <a:rPr lang="en-US" altLang="en-US" sz="2400" b="1" dirty="0">
                <a:solidFill>
                  <a:srgbClr val="000513"/>
                </a:solidFill>
                <a:latin typeface="+mn-lt"/>
              </a:rPr>
              <a:t>NOMINATIONS</a:t>
            </a:r>
          </a:p>
        </p:txBody>
      </p:sp>
      <p:sp>
        <p:nvSpPr>
          <p:cNvPr id="53251" name="Text Placeholder 2">
            <a:extLst>
              <a:ext uri="{FF2B5EF4-FFF2-40B4-BE49-F238E27FC236}">
                <a16:creationId xmlns:a16="http://schemas.microsoft.com/office/drawing/2014/main" id="{7CE7AF0B-0D92-0F0B-B898-1D4DF45C29E3}"/>
              </a:ext>
            </a:extLst>
          </p:cNvPr>
          <p:cNvSpPr>
            <a:spLocks noGrp="1"/>
          </p:cNvSpPr>
          <p:nvPr>
            <p:ph type="body" idx="4294967295"/>
          </p:nvPr>
        </p:nvSpPr>
        <p:spPr>
          <a:xfrm>
            <a:off x="344103" y="740310"/>
            <a:ext cx="8686800" cy="4025717"/>
          </a:xfrm>
        </p:spPr>
        <p:txBody>
          <a:bodyPr/>
          <a:lstStyle/>
          <a:p>
            <a:pPr algn="l"/>
            <a:r>
              <a:rPr lang="en-US" sz="1600" b="1" i="0" dirty="0">
                <a:solidFill>
                  <a:srgbClr val="0D0D0D"/>
                </a:solidFill>
                <a:effectLst/>
              </a:rPr>
              <a:t>3. How Nominations Are Made</a:t>
            </a:r>
          </a:p>
          <a:p>
            <a:pPr algn="l">
              <a:buFont typeface="Arial" panose="020B0604020202020204" pitchFamily="34" charset="0"/>
              <a:buChar char="•"/>
            </a:pPr>
            <a:r>
              <a:rPr lang="en-US" sz="1600" b="1" i="0" dirty="0">
                <a:solidFill>
                  <a:srgbClr val="0D0D0D"/>
                </a:solidFill>
                <a:effectLst/>
              </a:rPr>
              <a:t>Post determines the election process</a:t>
            </a:r>
            <a:r>
              <a:rPr lang="en-US" sz="1600" b="0" i="0" dirty="0">
                <a:solidFill>
                  <a:srgbClr val="0D0D0D"/>
                </a:solidFill>
                <a:effectLst/>
              </a:rPr>
              <a:t> before nominations begin (open vote, written ballot, or poll system).</a:t>
            </a:r>
          </a:p>
          <a:p>
            <a:pPr algn="l">
              <a:buFont typeface="Arial" panose="020B0604020202020204" pitchFamily="34" charset="0"/>
              <a:buChar char="•"/>
            </a:pPr>
            <a:r>
              <a:rPr lang="en-US" sz="1600" b="1" i="0" dirty="0">
                <a:solidFill>
                  <a:srgbClr val="0D0D0D"/>
                </a:solidFill>
                <a:effectLst/>
              </a:rPr>
              <a:t>Any nominee can decline</a:t>
            </a:r>
            <a:r>
              <a:rPr lang="en-US" sz="1600" b="0" i="0" dirty="0">
                <a:solidFill>
                  <a:srgbClr val="0D0D0D"/>
                </a:solidFill>
                <a:effectLst/>
              </a:rPr>
              <a:t> their nomination before nominations close.</a:t>
            </a:r>
          </a:p>
          <a:p>
            <a:pPr algn="l">
              <a:buFont typeface="Arial" panose="020B0604020202020204" pitchFamily="34" charset="0"/>
              <a:buChar char="•"/>
            </a:pPr>
            <a:r>
              <a:rPr lang="en-US" sz="1600" b="0" i="0" dirty="0">
                <a:solidFill>
                  <a:srgbClr val="0D0D0D"/>
                </a:solidFill>
                <a:effectLst/>
              </a:rPr>
              <a:t>If a </a:t>
            </a:r>
            <a:r>
              <a:rPr lang="en-US" sz="1600" b="1" i="0" dirty="0">
                <a:solidFill>
                  <a:srgbClr val="0D0D0D"/>
                </a:solidFill>
                <a:effectLst/>
              </a:rPr>
              <a:t>member is absent</a:t>
            </a:r>
            <a:r>
              <a:rPr lang="en-US" sz="1600" b="0" i="0" dirty="0">
                <a:solidFill>
                  <a:srgbClr val="0D0D0D"/>
                </a:solidFill>
                <a:effectLst/>
              </a:rPr>
              <a:t> and nominated, they </a:t>
            </a:r>
            <a:r>
              <a:rPr lang="en-US" sz="1600" b="1" i="0" dirty="0">
                <a:solidFill>
                  <a:srgbClr val="0D0D0D"/>
                </a:solidFill>
                <a:effectLst/>
              </a:rPr>
              <a:t>must submit written consent</a:t>
            </a:r>
            <a:r>
              <a:rPr lang="en-US" sz="1600" b="0" i="0" dirty="0">
                <a:solidFill>
                  <a:srgbClr val="0D0D0D"/>
                </a:solidFill>
                <a:effectLst/>
              </a:rPr>
              <a:t> before the nomination opens. The consent letter must be given to the </a:t>
            </a:r>
            <a:r>
              <a:rPr lang="en-US" sz="1600" b="1" i="0" dirty="0">
                <a:solidFill>
                  <a:srgbClr val="0D0D0D"/>
                </a:solidFill>
                <a:effectLst/>
              </a:rPr>
              <a:t>Adjutant</a:t>
            </a:r>
            <a:r>
              <a:rPr lang="en-US" sz="1600" b="0" i="0" dirty="0">
                <a:solidFill>
                  <a:srgbClr val="0D0D0D"/>
                </a:solidFill>
                <a:effectLst/>
              </a:rPr>
              <a:t> before the nomination meeting.</a:t>
            </a:r>
          </a:p>
          <a:p>
            <a:pPr algn="l">
              <a:buFont typeface="Arial" panose="020B0604020202020204" pitchFamily="34" charset="0"/>
              <a:buChar char="•"/>
            </a:pPr>
            <a:endParaRPr lang="en-US" sz="1600" b="0" i="0" dirty="0">
              <a:solidFill>
                <a:srgbClr val="0D0D0D"/>
              </a:solidFill>
              <a:effectLst/>
            </a:endParaRPr>
          </a:p>
          <a:p>
            <a:pPr algn="l"/>
            <a:r>
              <a:rPr lang="en-US" sz="1600" b="1" i="0" dirty="0">
                <a:solidFill>
                  <a:srgbClr val="0D0D0D"/>
                </a:solidFill>
                <a:effectLst/>
              </a:rPr>
              <a:t>4. Additional Rules for Nominations</a:t>
            </a:r>
          </a:p>
          <a:p>
            <a:pPr algn="l">
              <a:buFont typeface="Arial" panose="020B0604020202020204" pitchFamily="34" charset="0"/>
              <a:buChar char="•"/>
            </a:pPr>
            <a:r>
              <a:rPr lang="en-US" sz="1600" b="0" i="0" dirty="0">
                <a:solidFill>
                  <a:srgbClr val="0D0D0D"/>
                </a:solidFill>
                <a:effectLst/>
              </a:rPr>
              <a:t>Nominations remain open </a:t>
            </a:r>
            <a:r>
              <a:rPr lang="en-US" sz="1600" b="1" i="0" dirty="0">
                <a:solidFill>
                  <a:srgbClr val="0D0D0D"/>
                </a:solidFill>
                <a:effectLst/>
              </a:rPr>
              <a:t>until voting begins</a:t>
            </a:r>
            <a:r>
              <a:rPr lang="en-US" sz="1600" b="0" i="0" dirty="0">
                <a:solidFill>
                  <a:srgbClr val="0D0D0D"/>
                </a:solidFill>
                <a:effectLst/>
              </a:rPr>
              <a:t> unless the post has chosen a </a:t>
            </a:r>
            <a:r>
              <a:rPr lang="en-US" sz="1600" b="1" i="0" dirty="0">
                <a:solidFill>
                  <a:srgbClr val="0D0D0D"/>
                </a:solidFill>
                <a:effectLst/>
              </a:rPr>
              <a:t>poll system</a:t>
            </a:r>
            <a:r>
              <a:rPr lang="en-US" sz="1600" b="0" i="0" dirty="0">
                <a:solidFill>
                  <a:srgbClr val="0D0D0D"/>
                </a:solidFill>
                <a:effectLst/>
              </a:rPr>
              <a:t>, in which case they close earlier.</a:t>
            </a:r>
          </a:p>
          <a:p>
            <a:pPr algn="l">
              <a:buFont typeface="Arial" panose="020B0604020202020204" pitchFamily="34" charset="0"/>
              <a:buChar char="•"/>
            </a:pPr>
            <a:r>
              <a:rPr lang="en-US" sz="1600" b="1" i="0" dirty="0">
                <a:solidFill>
                  <a:srgbClr val="0D0D0D"/>
                </a:solidFill>
                <a:effectLst/>
              </a:rPr>
              <a:t>Absentee nominations are allowed</a:t>
            </a:r>
            <a:r>
              <a:rPr lang="en-US" sz="1600" b="0" i="0" dirty="0">
                <a:solidFill>
                  <a:srgbClr val="0D0D0D"/>
                </a:solidFill>
                <a:effectLst/>
              </a:rPr>
              <a:t>, but the absent nominee must submit </a:t>
            </a:r>
            <a:r>
              <a:rPr lang="en-US" sz="1600" b="1" i="0" dirty="0">
                <a:solidFill>
                  <a:srgbClr val="0D0D0D"/>
                </a:solidFill>
                <a:effectLst/>
              </a:rPr>
              <a:t>written consent</a:t>
            </a:r>
            <a:r>
              <a:rPr lang="en-US" sz="1600" b="0" i="0" dirty="0">
                <a:solidFill>
                  <a:srgbClr val="0D0D0D"/>
                </a:solidFill>
                <a:effectLst/>
              </a:rPr>
              <a:t> before nominations begin.</a:t>
            </a:r>
          </a:p>
          <a:p>
            <a:pPr algn="l">
              <a:buFont typeface="Arial" panose="020B0604020202020204" pitchFamily="34" charset="0"/>
              <a:buChar char="•"/>
            </a:pPr>
            <a:r>
              <a:rPr lang="en-US" sz="1600" b="1" i="0" dirty="0">
                <a:solidFill>
                  <a:srgbClr val="0D0D0D"/>
                </a:solidFill>
                <a:effectLst/>
              </a:rPr>
              <a:t>Members can be nominated for more than one position</a:t>
            </a:r>
            <a:r>
              <a:rPr lang="en-US" sz="1600" b="0" i="0" dirty="0">
                <a:solidFill>
                  <a:srgbClr val="0D0D0D"/>
                </a:solidFill>
                <a:effectLst/>
              </a:rPr>
              <a:t>, but once elected, they </a:t>
            </a:r>
            <a:r>
              <a:rPr lang="en-US" sz="1600" b="1" i="0" dirty="0">
                <a:solidFill>
                  <a:srgbClr val="0D0D0D"/>
                </a:solidFill>
                <a:effectLst/>
              </a:rPr>
              <a:t>must choose only one</a:t>
            </a:r>
            <a:r>
              <a:rPr lang="en-US" sz="1600" b="0" i="0" dirty="0">
                <a:solidFill>
                  <a:srgbClr val="0D0D0D"/>
                </a:solidFill>
                <a:effectLst/>
              </a:rPr>
              <a:t> position to hold.</a:t>
            </a:r>
          </a:p>
          <a:p>
            <a:pPr marL="742950" lvl="1" indent="-285750" eaLnBrk="1" hangingPunct="1">
              <a:spcBef>
                <a:spcPct val="0"/>
              </a:spcBef>
            </a:pPr>
            <a:endParaRPr lang="en-US" altLang="en-US" sz="1200" dirty="0">
              <a:solidFill>
                <a:srgbClr val="000513"/>
              </a:solidFill>
              <a:ea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2BFB96A4-4ED4-3DA9-F188-0D2BA27D5B6A}"/>
              </a:ext>
            </a:extLst>
          </p:cNvPr>
          <p:cNvSpPr>
            <a:spLocks noGrp="1"/>
          </p:cNvSpPr>
          <p:nvPr>
            <p:ph type="title"/>
          </p:nvPr>
        </p:nvSpPr>
        <p:spPr>
          <a:xfrm>
            <a:off x="152400" y="133350"/>
            <a:ext cx="8839200" cy="574675"/>
          </a:xfrm>
        </p:spPr>
        <p:txBody>
          <a:bodyPr/>
          <a:lstStyle/>
          <a:p>
            <a:pPr eaLnBrk="1" hangingPunct="1"/>
            <a:r>
              <a:rPr lang="en-US" altLang="en-US" sz="2400" b="1" dirty="0">
                <a:solidFill>
                  <a:srgbClr val="000513"/>
                </a:solidFill>
                <a:latin typeface="+mn-lt"/>
              </a:rPr>
              <a:t>VOTING AND POLLING</a:t>
            </a:r>
            <a:endParaRPr lang="en-US" sz="2400" dirty="0">
              <a:latin typeface="Calibri"/>
              <a:ea typeface="Calibri"/>
              <a:cs typeface="Calibri"/>
            </a:endParaRPr>
          </a:p>
        </p:txBody>
      </p:sp>
      <p:sp>
        <p:nvSpPr>
          <p:cNvPr id="12290" name="Text Placeholder 2">
            <a:extLst>
              <a:ext uri="{FF2B5EF4-FFF2-40B4-BE49-F238E27FC236}">
                <a16:creationId xmlns:a16="http://schemas.microsoft.com/office/drawing/2014/main" id="{61284176-ECFA-279C-9878-F13105EF9EC3}"/>
              </a:ext>
            </a:extLst>
          </p:cNvPr>
          <p:cNvSpPr>
            <a:spLocks noGrp="1"/>
          </p:cNvSpPr>
          <p:nvPr>
            <p:ph type="body" idx="1"/>
          </p:nvPr>
        </p:nvSpPr>
        <p:spPr>
          <a:xfrm>
            <a:off x="514350" y="701278"/>
            <a:ext cx="8115300" cy="4308872"/>
          </a:xfrm>
        </p:spPr>
        <p:txBody>
          <a:bodyPr/>
          <a:lstStyle/>
          <a:p>
            <a:pPr algn="l"/>
            <a:r>
              <a:rPr lang="en-US" sz="1400" b="1" i="0" dirty="0">
                <a:solidFill>
                  <a:srgbClr val="0D0D0D"/>
                </a:solidFill>
                <a:effectLst/>
                <a:latin typeface="+mn-lt"/>
              </a:rPr>
              <a:t>1. Methods of Voting</a:t>
            </a:r>
          </a:p>
          <a:p>
            <a:pPr algn="l">
              <a:buFont typeface="Arial" panose="020B0604020202020204" pitchFamily="34" charset="0"/>
              <a:buChar char="•"/>
            </a:pPr>
            <a:r>
              <a:rPr lang="en-US" sz="1400" b="1" i="0" dirty="0">
                <a:solidFill>
                  <a:srgbClr val="0D0D0D"/>
                </a:solidFill>
                <a:effectLst/>
                <a:latin typeface="+mn-lt"/>
              </a:rPr>
              <a:t>Open Vote</a:t>
            </a:r>
            <a:r>
              <a:rPr lang="en-US" sz="1400" b="0" i="0" dirty="0">
                <a:solidFill>
                  <a:srgbClr val="0D0D0D"/>
                </a:solidFill>
                <a:effectLst/>
                <a:latin typeface="+mn-lt"/>
              </a:rPr>
              <a:t> – A voice vote or show of hands.</a:t>
            </a:r>
          </a:p>
          <a:p>
            <a:pPr algn="l">
              <a:buFont typeface="Arial" panose="020B0604020202020204" pitchFamily="34" charset="0"/>
              <a:buChar char="•"/>
            </a:pPr>
            <a:r>
              <a:rPr lang="en-US" sz="1400" b="1" i="0" dirty="0">
                <a:solidFill>
                  <a:srgbClr val="0D0D0D"/>
                </a:solidFill>
                <a:effectLst/>
                <a:latin typeface="+mn-lt"/>
              </a:rPr>
              <a:t>Written Secret Ballot</a:t>
            </a:r>
            <a:r>
              <a:rPr lang="en-US" sz="1400" b="0" i="0" dirty="0">
                <a:solidFill>
                  <a:srgbClr val="0D0D0D"/>
                </a:solidFill>
                <a:effectLst/>
                <a:latin typeface="+mn-lt"/>
              </a:rPr>
              <a:t> – Members vote privately on paper.</a:t>
            </a:r>
          </a:p>
          <a:p>
            <a:pPr algn="l">
              <a:buFont typeface="Arial" panose="020B0604020202020204" pitchFamily="34" charset="0"/>
              <a:buChar char="•"/>
            </a:pPr>
            <a:r>
              <a:rPr lang="en-US" sz="1400" b="1" i="0" dirty="0">
                <a:solidFill>
                  <a:srgbClr val="0D0D0D"/>
                </a:solidFill>
                <a:effectLst/>
                <a:latin typeface="+mn-lt"/>
              </a:rPr>
              <a:t>Poll System</a:t>
            </a:r>
            <a:r>
              <a:rPr lang="en-US" sz="1400" b="0" i="0" dirty="0">
                <a:solidFill>
                  <a:srgbClr val="0D0D0D"/>
                </a:solidFill>
                <a:effectLst/>
                <a:latin typeface="+mn-lt"/>
              </a:rPr>
              <a:t> – Members vote at a designated polling location during set hours (if allowed by Post Bylaws).</a:t>
            </a:r>
          </a:p>
          <a:p>
            <a:pPr algn="l">
              <a:buFont typeface="Arial" panose="020B0604020202020204" pitchFamily="34" charset="0"/>
              <a:buChar char="•"/>
            </a:pPr>
            <a:endParaRPr lang="en-US" sz="1400" b="0" i="0" dirty="0">
              <a:solidFill>
                <a:srgbClr val="0D0D0D"/>
              </a:solidFill>
              <a:effectLst/>
              <a:latin typeface="+mn-lt"/>
            </a:endParaRPr>
          </a:p>
          <a:p>
            <a:pPr algn="l"/>
            <a:r>
              <a:rPr lang="en-US" sz="1400" b="1" i="0" dirty="0">
                <a:solidFill>
                  <a:srgbClr val="0D0D0D"/>
                </a:solidFill>
                <a:effectLst/>
                <a:latin typeface="+mn-lt"/>
              </a:rPr>
              <a:t>2. How the Post Decides</a:t>
            </a:r>
          </a:p>
          <a:p>
            <a:pPr algn="l">
              <a:buFont typeface="Arial" panose="020B0604020202020204" pitchFamily="34" charset="0"/>
              <a:buChar char="•"/>
            </a:pPr>
            <a:r>
              <a:rPr lang="en-US" sz="1400" b="0" i="0" dirty="0">
                <a:solidFill>
                  <a:srgbClr val="0D0D0D"/>
                </a:solidFill>
                <a:effectLst/>
                <a:latin typeface="+mn-lt"/>
              </a:rPr>
              <a:t>The Post votes on the method before opening nominations.</a:t>
            </a:r>
          </a:p>
          <a:p>
            <a:pPr algn="l">
              <a:buFont typeface="Arial" panose="020B0604020202020204" pitchFamily="34" charset="0"/>
              <a:buChar char="•"/>
            </a:pPr>
            <a:r>
              <a:rPr lang="en-US" sz="1400" b="0" i="0" dirty="0">
                <a:solidFill>
                  <a:srgbClr val="0D0D0D"/>
                </a:solidFill>
                <a:effectLst/>
                <a:latin typeface="+mn-lt"/>
              </a:rPr>
              <a:t>If using a </a:t>
            </a:r>
            <a:r>
              <a:rPr lang="en-US" sz="1400" b="1" i="0" dirty="0">
                <a:solidFill>
                  <a:srgbClr val="0D0D0D"/>
                </a:solidFill>
                <a:effectLst/>
                <a:latin typeface="+mn-lt"/>
              </a:rPr>
              <a:t>poll system</a:t>
            </a:r>
            <a:r>
              <a:rPr lang="en-US" sz="1400" b="0" i="0" dirty="0">
                <a:solidFill>
                  <a:srgbClr val="0D0D0D"/>
                </a:solidFill>
                <a:effectLst/>
                <a:latin typeface="+mn-lt"/>
              </a:rPr>
              <a:t>, the Post must determine:</a:t>
            </a:r>
          </a:p>
          <a:p>
            <a:pPr marL="742950" lvl="1" indent="-285750" algn="l">
              <a:buFont typeface="Arial" panose="020B0604020202020204" pitchFamily="34" charset="0"/>
              <a:buChar char="•"/>
            </a:pPr>
            <a:r>
              <a:rPr lang="en-US" sz="1400" b="0" i="0" dirty="0">
                <a:solidFill>
                  <a:srgbClr val="0D0D0D"/>
                </a:solidFill>
                <a:effectLst/>
              </a:rPr>
              <a:t>The </a:t>
            </a:r>
            <a:r>
              <a:rPr lang="en-US" sz="1400" b="1" i="0" dirty="0">
                <a:solidFill>
                  <a:srgbClr val="0D0D0D"/>
                </a:solidFill>
                <a:effectLst/>
              </a:rPr>
              <a:t>polling location</a:t>
            </a:r>
            <a:r>
              <a:rPr lang="en-US" sz="1400" b="0" i="0" dirty="0">
                <a:solidFill>
                  <a:srgbClr val="0D0D0D"/>
                </a:solidFill>
                <a:effectLst/>
              </a:rPr>
              <a:t>.</a:t>
            </a:r>
          </a:p>
          <a:p>
            <a:pPr marL="742950" lvl="1" indent="-285750" algn="l">
              <a:buFont typeface="Arial" panose="020B0604020202020204" pitchFamily="34" charset="0"/>
              <a:buChar char="•"/>
            </a:pPr>
            <a:r>
              <a:rPr lang="en-US" sz="1400" b="0" i="0" dirty="0">
                <a:solidFill>
                  <a:srgbClr val="0D0D0D"/>
                </a:solidFill>
                <a:effectLst/>
              </a:rPr>
              <a:t>The </a:t>
            </a:r>
            <a:r>
              <a:rPr lang="en-US" sz="1400" b="1" i="0" dirty="0">
                <a:solidFill>
                  <a:srgbClr val="0D0D0D"/>
                </a:solidFill>
                <a:effectLst/>
              </a:rPr>
              <a:t>hours of voting</a:t>
            </a:r>
            <a:r>
              <a:rPr lang="en-US" sz="1400" b="0" i="0" dirty="0">
                <a:solidFill>
                  <a:srgbClr val="0D0D0D"/>
                </a:solidFill>
                <a:effectLst/>
              </a:rPr>
              <a:t>.</a:t>
            </a:r>
          </a:p>
          <a:p>
            <a:pPr marL="742950" lvl="1" indent="-285750" algn="l">
              <a:buFont typeface="Arial" panose="020B0604020202020204" pitchFamily="34" charset="0"/>
              <a:buChar char="•"/>
            </a:pPr>
            <a:r>
              <a:rPr lang="en-US" sz="1400" b="0" i="0" dirty="0">
                <a:solidFill>
                  <a:srgbClr val="0D0D0D"/>
                </a:solidFill>
                <a:effectLst/>
              </a:rPr>
              <a:t>How members in good standing will receive </a:t>
            </a:r>
            <a:r>
              <a:rPr lang="en-US" sz="1400" b="1" i="0" dirty="0">
                <a:solidFill>
                  <a:srgbClr val="0D0D0D"/>
                </a:solidFill>
                <a:effectLst/>
              </a:rPr>
              <a:t>due notice</a:t>
            </a:r>
            <a:r>
              <a:rPr lang="en-US" sz="1400" b="0" i="0" dirty="0">
                <a:solidFill>
                  <a:srgbClr val="0D0D0D"/>
                </a:solidFill>
                <a:effectLst/>
              </a:rPr>
              <a:t>.</a:t>
            </a:r>
          </a:p>
          <a:p>
            <a:pPr marL="742950" lvl="1" indent="-285750" algn="l">
              <a:buFont typeface="Arial" panose="020B0604020202020204" pitchFamily="34" charset="0"/>
              <a:buChar char="•"/>
            </a:pPr>
            <a:endParaRPr lang="en-US" sz="1400" b="0" i="0" dirty="0">
              <a:solidFill>
                <a:srgbClr val="0D0D0D"/>
              </a:solidFill>
              <a:effectLst/>
            </a:endParaRPr>
          </a:p>
          <a:p>
            <a:pPr algn="l"/>
            <a:r>
              <a:rPr lang="en-US" sz="1400" b="1" i="0" dirty="0">
                <a:solidFill>
                  <a:srgbClr val="0D0D0D"/>
                </a:solidFill>
                <a:effectLst/>
                <a:latin typeface="+mn-lt"/>
              </a:rPr>
              <a:t>3. Restrictions</a:t>
            </a:r>
          </a:p>
          <a:p>
            <a:pPr algn="l">
              <a:buFont typeface="Arial" panose="020B0604020202020204" pitchFamily="34" charset="0"/>
              <a:buChar char="•"/>
            </a:pPr>
            <a:r>
              <a:rPr lang="en-US" sz="1400" b="1" i="0" dirty="0">
                <a:solidFill>
                  <a:srgbClr val="0D0D0D"/>
                </a:solidFill>
                <a:effectLst/>
                <a:latin typeface="+mn-lt"/>
              </a:rPr>
              <a:t>Absentee ballots and proxy voting are prohibited.</a:t>
            </a:r>
            <a:endParaRPr lang="en-US" sz="1400" b="0" i="0" dirty="0">
              <a:solidFill>
                <a:srgbClr val="0D0D0D"/>
              </a:solidFill>
              <a:effectLst/>
              <a:latin typeface="+mn-lt"/>
            </a:endParaRPr>
          </a:p>
          <a:p>
            <a:pPr algn="l">
              <a:buFont typeface="Arial" panose="020B0604020202020204" pitchFamily="34" charset="0"/>
              <a:buChar char="•"/>
            </a:pPr>
            <a:r>
              <a:rPr lang="en-US" sz="1400" b="1" i="0" dirty="0">
                <a:solidFill>
                  <a:srgbClr val="0D0D0D"/>
                </a:solidFill>
                <a:effectLst/>
                <a:latin typeface="+mn-lt"/>
              </a:rPr>
              <a:t>Majority vote is required</a:t>
            </a:r>
            <a:r>
              <a:rPr lang="en-US" sz="1400" b="0" i="0" dirty="0">
                <a:solidFill>
                  <a:srgbClr val="0D0D0D"/>
                </a:solidFill>
                <a:effectLst/>
                <a:latin typeface="+mn-lt"/>
              </a:rPr>
              <a:t> for election.</a:t>
            </a:r>
          </a:p>
          <a:p>
            <a:pPr marL="742950" lvl="1" indent="-285750" algn="l">
              <a:buFont typeface="Arial" panose="020B0604020202020204" pitchFamily="34" charset="0"/>
              <a:buChar char="•"/>
            </a:pPr>
            <a:r>
              <a:rPr lang="en-US" sz="1400" b="0" i="0" dirty="0">
                <a:solidFill>
                  <a:srgbClr val="0D0D0D"/>
                </a:solidFill>
                <a:effectLst/>
              </a:rPr>
              <a:t>If no candidate wins a majority on the first ballot, the candidate with the lowest votes is eliminated, and voting continues until one candidate wins.</a:t>
            </a:r>
            <a:endParaRPr lang="en-US" altLang="en-US" sz="1200" dirty="0">
              <a:solidFill>
                <a:srgbClr val="000513"/>
              </a:solidFill>
              <a:ea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132EA7B6-D5B8-A001-182E-0F89C0834D14}"/>
              </a:ext>
            </a:extLst>
          </p:cNvPr>
          <p:cNvSpPr>
            <a:spLocks noGrp="1"/>
          </p:cNvSpPr>
          <p:nvPr>
            <p:ph type="body" idx="4294967295"/>
          </p:nvPr>
        </p:nvSpPr>
        <p:spPr>
          <a:xfrm>
            <a:off x="533400" y="1047750"/>
            <a:ext cx="7902575" cy="3367076"/>
          </a:xfrm>
        </p:spPr>
        <p:txBody>
          <a:bodyPr/>
          <a:lstStyle/>
          <a:p>
            <a:pPr algn="l">
              <a:buFont typeface="+mj-lt"/>
              <a:buAutoNum type="arabicPeriod"/>
            </a:pPr>
            <a:r>
              <a:rPr lang="en-US" sz="1400" b="1" i="0" dirty="0">
                <a:solidFill>
                  <a:srgbClr val="0D0D0D"/>
                </a:solidFill>
                <a:effectLst/>
              </a:rPr>
              <a:t>Initiating a Roll Call Vote:</a:t>
            </a:r>
            <a:endParaRPr lang="en-US" sz="1400" b="0" i="0" dirty="0">
              <a:solidFill>
                <a:srgbClr val="0D0D0D"/>
              </a:solidFill>
              <a:effectLst/>
            </a:endParaRPr>
          </a:p>
          <a:p>
            <a:pPr marL="742950" lvl="1" indent="-285750" algn="l">
              <a:buFont typeface="+mj-lt"/>
              <a:buAutoNum type="arabicPeriod"/>
            </a:pPr>
            <a:r>
              <a:rPr lang="en-US" sz="1400" b="0" i="0" dirty="0">
                <a:solidFill>
                  <a:srgbClr val="0D0D0D"/>
                </a:solidFill>
                <a:effectLst/>
              </a:rPr>
              <a:t>A member may request a roll call vote by addressing the presiding officer during a meeting.</a:t>
            </a:r>
          </a:p>
          <a:p>
            <a:pPr marL="742950" lvl="1" indent="-285750" algn="l">
              <a:buFont typeface="+mj-lt"/>
              <a:buAutoNum type="arabicPeriod"/>
            </a:pPr>
            <a:r>
              <a:rPr lang="en-US" sz="1400" b="0" i="0" dirty="0">
                <a:solidFill>
                  <a:srgbClr val="0D0D0D"/>
                </a:solidFill>
                <a:effectLst/>
              </a:rPr>
              <a:t>The request may require a second and possibly a majority vote to proceed, depending on the specific rules adopted by the assembly.</a:t>
            </a:r>
          </a:p>
          <a:p>
            <a:pPr algn="l">
              <a:buFont typeface="+mj-lt"/>
              <a:buAutoNum type="arabicPeriod"/>
            </a:pPr>
            <a:r>
              <a:rPr lang="en-US" sz="1400" b="1" i="0" dirty="0">
                <a:solidFill>
                  <a:srgbClr val="0D0D0D"/>
                </a:solidFill>
                <a:effectLst/>
              </a:rPr>
              <a:t>Conducting the Roll Call:</a:t>
            </a:r>
            <a:endParaRPr lang="en-US" sz="1400" b="0" i="0" dirty="0">
              <a:solidFill>
                <a:srgbClr val="0D0D0D"/>
              </a:solidFill>
              <a:effectLst/>
            </a:endParaRPr>
          </a:p>
          <a:p>
            <a:pPr marL="742950" lvl="1" indent="-285750" algn="l">
              <a:buFont typeface="+mj-lt"/>
              <a:buAutoNum type="arabicPeriod"/>
            </a:pPr>
            <a:r>
              <a:rPr lang="en-US" sz="1400" b="0" i="0" dirty="0">
                <a:solidFill>
                  <a:srgbClr val="0D0D0D"/>
                </a:solidFill>
                <a:effectLst/>
              </a:rPr>
              <a:t>The presiding officer or designated official calls the names of members in a predetermined order, often alphabetically.</a:t>
            </a:r>
          </a:p>
          <a:p>
            <a:pPr marL="742950" lvl="1" indent="-285750" algn="l">
              <a:buFont typeface="+mj-lt"/>
              <a:buAutoNum type="arabicPeriod"/>
            </a:pPr>
            <a:r>
              <a:rPr lang="en-US" sz="1400" b="0" i="0" dirty="0">
                <a:solidFill>
                  <a:srgbClr val="0D0D0D"/>
                </a:solidFill>
                <a:effectLst/>
              </a:rPr>
              <a:t>As each name is called, the member verbally states their vote (e.g., "aye," "nay," or "present" if abstaining).</a:t>
            </a:r>
          </a:p>
          <a:p>
            <a:pPr marL="742950" lvl="1" indent="-285750" algn="l">
              <a:buFont typeface="+mj-lt"/>
              <a:buAutoNum type="arabicPeriod"/>
            </a:pPr>
            <a:r>
              <a:rPr lang="en-US" sz="1400" b="0" i="0" dirty="0">
                <a:solidFill>
                  <a:srgbClr val="0D0D0D"/>
                </a:solidFill>
                <a:effectLst/>
              </a:rPr>
              <a:t>The Secretary records each member's response to ensure an accurate tally and official record.</a:t>
            </a:r>
          </a:p>
          <a:p>
            <a:pPr algn="l">
              <a:buFont typeface="+mj-lt"/>
              <a:buAutoNum type="arabicPeriod"/>
            </a:pPr>
            <a:r>
              <a:rPr lang="en-US" sz="1400" b="1" i="0" dirty="0">
                <a:solidFill>
                  <a:srgbClr val="0D0D0D"/>
                </a:solidFill>
                <a:effectLst/>
              </a:rPr>
              <a:t>Announcing the Results:</a:t>
            </a:r>
            <a:endParaRPr lang="en-US" sz="1400" b="0" i="0" dirty="0">
              <a:solidFill>
                <a:srgbClr val="0D0D0D"/>
              </a:solidFill>
              <a:effectLst/>
            </a:endParaRPr>
          </a:p>
          <a:p>
            <a:pPr marL="742950" lvl="1" indent="-285750" algn="l">
              <a:buFont typeface="+mj-lt"/>
              <a:buAutoNum type="arabicPeriod"/>
            </a:pPr>
            <a:r>
              <a:rPr lang="en-US" sz="1400" b="0" i="0" dirty="0">
                <a:solidFill>
                  <a:srgbClr val="0D0D0D"/>
                </a:solidFill>
                <a:effectLst/>
              </a:rPr>
              <a:t>After all votes are recorded, the presiding officer announces the outcome, detailing the number of votes for each option and noting any abstentions.</a:t>
            </a:r>
          </a:p>
          <a:p>
            <a:endParaRPr lang="en-US" sz="1200" dirty="0"/>
          </a:p>
        </p:txBody>
      </p:sp>
      <p:sp>
        <p:nvSpPr>
          <p:cNvPr id="4" name="Title 1">
            <a:extLst>
              <a:ext uri="{FF2B5EF4-FFF2-40B4-BE49-F238E27FC236}">
                <a16:creationId xmlns:a16="http://schemas.microsoft.com/office/drawing/2014/main" id="{3D944183-FC4A-CEC1-7172-664504A29614}"/>
              </a:ext>
            </a:extLst>
          </p:cNvPr>
          <p:cNvSpPr txBox="1">
            <a:spLocks/>
          </p:cNvSpPr>
          <p:nvPr/>
        </p:nvSpPr>
        <p:spPr bwMode="auto">
          <a:xfrm>
            <a:off x="152400" y="209550"/>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0" fontAlgn="base" hangingPunct="0">
              <a:spcBef>
                <a:spcPct val="0"/>
              </a:spcBef>
              <a:spcAft>
                <a:spcPct val="0"/>
              </a:spcAft>
              <a:defRPr sz="1800" b="1" i="0">
                <a:solidFill>
                  <a:srgbClr val="000513"/>
                </a:solidFill>
                <a:latin typeface="Verdana"/>
                <a:ea typeface="+mj-ea"/>
                <a:cs typeface="Verdana"/>
              </a:defRPr>
            </a:lvl1pPr>
            <a:lvl2pPr algn="ctr" rtl="0" eaLnBrk="0" fontAlgn="base" hangingPunct="0">
              <a:spcBef>
                <a:spcPct val="0"/>
              </a:spcBef>
              <a:spcAft>
                <a:spcPct val="0"/>
              </a:spcAft>
              <a:defRPr>
                <a:solidFill>
                  <a:schemeClr val="tx2"/>
                </a:solidFill>
                <a:latin typeface="Calibri" panose="020F0502020204030204" pitchFamily="34" charset="0"/>
              </a:defRPr>
            </a:lvl2pPr>
            <a:lvl3pPr algn="ctr" rtl="0" eaLnBrk="0" fontAlgn="base" hangingPunct="0">
              <a:spcBef>
                <a:spcPct val="0"/>
              </a:spcBef>
              <a:spcAft>
                <a:spcPct val="0"/>
              </a:spcAft>
              <a:defRPr>
                <a:solidFill>
                  <a:schemeClr val="tx2"/>
                </a:solidFill>
                <a:latin typeface="Calibri" panose="020F0502020204030204" pitchFamily="34" charset="0"/>
              </a:defRPr>
            </a:lvl3pPr>
            <a:lvl4pPr algn="ctr" rtl="0" eaLnBrk="0" fontAlgn="base" hangingPunct="0">
              <a:spcBef>
                <a:spcPct val="0"/>
              </a:spcBef>
              <a:spcAft>
                <a:spcPct val="0"/>
              </a:spcAft>
              <a:defRPr>
                <a:solidFill>
                  <a:schemeClr val="tx2"/>
                </a:solidFill>
                <a:latin typeface="Calibri" panose="020F0502020204030204" pitchFamily="34" charset="0"/>
              </a:defRPr>
            </a:lvl4pPr>
            <a:lvl5pPr algn="ctr" rtl="0" eaLnBrk="0" fontAlgn="base" hangingPunct="0">
              <a:spcBef>
                <a:spcPct val="0"/>
              </a:spcBef>
              <a:spcAft>
                <a:spcPct val="0"/>
              </a:spcAft>
              <a:defRPr>
                <a:solidFill>
                  <a:schemeClr val="tx2"/>
                </a:solidFill>
                <a:latin typeface="Calibri" panose="020F0502020204030204" pitchFamily="34" charset="0"/>
              </a:defRPr>
            </a:lvl5pPr>
            <a:lvl6pPr marL="457200" algn="ctr" rtl="0" eaLnBrk="0" fontAlgn="base" hangingPunct="0">
              <a:spcBef>
                <a:spcPct val="0"/>
              </a:spcBef>
              <a:spcAft>
                <a:spcPct val="0"/>
              </a:spcAft>
              <a:defRPr>
                <a:solidFill>
                  <a:schemeClr val="tx2"/>
                </a:solidFill>
                <a:latin typeface="Calibri" panose="020F0502020204030204" pitchFamily="34" charset="0"/>
              </a:defRPr>
            </a:lvl6pPr>
            <a:lvl7pPr marL="914400" algn="ctr" rtl="0" eaLnBrk="0" fontAlgn="base" hangingPunct="0">
              <a:spcBef>
                <a:spcPct val="0"/>
              </a:spcBef>
              <a:spcAft>
                <a:spcPct val="0"/>
              </a:spcAft>
              <a:defRPr>
                <a:solidFill>
                  <a:schemeClr val="tx2"/>
                </a:solidFill>
                <a:latin typeface="Calibri" panose="020F0502020204030204" pitchFamily="34" charset="0"/>
              </a:defRPr>
            </a:lvl7pPr>
            <a:lvl8pPr marL="1371600" algn="ctr" rtl="0" eaLnBrk="0" fontAlgn="base" hangingPunct="0">
              <a:spcBef>
                <a:spcPct val="0"/>
              </a:spcBef>
              <a:spcAft>
                <a:spcPct val="0"/>
              </a:spcAft>
              <a:defRPr>
                <a:solidFill>
                  <a:schemeClr val="tx2"/>
                </a:solidFill>
                <a:latin typeface="Calibri" panose="020F0502020204030204" pitchFamily="34" charset="0"/>
              </a:defRPr>
            </a:lvl8pPr>
            <a:lvl9pPr marL="1828800" algn="ctr" rtl="0" eaLnBrk="0" fontAlgn="base" hangingPunct="0">
              <a:spcBef>
                <a:spcPct val="0"/>
              </a:spcBef>
              <a:spcAft>
                <a:spcPct val="0"/>
              </a:spcAft>
              <a:defRPr>
                <a:solidFill>
                  <a:schemeClr val="tx2"/>
                </a:solidFill>
                <a:latin typeface="Calibri" panose="020F0502020204030204" pitchFamily="34" charset="0"/>
              </a:defRPr>
            </a:lvl9pPr>
          </a:lstStyle>
          <a:p>
            <a:pPr eaLnBrk="1" hangingPunct="1"/>
            <a:r>
              <a:rPr lang="en-US" altLang="en-US" sz="2400"/>
              <a:t>VOTING AND POLLING</a:t>
            </a:r>
            <a:endParaRPr lang="en-US" altLang="en-US" sz="2400" kern="0" dirty="0">
              <a:latin typeface="+mn-lt"/>
            </a:endParaRPr>
          </a:p>
        </p:txBody>
      </p:sp>
    </p:spTree>
    <p:extLst>
      <p:ext uri="{BB962C8B-B14F-4D97-AF65-F5344CB8AC3E}">
        <p14:creationId xmlns:p14="http://schemas.microsoft.com/office/powerpoint/2010/main" val="2421860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AAA38B04-8519-66E8-81CC-2E91529E9666}"/>
              </a:ext>
            </a:extLst>
          </p:cNvPr>
          <p:cNvSpPr>
            <a:spLocks noGrp="1"/>
          </p:cNvSpPr>
          <p:nvPr>
            <p:ph type="title"/>
          </p:nvPr>
        </p:nvSpPr>
        <p:spPr>
          <a:xfrm>
            <a:off x="152400" y="133350"/>
            <a:ext cx="8839200" cy="574675"/>
          </a:xfrm>
        </p:spPr>
        <p:txBody>
          <a:bodyPr/>
          <a:lstStyle/>
          <a:p>
            <a:pPr eaLnBrk="1" hangingPunct="1"/>
            <a:r>
              <a:rPr lang="en-US" altLang="en-US" sz="2400" b="1" dirty="0">
                <a:solidFill>
                  <a:srgbClr val="000513"/>
                </a:solidFill>
                <a:latin typeface="+mn-lt"/>
              </a:rPr>
              <a:t>POST ELECTION &amp; REPORTING</a:t>
            </a:r>
            <a:endParaRPr lang="en-US" altLang="en-US" sz="2400" dirty="0">
              <a:latin typeface="Calibri"/>
              <a:ea typeface="Verdana"/>
            </a:endParaRPr>
          </a:p>
        </p:txBody>
      </p:sp>
      <p:sp>
        <p:nvSpPr>
          <p:cNvPr id="3" name="Text Placeholder 2">
            <a:extLst>
              <a:ext uri="{FF2B5EF4-FFF2-40B4-BE49-F238E27FC236}">
                <a16:creationId xmlns:a16="http://schemas.microsoft.com/office/drawing/2014/main" id="{86AFE444-57EF-9F55-C46C-5E1F46AE3491}"/>
              </a:ext>
            </a:extLst>
          </p:cNvPr>
          <p:cNvSpPr>
            <a:spLocks noGrp="1"/>
          </p:cNvSpPr>
          <p:nvPr>
            <p:ph type="body" idx="1"/>
          </p:nvPr>
        </p:nvSpPr>
        <p:spPr>
          <a:xfrm>
            <a:off x="381000" y="1195989"/>
            <a:ext cx="8382000" cy="2714589"/>
          </a:xfrm>
        </p:spPr>
        <p:txBody>
          <a:bodyPr/>
          <a:lstStyle/>
          <a:p>
            <a:r>
              <a:rPr lang="en-US" sz="1400" b="1" dirty="0">
                <a:solidFill>
                  <a:srgbClr val="0D0D0D"/>
                </a:solidFill>
                <a:latin typeface="+mn-lt"/>
              </a:rPr>
              <a:t>1. Election Process</a:t>
            </a:r>
            <a:endParaRPr lang="en-US" sz="1400" dirty="0">
              <a:solidFill>
                <a:srgbClr val="0D0D0D"/>
              </a:solidFill>
              <a:latin typeface="+mn-lt"/>
            </a:endParaRPr>
          </a:p>
          <a:p>
            <a:pPr>
              <a:buFont typeface="Arial" panose="020B0604020202020204" pitchFamily="34" charset="0"/>
              <a:buChar char="•"/>
            </a:pPr>
            <a:r>
              <a:rPr lang="en-US" sz="1400" b="1" dirty="0">
                <a:solidFill>
                  <a:srgbClr val="0D0D0D"/>
                </a:solidFill>
                <a:latin typeface="+mn-lt"/>
              </a:rPr>
              <a:t>Timing</a:t>
            </a:r>
            <a:r>
              <a:rPr lang="en-US" sz="1400" dirty="0">
                <a:solidFill>
                  <a:srgbClr val="0D0D0D"/>
                </a:solidFill>
                <a:latin typeface="+mn-lt"/>
              </a:rPr>
              <a:t>: Elections are conducted in April.</a:t>
            </a:r>
          </a:p>
          <a:p>
            <a:pPr>
              <a:buFont typeface="Arial" panose="020B0604020202020204" pitchFamily="34" charset="0"/>
              <a:buChar char="•"/>
            </a:pPr>
            <a:r>
              <a:rPr lang="en-US" sz="1400" b="1" dirty="0">
                <a:solidFill>
                  <a:srgbClr val="0D0D0D"/>
                </a:solidFill>
                <a:latin typeface="+mn-lt"/>
              </a:rPr>
              <a:t>Eligibility to Vote</a:t>
            </a:r>
            <a:r>
              <a:rPr lang="en-US" sz="1400" dirty="0">
                <a:solidFill>
                  <a:srgbClr val="0D0D0D"/>
                </a:solidFill>
                <a:latin typeface="+mn-lt"/>
              </a:rPr>
              <a:t>: All members in good standing are eligible to vote.</a:t>
            </a:r>
          </a:p>
          <a:p>
            <a:pPr>
              <a:buFont typeface="Arial" panose="020B0604020202020204" pitchFamily="34" charset="0"/>
              <a:buChar char="•"/>
            </a:pPr>
            <a:r>
              <a:rPr lang="en-US" sz="1400" b="1" dirty="0">
                <a:solidFill>
                  <a:srgbClr val="0D0D0D"/>
                </a:solidFill>
                <a:latin typeface="+mn-lt"/>
              </a:rPr>
              <a:t>Voting Methods</a:t>
            </a:r>
            <a:r>
              <a:rPr lang="en-US" sz="1400" dirty="0">
                <a:solidFill>
                  <a:srgbClr val="0D0D0D"/>
                </a:solidFill>
                <a:latin typeface="+mn-lt"/>
              </a:rPr>
              <a:t>:</a:t>
            </a:r>
          </a:p>
          <a:p>
            <a:pPr marL="742950" lvl="1" indent="-285750">
              <a:buFont typeface="Arial" panose="020B0604020202020204" pitchFamily="34" charset="0"/>
              <a:buChar char="•"/>
            </a:pPr>
            <a:r>
              <a:rPr lang="en-US" sz="1400" b="1" dirty="0">
                <a:solidFill>
                  <a:srgbClr val="0D0D0D"/>
                </a:solidFill>
              </a:rPr>
              <a:t>Open Vote</a:t>
            </a:r>
            <a:r>
              <a:rPr lang="en-US" sz="1400" dirty="0">
                <a:solidFill>
                  <a:srgbClr val="0D0D0D"/>
                </a:solidFill>
              </a:rPr>
              <a:t>: A public vote, such as a show of hands or voice vote.</a:t>
            </a:r>
          </a:p>
          <a:p>
            <a:pPr marL="742950" lvl="1" indent="-285750">
              <a:buFont typeface="Arial" panose="020B0604020202020204" pitchFamily="34" charset="0"/>
              <a:buChar char="•"/>
            </a:pPr>
            <a:r>
              <a:rPr lang="en-US" sz="1400" b="1" dirty="0">
                <a:solidFill>
                  <a:srgbClr val="0D0D0D"/>
                </a:solidFill>
              </a:rPr>
              <a:t>Written Secret Ballot</a:t>
            </a:r>
            <a:r>
              <a:rPr lang="en-US" sz="1400" dirty="0">
                <a:solidFill>
                  <a:srgbClr val="0D0D0D"/>
                </a:solidFill>
              </a:rPr>
              <a:t>: Private voting on paper ballots.</a:t>
            </a:r>
          </a:p>
          <a:p>
            <a:pPr marL="742950" lvl="1" indent="-285750">
              <a:buFont typeface="Arial" panose="020B0604020202020204" pitchFamily="34" charset="0"/>
              <a:buChar char="•"/>
            </a:pPr>
            <a:r>
              <a:rPr lang="en-US" sz="1400" b="1" dirty="0">
                <a:solidFill>
                  <a:srgbClr val="0D0D0D"/>
                </a:solidFill>
              </a:rPr>
              <a:t>Poll System</a:t>
            </a:r>
            <a:r>
              <a:rPr lang="en-US" sz="1400" dirty="0">
                <a:solidFill>
                  <a:srgbClr val="0D0D0D"/>
                </a:solidFill>
              </a:rPr>
              <a:t>: If authorized by Post Bylaws, voting can occur at designated polling locations and times.</a:t>
            </a:r>
          </a:p>
          <a:p>
            <a:pPr>
              <a:buFont typeface="Arial" panose="020B0604020202020204" pitchFamily="34" charset="0"/>
              <a:buChar char="•"/>
            </a:pPr>
            <a:r>
              <a:rPr lang="en-US" sz="1400" b="1" dirty="0">
                <a:solidFill>
                  <a:srgbClr val="0D0D0D"/>
                </a:solidFill>
                <a:latin typeface="+mn-lt"/>
              </a:rPr>
              <a:t>Majority Requirement</a:t>
            </a:r>
            <a:r>
              <a:rPr lang="en-US" sz="1400" dirty="0">
                <a:solidFill>
                  <a:srgbClr val="0D0D0D"/>
                </a:solidFill>
                <a:latin typeface="+mn-lt"/>
              </a:rPr>
              <a:t>: A candidate must receive a majority of the votes cast to be elected. If no candidate achieves a majority on the first ballot, the candidate with the fewest votes is eliminated, and voting continues until a majority is reached.</a:t>
            </a:r>
          </a:p>
          <a:p>
            <a:pPr>
              <a:buFont typeface="Arial" panose="020B0604020202020204" pitchFamily="34" charset="0"/>
              <a:buChar char="•"/>
            </a:pPr>
            <a:r>
              <a:rPr lang="en-US" sz="1400" b="1" dirty="0">
                <a:solidFill>
                  <a:srgbClr val="0D0D0D"/>
                </a:solidFill>
                <a:latin typeface="+mn-lt"/>
              </a:rPr>
              <a:t>Prohibitions</a:t>
            </a:r>
            <a:r>
              <a:rPr lang="en-US" sz="1400" dirty="0">
                <a:solidFill>
                  <a:srgbClr val="0D0D0D"/>
                </a:solidFill>
                <a:latin typeface="+mn-lt"/>
              </a:rPr>
              <a:t>: Absentee ballots and proxy voting are not permitted.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72885F2C-5AA7-423C-7FE3-42CC264ACCA5}"/>
              </a:ext>
            </a:extLst>
          </p:cNvPr>
          <p:cNvSpPr>
            <a:spLocks noGrp="1"/>
          </p:cNvSpPr>
          <p:nvPr>
            <p:ph type="title"/>
          </p:nvPr>
        </p:nvSpPr>
        <p:spPr>
          <a:xfrm>
            <a:off x="152400" y="209550"/>
            <a:ext cx="8839200" cy="574675"/>
          </a:xfrm>
        </p:spPr>
        <p:txBody>
          <a:bodyPr/>
          <a:lstStyle/>
          <a:p>
            <a:pPr eaLnBrk="1" hangingPunct="1"/>
            <a:r>
              <a:rPr lang="en-US" altLang="en-US" sz="2400" b="1" dirty="0">
                <a:solidFill>
                  <a:srgbClr val="000513"/>
                </a:solidFill>
                <a:latin typeface="+mn-lt"/>
              </a:rPr>
              <a:t>POST ELECTION &amp; REPORTING</a:t>
            </a:r>
            <a:endParaRPr lang="en-US" altLang="en-US" sz="2400" dirty="0">
              <a:latin typeface="+mn-lt"/>
            </a:endParaRPr>
          </a:p>
        </p:txBody>
      </p:sp>
      <p:sp>
        <p:nvSpPr>
          <p:cNvPr id="13314" name="Text Placeholder 2">
            <a:extLst>
              <a:ext uri="{FF2B5EF4-FFF2-40B4-BE49-F238E27FC236}">
                <a16:creationId xmlns:a16="http://schemas.microsoft.com/office/drawing/2014/main" id="{966E69CB-E2C4-DBB1-89B7-D75FB0307782}"/>
              </a:ext>
            </a:extLst>
          </p:cNvPr>
          <p:cNvSpPr>
            <a:spLocks noGrp="1"/>
          </p:cNvSpPr>
          <p:nvPr>
            <p:ph type="body" idx="1"/>
          </p:nvPr>
        </p:nvSpPr>
        <p:spPr>
          <a:xfrm>
            <a:off x="620712" y="1047750"/>
            <a:ext cx="7902575" cy="2893100"/>
          </a:xfrm>
        </p:spPr>
        <p:txBody>
          <a:bodyPr/>
          <a:lstStyle/>
          <a:p>
            <a:pPr algn="l"/>
            <a:r>
              <a:rPr lang="en-US" sz="1400" b="1" i="0" dirty="0">
                <a:solidFill>
                  <a:srgbClr val="0D0D0D"/>
                </a:solidFill>
                <a:effectLst/>
                <a:latin typeface="+mn-lt"/>
              </a:rPr>
              <a:t>1. Installation of Officers</a:t>
            </a:r>
            <a:r>
              <a:rPr lang="en-US" sz="1400" b="0" i="0" dirty="0">
                <a:solidFill>
                  <a:srgbClr val="0D0D0D"/>
                </a:solidFill>
                <a:effectLst/>
                <a:latin typeface="+mn-lt"/>
              </a:rPr>
              <a:t>: Elected officers must be installed before the Department Convention. They assume their duties following the installation of the Department Commander.</a:t>
            </a:r>
          </a:p>
          <a:p>
            <a:pPr algn="l"/>
            <a:endParaRPr lang="en-US" sz="1400" dirty="0">
              <a:solidFill>
                <a:srgbClr val="0D0D0D"/>
              </a:solidFill>
              <a:latin typeface="+mn-lt"/>
            </a:endParaRPr>
          </a:p>
          <a:p>
            <a:pPr algn="l"/>
            <a:r>
              <a:rPr lang="en-US" sz="1400" b="0" i="0" dirty="0">
                <a:solidFill>
                  <a:srgbClr val="0D0D0D"/>
                </a:solidFill>
                <a:effectLst/>
                <a:latin typeface="+mn-lt"/>
              </a:rPr>
              <a:t>Before installation, </a:t>
            </a:r>
            <a:r>
              <a:rPr lang="en-US" sz="1400" b="1" i="0" dirty="0">
                <a:solidFill>
                  <a:srgbClr val="0D0D0D"/>
                </a:solidFill>
                <a:effectLst/>
                <a:latin typeface="+mn-lt"/>
              </a:rPr>
              <a:t>all elected and appointed officers</a:t>
            </a:r>
            <a:r>
              <a:rPr lang="en-US" sz="1400" b="0" i="0" dirty="0">
                <a:solidFill>
                  <a:srgbClr val="0D0D0D"/>
                </a:solidFill>
                <a:effectLst/>
                <a:latin typeface="+mn-lt"/>
              </a:rPr>
              <a:t> must submit proof of eligibility:</a:t>
            </a:r>
          </a:p>
          <a:p>
            <a:pPr algn="l">
              <a:buFont typeface="Arial" panose="020B0604020202020204" pitchFamily="34" charset="0"/>
              <a:buChar char="•"/>
            </a:pPr>
            <a:r>
              <a:rPr lang="en-US" sz="1400" b="0" i="0" dirty="0">
                <a:solidFill>
                  <a:srgbClr val="0D0D0D"/>
                </a:solidFill>
                <a:effectLst/>
                <a:latin typeface="+mn-lt"/>
              </a:rPr>
              <a:t>Verified by the </a:t>
            </a:r>
            <a:r>
              <a:rPr lang="en-US" sz="1400" b="1" i="0" dirty="0">
                <a:solidFill>
                  <a:srgbClr val="0D0D0D"/>
                </a:solidFill>
                <a:effectLst/>
                <a:latin typeface="+mn-lt"/>
              </a:rPr>
              <a:t>Post Commander and Adjutant</a:t>
            </a:r>
            <a:endParaRPr lang="en-US" sz="1400" b="0" i="0" dirty="0">
              <a:solidFill>
                <a:srgbClr val="0D0D0D"/>
              </a:solidFill>
              <a:effectLst/>
              <a:latin typeface="+mn-lt"/>
            </a:endParaRPr>
          </a:p>
          <a:p>
            <a:pPr algn="l">
              <a:buFont typeface="Arial" panose="020B0604020202020204" pitchFamily="34" charset="0"/>
              <a:buChar char="•"/>
            </a:pPr>
            <a:r>
              <a:rPr lang="en-US" sz="1400" b="0" i="0" dirty="0">
                <a:solidFill>
                  <a:srgbClr val="0D0D0D"/>
                </a:solidFill>
                <a:effectLst/>
                <a:latin typeface="+mn-lt"/>
              </a:rPr>
              <a:t>Officers </a:t>
            </a:r>
            <a:r>
              <a:rPr lang="en-US" sz="1400" b="1" i="0" dirty="0">
                <a:solidFill>
                  <a:srgbClr val="0D0D0D"/>
                </a:solidFill>
                <a:effectLst/>
                <a:latin typeface="+mn-lt"/>
              </a:rPr>
              <a:t>must maintain eligibility</a:t>
            </a:r>
            <a:r>
              <a:rPr lang="en-US" sz="1400" b="0" i="0" dirty="0">
                <a:solidFill>
                  <a:srgbClr val="0D0D0D"/>
                </a:solidFill>
                <a:effectLst/>
                <a:latin typeface="+mn-lt"/>
              </a:rPr>
              <a:t> throughout their term</a:t>
            </a:r>
          </a:p>
          <a:p>
            <a:pPr algn="l">
              <a:buFont typeface="Arial" panose="020B0604020202020204" pitchFamily="34" charset="0"/>
              <a:buChar char="•"/>
            </a:pPr>
            <a:r>
              <a:rPr lang="en-US" sz="1400" b="1" i="0" dirty="0">
                <a:solidFill>
                  <a:srgbClr val="0D0D0D"/>
                </a:solidFill>
                <a:effectLst/>
                <a:latin typeface="+mn-lt"/>
              </a:rPr>
              <a:t>Failure to provide or maintain eligibility</a:t>
            </a:r>
            <a:r>
              <a:rPr lang="en-US" sz="1400" b="0" i="0" dirty="0">
                <a:solidFill>
                  <a:srgbClr val="0D0D0D"/>
                </a:solidFill>
                <a:effectLst/>
                <a:latin typeface="+mn-lt"/>
              </a:rPr>
              <a:t> results in removal from office</a:t>
            </a:r>
          </a:p>
          <a:p>
            <a:pPr algn="l">
              <a:buFont typeface="Arial" panose="020B0604020202020204" pitchFamily="34" charset="0"/>
              <a:buChar char="•"/>
            </a:pPr>
            <a:endParaRPr lang="en-US" sz="1400" b="0" i="0" dirty="0">
              <a:solidFill>
                <a:srgbClr val="0D0D0D"/>
              </a:solidFill>
              <a:effectLst/>
              <a:latin typeface="+mn-lt"/>
            </a:endParaRPr>
          </a:p>
          <a:p>
            <a:pPr algn="l"/>
            <a:r>
              <a:rPr lang="en-US" sz="1400" b="1" i="0" dirty="0">
                <a:solidFill>
                  <a:srgbClr val="0D0D0D"/>
                </a:solidFill>
                <a:effectLst/>
                <a:latin typeface="+mn-lt"/>
              </a:rPr>
              <a:t>2. Post Election Report</a:t>
            </a:r>
            <a:r>
              <a:rPr lang="en-US" sz="1400" b="0" i="0" dirty="0">
                <a:solidFill>
                  <a:srgbClr val="0D0D0D"/>
                </a:solidFill>
                <a:effectLst/>
                <a:latin typeface="+mn-lt"/>
              </a:rPr>
              <a:t>: It's imperative to submit the Post Election Report to VFW National Headquarters immediately after elections. This can be done online through the Online Membership System (OMS). Failure to submit by June 1 may result in suspension or revocation of the Post's charter.</a:t>
            </a:r>
          </a:p>
          <a:p>
            <a:pPr algn="l"/>
            <a:endParaRPr lang="en-US" altLang="en-US" dirty="0">
              <a:solidFill>
                <a:schemeClr val="tx1"/>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a:extLst>
              <a:ext uri="{FF2B5EF4-FFF2-40B4-BE49-F238E27FC236}">
                <a16:creationId xmlns:a16="http://schemas.microsoft.com/office/drawing/2014/main" id="{8362433F-3AAE-B414-9BB7-CEDC8355CB7A}"/>
              </a:ext>
            </a:extLst>
          </p:cNvPr>
          <p:cNvSpPr>
            <a:spLocks noGrp="1"/>
          </p:cNvSpPr>
          <p:nvPr>
            <p:ph type="body" idx="4294967295"/>
          </p:nvPr>
        </p:nvSpPr>
        <p:spPr>
          <a:xfrm>
            <a:off x="342900" y="1047750"/>
            <a:ext cx="8458200" cy="3262432"/>
          </a:xfrm>
        </p:spPr>
        <p:txBody>
          <a:bodyPr/>
          <a:lstStyle/>
          <a:p>
            <a:r>
              <a:rPr lang="en-US" sz="1400" dirty="0"/>
              <a:t>In the Veterans of Foreign Wars (VFW), if you believe there have been irregularities in a Post election, it's essential to address them </a:t>
            </a:r>
            <a:r>
              <a:rPr lang="en-US" sz="1400" b="1" dirty="0"/>
              <a:t>before the meeting adjourns</a:t>
            </a:r>
            <a:r>
              <a:rPr lang="en-US" sz="1400" dirty="0"/>
              <a:t> in which the election took place. Challenges to election results must be made during the meeting to be considered valid. </a:t>
            </a:r>
          </a:p>
          <a:p>
            <a:endParaRPr lang="en-US" sz="1400" dirty="0"/>
          </a:p>
          <a:p>
            <a:pPr algn="l"/>
            <a:r>
              <a:rPr lang="en-US" sz="1400" b="1" i="0" dirty="0">
                <a:solidFill>
                  <a:srgbClr val="0D0D0D"/>
                </a:solidFill>
                <a:effectLst/>
              </a:rPr>
              <a:t>Steps to Challenge Election Results:</a:t>
            </a:r>
            <a:endParaRPr lang="en-US" sz="1400" b="0" i="0" dirty="0">
              <a:solidFill>
                <a:srgbClr val="0D0D0D"/>
              </a:solidFill>
              <a:effectLst/>
            </a:endParaRPr>
          </a:p>
          <a:p>
            <a:pPr algn="l">
              <a:buFont typeface="+mj-lt"/>
              <a:buAutoNum type="arabicPeriod"/>
            </a:pPr>
            <a:r>
              <a:rPr lang="en-US" sz="1400" b="1" i="0" dirty="0">
                <a:solidFill>
                  <a:srgbClr val="0D0D0D"/>
                </a:solidFill>
                <a:effectLst/>
              </a:rPr>
              <a:t>Raise the Challenge Promptly:</a:t>
            </a:r>
            <a:endParaRPr lang="en-US" sz="1400" b="0" i="0" dirty="0">
              <a:solidFill>
                <a:srgbClr val="0D0D0D"/>
              </a:solidFill>
              <a:effectLst/>
            </a:endParaRPr>
          </a:p>
          <a:p>
            <a:pPr marL="742950" lvl="1" indent="-285750" algn="l">
              <a:buFont typeface="Arial" panose="020B0604020202020204" pitchFamily="34" charset="0"/>
              <a:buChar char="•"/>
            </a:pPr>
            <a:r>
              <a:rPr lang="en-US" sz="1400" b="0" i="0" dirty="0">
                <a:solidFill>
                  <a:srgbClr val="0D0D0D"/>
                </a:solidFill>
                <a:effectLst/>
              </a:rPr>
              <a:t>During the election meeting, if you observe any irregularities or violations of election procedures, immediately bring them to the attention of the presiding officer before the meeting concludes.</a:t>
            </a:r>
          </a:p>
          <a:p>
            <a:pPr lvl="1" algn="l"/>
            <a:endParaRPr lang="en-US" sz="1400" b="0" i="0" dirty="0">
              <a:solidFill>
                <a:srgbClr val="0D0D0D"/>
              </a:solidFill>
              <a:effectLst/>
            </a:endParaRPr>
          </a:p>
          <a:p>
            <a:pPr algn="l">
              <a:buFont typeface="+mj-lt"/>
              <a:buAutoNum type="arabicPeriod"/>
            </a:pPr>
            <a:r>
              <a:rPr lang="en-US" sz="1400" b="1" i="0" dirty="0">
                <a:solidFill>
                  <a:srgbClr val="0D0D0D"/>
                </a:solidFill>
                <a:effectLst/>
              </a:rPr>
              <a:t>State the Specific Irregularity:</a:t>
            </a:r>
            <a:endParaRPr lang="en-US" sz="1400" b="0" i="0" dirty="0">
              <a:solidFill>
                <a:srgbClr val="0D0D0D"/>
              </a:solidFill>
              <a:effectLst/>
            </a:endParaRPr>
          </a:p>
          <a:p>
            <a:pPr marL="742950" lvl="1" indent="-285750" algn="l">
              <a:buFont typeface="Arial" panose="020B0604020202020204" pitchFamily="34" charset="0"/>
              <a:buChar char="•"/>
            </a:pPr>
            <a:r>
              <a:rPr lang="en-US" sz="1400" b="0" i="0" dirty="0">
                <a:solidFill>
                  <a:srgbClr val="0D0D0D"/>
                </a:solidFill>
                <a:effectLst/>
              </a:rPr>
              <a:t>Clearly articulate the nature of the irregularity or procedural violation.</a:t>
            </a:r>
          </a:p>
          <a:p>
            <a:pPr marL="742950" lvl="1" indent="-285750" algn="l">
              <a:buFont typeface="Arial" panose="020B0604020202020204" pitchFamily="34" charset="0"/>
              <a:buChar char="•"/>
            </a:pPr>
            <a:r>
              <a:rPr lang="en-US" sz="1400" b="0" i="0" dirty="0">
                <a:solidFill>
                  <a:srgbClr val="0D0D0D"/>
                </a:solidFill>
                <a:effectLst/>
              </a:rPr>
              <a:t>Provide any supporting evidence or examples to substantiate your claim.</a:t>
            </a:r>
          </a:p>
          <a:p>
            <a:endParaRPr lang="en-US" altLang="en-US" dirty="0"/>
          </a:p>
        </p:txBody>
      </p:sp>
      <p:sp>
        <p:nvSpPr>
          <p:cNvPr id="2" name="Title 1">
            <a:extLst>
              <a:ext uri="{FF2B5EF4-FFF2-40B4-BE49-F238E27FC236}">
                <a16:creationId xmlns:a16="http://schemas.microsoft.com/office/drawing/2014/main" id="{D44D7D3A-65B3-CE8C-5A1A-1428BCC67B10}"/>
              </a:ext>
            </a:extLst>
          </p:cNvPr>
          <p:cNvSpPr>
            <a:spLocks noGrp="1"/>
          </p:cNvSpPr>
          <p:nvPr>
            <p:ph type="title"/>
          </p:nvPr>
        </p:nvSpPr>
        <p:spPr>
          <a:xfrm>
            <a:off x="152400" y="209550"/>
            <a:ext cx="8839200" cy="574675"/>
          </a:xfrm>
        </p:spPr>
        <p:txBody>
          <a:bodyPr/>
          <a:lstStyle/>
          <a:p>
            <a:pPr eaLnBrk="1" hangingPunct="1"/>
            <a:r>
              <a:rPr lang="en-US" altLang="en-US" sz="2400" dirty="0">
                <a:latin typeface="+mn-lt"/>
              </a:rPr>
              <a:t>CHALLENGE ELECTION RESULTS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6957</TotalTime>
  <Words>1888</Words>
  <Application>Microsoft Office PowerPoint</Application>
  <PresentationFormat>On-screen Show (16:9)</PresentationFormat>
  <Paragraphs>182</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ui-sans-serif</vt:lpstr>
      <vt:lpstr>Verdana</vt:lpstr>
      <vt:lpstr>Office Theme</vt:lpstr>
      <vt:lpstr>PowerPoint Presentation</vt:lpstr>
      <vt:lpstr>ADJENDA</vt:lpstr>
      <vt:lpstr>NOMINATIONS </vt:lpstr>
      <vt:lpstr>NOMINATIONS</vt:lpstr>
      <vt:lpstr>VOTING AND POLLING</vt:lpstr>
      <vt:lpstr>PowerPoint Presentation</vt:lpstr>
      <vt:lpstr>POST ELECTION &amp; REPORTING</vt:lpstr>
      <vt:lpstr>POST ELECTION &amp; REPORTING</vt:lpstr>
      <vt:lpstr>CHALLENGE ELECTION RESULTS</vt:lpstr>
      <vt:lpstr>PowerPoint Presentation</vt:lpstr>
      <vt:lpstr>PowerPoint Presentation</vt:lpstr>
      <vt:lpstr>PowerPoint Presentation</vt:lpstr>
      <vt:lpstr>PowerPoint Presentation</vt:lpstr>
      <vt:lpstr>PowerPoint Presentation</vt:lpstr>
      <vt:lpstr>Your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Segundo</dc:creator>
  <cp:lastModifiedBy>Jennings, Daniel MSG USARMY 79 TSC (USA)</cp:lastModifiedBy>
  <cp:revision>148</cp:revision>
  <cp:lastPrinted>2021-08-20T15:31:55Z</cp:lastPrinted>
  <dcterms:created xsi:type="dcterms:W3CDTF">2020-08-25T04:23:27Z</dcterms:created>
  <dcterms:modified xsi:type="dcterms:W3CDTF">2025-02-19T20:29:18Z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2020-08-19T00:00:00Z</vt:filetime>
  </property>
  <property fmtid="{D5CDD505-2E9C-101B-9397-08002B2CF9AE}" pid="3" name="Creator">
    <vt:lpwstr>Acrobat PDFMaker 20 for PowerPoint</vt:lpwstr>
  </property>
  <property fmtid="{D5CDD505-2E9C-101B-9397-08002B2CF9AE}" pid="4" name="LastSaved">
    <vt:filetime>2020-08-25T00:00:00Z</vt:filetime>
  </property>
</Properties>
</file>