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8"/>
  </p:notesMasterIdLst>
  <p:sldIdLst>
    <p:sldId id="281" r:id="rId2"/>
    <p:sldId id="259" r:id="rId3"/>
    <p:sldId id="299" r:id="rId4"/>
    <p:sldId id="292" r:id="rId5"/>
    <p:sldId id="301" r:id="rId6"/>
    <p:sldId id="293" r:id="rId7"/>
    <p:sldId id="257" r:id="rId8"/>
    <p:sldId id="297" r:id="rId9"/>
    <p:sldId id="294" r:id="rId10"/>
    <p:sldId id="296" r:id="rId11"/>
    <p:sldId id="282" r:id="rId12"/>
    <p:sldId id="300" r:id="rId13"/>
    <p:sldId id="295" r:id="rId14"/>
    <p:sldId id="298" r:id="rId15"/>
    <p:sldId id="280" r:id="rId16"/>
    <p:sldId id="267" r:id="rId17"/>
  </p:sldIdLst>
  <p:sldSz cx="9144000" cy="5143500" type="screen16x9"/>
  <p:notesSz cx="7027863" cy="93138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80898" autoAdjust="0"/>
  </p:normalViewPr>
  <p:slideViewPr>
    <p:cSldViewPr>
      <p:cViewPr varScale="1">
        <p:scale>
          <a:sx n="121" d="100"/>
          <a:sy n="121" d="100"/>
        </p:scale>
        <p:origin x="594" y="10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45407" cy="465693"/>
          </a:xfrm>
          <a:prstGeom prst="rect">
            <a:avLst/>
          </a:prstGeom>
        </p:spPr>
        <p:txBody>
          <a:bodyPr vert="horz" lIns="104580" tIns="52290" rIns="104580" bIns="52290" rtlCol="0"/>
          <a:lstStyle>
            <a:lvl1pPr algn="l">
              <a:defRPr sz="1400"/>
            </a:lvl1pPr>
          </a:lstStyle>
          <a:p>
            <a:endParaRPr lang="en-US"/>
          </a:p>
        </p:txBody>
      </p:sp>
      <p:sp>
        <p:nvSpPr>
          <p:cNvPr id="3" name="Date Placeholder 2"/>
          <p:cNvSpPr>
            <a:spLocks noGrp="1"/>
          </p:cNvSpPr>
          <p:nvPr>
            <p:ph type="dt" idx="1"/>
          </p:nvPr>
        </p:nvSpPr>
        <p:spPr>
          <a:xfrm>
            <a:off x="3981236" y="1"/>
            <a:ext cx="3045407" cy="465693"/>
          </a:xfrm>
          <a:prstGeom prst="rect">
            <a:avLst/>
          </a:prstGeom>
        </p:spPr>
        <p:txBody>
          <a:bodyPr vert="horz" lIns="104580" tIns="52290" rIns="104580" bIns="52290" rtlCol="0"/>
          <a:lstStyle>
            <a:lvl1pPr algn="r">
              <a:defRPr sz="1400"/>
            </a:lvl1pPr>
          </a:lstStyle>
          <a:p>
            <a:fld id="{25A10022-46C9-4356-96CB-97A265BDDD2C}" type="datetimeFigureOut">
              <a:rPr lang="en-US" smtClean="0"/>
              <a:t>8/20/2021</a:t>
            </a:fld>
            <a:endParaRPr lang="en-US"/>
          </a:p>
        </p:txBody>
      </p:sp>
      <p:sp>
        <p:nvSpPr>
          <p:cNvPr id="4" name="Slide Image Placeholder 3"/>
          <p:cNvSpPr>
            <a:spLocks noGrp="1" noRot="1" noChangeAspect="1"/>
          </p:cNvSpPr>
          <p:nvPr>
            <p:ph type="sldImg" idx="2"/>
          </p:nvPr>
        </p:nvSpPr>
        <p:spPr>
          <a:xfrm>
            <a:off x="717550" y="1163638"/>
            <a:ext cx="5592763" cy="3146425"/>
          </a:xfrm>
          <a:prstGeom prst="rect">
            <a:avLst/>
          </a:prstGeom>
          <a:noFill/>
          <a:ln w="12700">
            <a:solidFill>
              <a:prstClr val="black"/>
            </a:solidFill>
          </a:ln>
        </p:spPr>
        <p:txBody>
          <a:bodyPr vert="horz" lIns="104580" tIns="52290" rIns="104580" bIns="52290" rtlCol="0" anchor="ctr"/>
          <a:lstStyle/>
          <a:p>
            <a:endParaRPr lang="en-US"/>
          </a:p>
        </p:txBody>
      </p:sp>
      <p:sp>
        <p:nvSpPr>
          <p:cNvPr id="5" name="Notes Placeholder 4"/>
          <p:cNvSpPr>
            <a:spLocks noGrp="1"/>
          </p:cNvSpPr>
          <p:nvPr>
            <p:ph type="body" sz="quarter" idx="3"/>
          </p:nvPr>
        </p:nvSpPr>
        <p:spPr>
          <a:xfrm>
            <a:off x="702787" y="4481578"/>
            <a:ext cx="5622290" cy="3668053"/>
          </a:xfrm>
          <a:prstGeom prst="rect">
            <a:avLst/>
          </a:prstGeom>
        </p:spPr>
        <p:txBody>
          <a:bodyPr vert="horz" lIns="104580" tIns="52290" rIns="104580" bIns="5229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8171"/>
            <a:ext cx="3045407" cy="465693"/>
          </a:xfrm>
          <a:prstGeom prst="rect">
            <a:avLst/>
          </a:prstGeom>
        </p:spPr>
        <p:txBody>
          <a:bodyPr vert="horz" lIns="104580" tIns="52290" rIns="104580" bIns="52290" rtlCol="0" anchor="b"/>
          <a:lstStyle>
            <a:lvl1pPr algn="l">
              <a:defRPr sz="1400"/>
            </a:lvl1pPr>
          </a:lstStyle>
          <a:p>
            <a:endParaRPr lang="en-US"/>
          </a:p>
        </p:txBody>
      </p:sp>
      <p:sp>
        <p:nvSpPr>
          <p:cNvPr id="7" name="Slide Number Placeholder 6"/>
          <p:cNvSpPr>
            <a:spLocks noGrp="1"/>
          </p:cNvSpPr>
          <p:nvPr>
            <p:ph type="sldNum" sz="quarter" idx="5"/>
          </p:nvPr>
        </p:nvSpPr>
        <p:spPr>
          <a:xfrm>
            <a:off x="3981236" y="8848171"/>
            <a:ext cx="3045407" cy="465693"/>
          </a:xfrm>
          <a:prstGeom prst="rect">
            <a:avLst/>
          </a:prstGeom>
        </p:spPr>
        <p:txBody>
          <a:bodyPr vert="horz" lIns="104580" tIns="52290" rIns="104580" bIns="52290" rtlCol="0" anchor="b"/>
          <a:lstStyle>
            <a:lvl1pPr algn="r">
              <a:defRPr sz="1400"/>
            </a:lvl1pPr>
          </a:lstStyle>
          <a:p>
            <a:fld id="{54D77F3F-16D1-4ECE-86A2-4686F9326D97}" type="slidenum">
              <a:rPr lang="en-US" smtClean="0"/>
              <a:t>‹#›</a:t>
            </a:fld>
            <a:endParaRPr lang="en-US"/>
          </a:p>
        </p:txBody>
      </p:sp>
    </p:spTree>
    <p:extLst>
      <p:ext uri="{BB962C8B-B14F-4D97-AF65-F5344CB8AC3E}">
        <p14:creationId xmlns:p14="http://schemas.microsoft.com/office/powerpoint/2010/main" val="22601262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D77F3F-16D1-4ECE-86A2-4686F9326D97}" type="slidenum">
              <a:rPr lang="en-US" smtClean="0"/>
              <a:t>3</a:t>
            </a:fld>
            <a:endParaRPr lang="en-US"/>
          </a:p>
        </p:txBody>
      </p:sp>
    </p:spTree>
    <p:extLst>
      <p:ext uri="{BB962C8B-B14F-4D97-AF65-F5344CB8AC3E}">
        <p14:creationId xmlns:p14="http://schemas.microsoft.com/office/powerpoint/2010/main" val="12734753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D77F3F-16D1-4ECE-86A2-4686F9326D97}" type="slidenum">
              <a:rPr lang="en-US" smtClean="0"/>
              <a:t>6</a:t>
            </a:fld>
            <a:endParaRPr lang="en-US"/>
          </a:p>
        </p:txBody>
      </p:sp>
    </p:spTree>
    <p:extLst>
      <p:ext uri="{BB962C8B-B14F-4D97-AF65-F5344CB8AC3E}">
        <p14:creationId xmlns:p14="http://schemas.microsoft.com/office/powerpoint/2010/main" val="1553457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4525">
              <a:spcBef>
                <a:spcPts val="6"/>
              </a:spcBef>
            </a:pPr>
            <a:r>
              <a:rPr lang="en-US" sz="1400" b="1" spc="-6" dirty="0">
                <a:latin typeface="Verdana"/>
                <a:cs typeface="Verdana"/>
              </a:rPr>
              <a:t>Introduction</a:t>
            </a:r>
            <a:endParaRPr lang="en-US" sz="1400" dirty="0">
              <a:latin typeface="Verdana"/>
              <a:cs typeface="Verdana"/>
            </a:endParaRPr>
          </a:p>
          <a:p>
            <a:pPr marL="14525" marR="160501"/>
            <a:r>
              <a:rPr lang="en-US" sz="1400" spc="-6" dirty="0">
                <a:latin typeface="Verdana"/>
                <a:cs typeface="Verdana"/>
              </a:rPr>
              <a:t>Over the past several years, the </a:t>
            </a:r>
            <a:r>
              <a:rPr lang="en-US" sz="1400" dirty="0">
                <a:latin typeface="Verdana"/>
                <a:cs typeface="Verdana"/>
              </a:rPr>
              <a:t>VFW </a:t>
            </a:r>
            <a:r>
              <a:rPr lang="en-US" sz="1400" spc="-6" dirty="0">
                <a:latin typeface="Verdana"/>
                <a:cs typeface="Verdana"/>
              </a:rPr>
              <a:t>has </a:t>
            </a:r>
            <a:r>
              <a:rPr lang="en-US" sz="1400" dirty="0">
                <a:latin typeface="Verdana"/>
                <a:cs typeface="Verdana"/>
              </a:rPr>
              <a:t>been successful </a:t>
            </a:r>
            <a:r>
              <a:rPr lang="en-US" sz="1400" spc="-11" dirty="0">
                <a:latin typeface="Verdana"/>
                <a:cs typeface="Verdana"/>
              </a:rPr>
              <a:t>in </a:t>
            </a:r>
            <a:r>
              <a:rPr lang="en-US" sz="1400" spc="-6" dirty="0">
                <a:latin typeface="Verdana"/>
                <a:cs typeface="Verdana"/>
              </a:rPr>
              <a:t>recruiting </a:t>
            </a:r>
            <a:r>
              <a:rPr lang="en-US" sz="1400" dirty="0">
                <a:latin typeface="Verdana"/>
                <a:cs typeface="Verdana"/>
              </a:rPr>
              <a:t>new </a:t>
            </a:r>
            <a:r>
              <a:rPr lang="en-US" sz="1400" spc="-6" dirty="0">
                <a:latin typeface="Verdana"/>
                <a:cs typeface="Verdana"/>
              </a:rPr>
              <a:t>members into the organization. The  only way to make this </a:t>
            </a:r>
            <a:r>
              <a:rPr lang="en-US" sz="1400" dirty="0">
                <a:latin typeface="Verdana"/>
                <a:cs typeface="Verdana"/>
              </a:rPr>
              <a:t>success </a:t>
            </a:r>
            <a:r>
              <a:rPr lang="en-US" sz="1400" spc="-6" dirty="0">
                <a:latin typeface="Verdana"/>
                <a:cs typeface="Verdana"/>
              </a:rPr>
              <a:t>permanent </a:t>
            </a:r>
            <a:r>
              <a:rPr lang="en-US" sz="1400" spc="-11" dirty="0">
                <a:latin typeface="Verdana"/>
                <a:cs typeface="Verdana"/>
              </a:rPr>
              <a:t>is </a:t>
            </a:r>
            <a:r>
              <a:rPr lang="en-US" sz="1400" spc="-6" dirty="0">
                <a:latin typeface="Verdana"/>
                <a:cs typeface="Verdana"/>
              </a:rPr>
              <a:t>to retain </a:t>
            </a:r>
            <a:r>
              <a:rPr lang="en-US" sz="1400" dirty="0">
                <a:latin typeface="Verdana"/>
                <a:cs typeface="Verdana"/>
              </a:rPr>
              <a:t>those </a:t>
            </a:r>
            <a:r>
              <a:rPr lang="en-US" sz="1400" spc="-6" dirty="0">
                <a:latin typeface="Verdana"/>
                <a:cs typeface="Verdana"/>
              </a:rPr>
              <a:t>members, </a:t>
            </a:r>
            <a:r>
              <a:rPr lang="en-US" sz="1400" dirty="0">
                <a:latin typeface="Verdana"/>
                <a:cs typeface="Verdana"/>
              </a:rPr>
              <a:t>recover </a:t>
            </a:r>
            <a:r>
              <a:rPr lang="en-US" sz="1400" spc="-6" dirty="0">
                <a:latin typeface="Verdana"/>
                <a:cs typeface="Verdana"/>
              </a:rPr>
              <a:t>past members, and continue to  recruit </a:t>
            </a:r>
            <a:r>
              <a:rPr lang="en-US" sz="1400" dirty="0">
                <a:latin typeface="Verdana"/>
                <a:cs typeface="Verdana"/>
              </a:rPr>
              <a:t>new </a:t>
            </a:r>
            <a:r>
              <a:rPr lang="en-US" sz="1400" spc="-6" dirty="0">
                <a:latin typeface="Verdana"/>
                <a:cs typeface="Verdana"/>
              </a:rPr>
              <a:t>veterans into </a:t>
            </a:r>
            <a:r>
              <a:rPr lang="en-US" sz="1400" dirty="0">
                <a:latin typeface="Verdana"/>
                <a:cs typeface="Verdana"/>
              </a:rPr>
              <a:t>our </a:t>
            </a:r>
            <a:r>
              <a:rPr lang="en-US" sz="1400" spc="-6" dirty="0">
                <a:latin typeface="Verdana"/>
                <a:cs typeface="Verdana"/>
              </a:rPr>
              <a:t>ranks. </a:t>
            </a:r>
            <a:r>
              <a:rPr lang="en-US" sz="1400" dirty="0">
                <a:latin typeface="Verdana"/>
                <a:cs typeface="Verdana"/>
              </a:rPr>
              <a:t>To do </a:t>
            </a:r>
            <a:r>
              <a:rPr lang="en-US" sz="1400" spc="-6" dirty="0">
                <a:latin typeface="Verdana"/>
                <a:cs typeface="Verdana"/>
              </a:rPr>
              <a:t>this, </a:t>
            </a:r>
            <a:r>
              <a:rPr lang="en-US" sz="1400" dirty="0">
                <a:latin typeface="Verdana"/>
                <a:cs typeface="Verdana"/>
              </a:rPr>
              <a:t>we </a:t>
            </a:r>
            <a:r>
              <a:rPr lang="en-US" sz="1400" spc="-6" dirty="0">
                <a:latin typeface="Verdana"/>
                <a:cs typeface="Verdana"/>
              </a:rPr>
              <a:t>must improve the way </a:t>
            </a:r>
            <a:r>
              <a:rPr lang="en-US" sz="1400" dirty="0">
                <a:latin typeface="Verdana"/>
                <a:cs typeface="Verdana"/>
              </a:rPr>
              <a:t>we </a:t>
            </a:r>
            <a:r>
              <a:rPr lang="en-US" sz="1400" spc="-6" dirty="0">
                <a:latin typeface="Verdana"/>
                <a:cs typeface="Verdana"/>
              </a:rPr>
              <a:t>communicate with </a:t>
            </a:r>
            <a:r>
              <a:rPr lang="en-US" sz="1400" dirty="0">
                <a:latin typeface="Verdana"/>
                <a:cs typeface="Verdana"/>
              </a:rPr>
              <a:t>our </a:t>
            </a:r>
            <a:r>
              <a:rPr lang="en-US" sz="1400" spc="-6" dirty="0">
                <a:latin typeface="Verdana"/>
                <a:cs typeface="Verdana"/>
              </a:rPr>
              <a:t>members at  </a:t>
            </a:r>
            <a:r>
              <a:rPr lang="en-US" sz="1400" spc="-11" dirty="0">
                <a:latin typeface="Verdana"/>
                <a:cs typeface="Verdana"/>
              </a:rPr>
              <a:t>all </a:t>
            </a:r>
            <a:r>
              <a:rPr lang="en-US" sz="1400" spc="-6" dirty="0">
                <a:latin typeface="Verdana"/>
                <a:cs typeface="Verdana"/>
              </a:rPr>
              <a:t>levels </a:t>
            </a:r>
            <a:r>
              <a:rPr lang="en-US" sz="1400" dirty="0">
                <a:latin typeface="Verdana"/>
                <a:cs typeface="Verdana"/>
              </a:rPr>
              <a:t>of </a:t>
            </a:r>
            <a:r>
              <a:rPr lang="en-US" sz="1400" spc="-6" dirty="0">
                <a:latin typeface="Verdana"/>
                <a:cs typeface="Verdana"/>
              </a:rPr>
              <a:t>the organization. Posts, Districts, and Departments </a:t>
            </a:r>
            <a:r>
              <a:rPr lang="en-US" sz="1400" dirty="0">
                <a:latin typeface="Verdana"/>
                <a:cs typeface="Verdana"/>
              </a:rPr>
              <a:t>need </a:t>
            </a:r>
            <a:r>
              <a:rPr lang="en-US" sz="1400" spc="-6" dirty="0">
                <a:latin typeface="Verdana"/>
                <a:cs typeface="Verdana"/>
              </a:rPr>
              <a:t>to </a:t>
            </a:r>
            <a:r>
              <a:rPr lang="en-US" sz="1400" dirty="0">
                <a:latin typeface="Verdana"/>
                <a:cs typeface="Verdana"/>
              </a:rPr>
              <a:t>use </a:t>
            </a:r>
            <a:r>
              <a:rPr lang="en-US" sz="1400" spc="-11" dirty="0">
                <a:latin typeface="Verdana"/>
                <a:cs typeface="Verdana"/>
              </a:rPr>
              <a:t>all </a:t>
            </a:r>
            <a:r>
              <a:rPr lang="en-US" sz="1400" spc="-6" dirty="0">
                <a:latin typeface="Verdana"/>
                <a:cs typeface="Verdana"/>
              </a:rPr>
              <a:t>methods </a:t>
            </a:r>
            <a:r>
              <a:rPr lang="en-US" sz="1400" spc="-11" dirty="0">
                <a:latin typeface="Verdana"/>
                <a:cs typeface="Verdana"/>
              </a:rPr>
              <a:t>available </a:t>
            </a:r>
            <a:r>
              <a:rPr lang="en-US" sz="1400" spc="-6" dirty="0">
                <a:latin typeface="Verdana"/>
                <a:cs typeface="Verdana"/>
              </a:rPr>
              <a:t>to convey  information </a:t>
            </a:r>
            <a:r>
              <a:rPr lang="en-US" sz="1400" dirty="0">
                <a:latin typeface="Verdana"/>
                <a:cs typeface="Verdana"/>
              </a:rPr>
              <a:t>for news </a:t>
            </a:r>
            <a:r>
              <a:rPr lang="en-US" sz="1400" spc="-6" dirty="0">
                <a:latin typeface="Verdana"/>
                <a:cs typeface="Verdana"/>
              </a:rPr>
              <a:t>and training to </a:t>
            </a:r>
            <a:r>
              <a:rPr lang="en-US" sz="1400" dirty="0">
                <a:latin typeface="Verdana"/>
                <a:cs typeface="Verdana"/>
              </a:rPr>
              <a:t>our </a:t>
            </a:r>
            <a:r>
              <a:rPr lang="en-US" sz="1400" spc="-6" dirty="0">
                <a:latin typeface="Verdana"/>
                <a:cs typeface="Verdana"/>
              </a:rPr>
              <a:t>membership; newsletters, emails, social media, and outreach teams are  </a:t>
            </a:r>
            <a:r>
              <a:rPr lang="en-US" sz="1400" dirty="0">
                <a:latin typeface="Verdana"/>
                <a:cs typeface="Verdana"/>
              </a:rPr>
              <a:t>some of </a:t>
            </a:r>
            <a:r>
              <a:rPr lang="en-US" sz="1400" spc="-6" dirty="0">
                <a:latin typeface="Verdana"/>
                <a:cs typeface="Verdana"/>
              </a:rPr>
              <a:t>the </a:t>
            </a:r>
            <a:r>
              <a:rPr lang="en-US" sz="1400" dirty="0">
                <a:latin typeface="Verdana"/>
                <a:cs typeface="Verdana"/>
              </a:rPr>
              <a:t>most </a:t>
            </a:r>
            <a:r>
              <a:rPr lang="en-US" sz="1400" spc="-6" dirty="0">
                <a:latin typeface="Verdana"/>
                <a:cs typeface="Verdana"/>
              </a:rPr>
              <a:t>effective ways to </a:t>
            </a:r>
            <a:r>
              <a:rPr lang="en-US" sz="1400" spc="-11" dirty="0">
                <a:latin typeface="Verdana"/>
                <a:cs typeface="Verdana"/>
              </a:rPr>
              <a:t>maintain </a:t>
            </a:r>
            <a:r>
              <a:rPr lang="en-US" sz="1400" spc="-6" dirty="0">
                <a:latin typeface="Verdana"/>
                <a:cs typeface="Verdana"/>
              </a:rPr>
              <a:t>communication with </a:t>
            </a:r>
            <a:r>
              <a:rPr lang="en-US" sz="1400" dirty="0">
                <a:latin typeface="Verdana"/>
                <a:cs typeface="Verdana"/>
              </a:rPr>
              <a:t>our </a:t>
            </a:r>
            <a:r>
              <a:rPr lang="en-US" sz="1400" spc="-6" dirty="0">
                <a:latin typeface="Verdana"/>
                <a:cs typeface="Verdana"/>
              </a:rPr>
              <a:t>members. </a:t>
            </a:r>
            <a:r>
              <a:rPr lang="en-US" sz="1400" dirty="0">
                <a:latin typeface="Verdana"/>
                <a:cs typeface="Verdana"/>
              </a:rPr>
              <a:t>We need </a:t>
            </a:r>
            <a:r>
              <a:rPr lang="en-US" sz="1400" spc="-6" dirty="0">
                <a:latin typeface="Verdana"/>
                <a:cs typeface="Verdana"/>
              </a:rPr>
              <a:t>to know who our  members are and </a:t>
            </a:r>
            <a:r>
              <a:rPr lang="en-US" sz="1400" dirty="0">
                <a:latin typeface="Verdana"/>
                <a:cs typeface="Verdana"/>
              </a:rPr>
              <a:t>how we can </a:t>
            </a:r>
            <a:r>
              <a:rPr lang="en-US" sz="1400" spc="-6" dirty="0">
                <a:latin typeface="Verdana"/>
                <a:cs typeface="Verdana"/>
              </a:rPr>
              <a:t>address their </a:t>
            </a:r>
            <a:r>
              <a:rPr lang="en-US" sz="1400" dirty="0">
                <a:latin typeface="Verdana"/>
                <a:cs typeface="Verdana"/>
              </a:rPr>
              <a:t>needs </a:t>
            </a:r>
            <a:r>
              <a:rPr lang="en-US" sz="1400" spc="-6" dirty="0">
                <a:latin typeface="Verdana"/>
                <a:cs typeface="Verdana"/>
              </a:rPr>
              <a:t>and </a:t>
            </a:r>
            <a:r>
              <a:rPr lang="en-US" sz="1400" dirty="0">
                <a:latin typeface="Verdana"/>
                <a:cs typeface="Verdana"/>
              </a:rPr>
              <a:t>concerns. We need </a:t>
            </a:r>
            <a:r>
              <a:rPr lang="en-US" sz="1400" spc="-6" dirty="0">
                <a:latin typeface="Verdana"/>
                <a:cs typeface="Verdana"/>
              </a:rPr>
              <a:t>to </a:t>
            </a:r>
            <a:r>
              <a:rPr lang="en-US" sz="1400" dirty="0">
                <a:latin typeface="Verdana"/>
                <a:cs typeface="Verdana"/>
              </a:rPr>
              <a:t>focus on </a:t>
            </a:r>
            <a:r>
              <a:rPr lang="en-US" sz="1400" spc="-6" dirty="0">
                <a:latin typeface="Verdana"/>
                <a:cs typeface="Verdana"/>
              </a:rPr>
              <a:t>the basic tenets </a:t>
            </a:r>
            <a:r>
              <a:rPr lang="en-US" sz="1400" dirty="0">
                <a:latin typeface="Verdana"/>
                <a:cs typeface="Verdana"/>
              </a:rPr>
              <a:t>of </a:t>
            </a:r>
            <a:r>
              <a:rPr lang="en-US" sz="1400" spc="-6" dirty="0">
                <a:latin typeface="Verdana"/>
                <a:cs typeface="Verdana"/>
              </a:rPr>
              <a:t>our  organization: to take care </a:t>
            </a:r>
            <a:r>
              <a:rPr lang="en-US" sz="1400" dirty="0">
                <a:latin typeface="Verdana"/>
                <a:cs typeface="Verdana"/>
              </a:rPr>
              <a:t>of our </a:t>
            </a:r>
            <a:r>
              <a:rPr lang="en-US" sz="1400" spc="-6" dirty="0">
                <a:latin typeface="Verdana"/>
                <a:cs typeface="Verdana"/>
              </a:rPr>
              <a:t>members, their </a:t>
            </a:r>
            <a:r>
              <a:rPr lang="en-US" sz="1400" spc="-11" dirty="0">
                <a:latin typeface="Verdana"/>
                <a:cs typeface="Verdana"/>
              </a:rPr>
              <a:t>families, </a:t>
            </a:r>
            <a:r>
              <a:rPr lang="en-US" sz="1400" spc="-6" dirty="0">
                <a:latin typeface="Verdana"/>
                <a:cs typeface="Verdana"/>
              </a:rPr>
              <a:t>and the veteran community as </a:t>
            </a:r>
            <a:r>
              <a:rPr lang="en-US" sz="1400" dirty="0">
                <a:latin typeface="Verdana"/>
                <a:cs typeface="Verdana"/>
              </a:rPr>
              <a:t>a</a:t>
            </a:r>
            <a:r>
              <a:rPr lang="en-US" sz="1400" spc="217" dirty="0">
                <a:latin typeface="Verdana"/>
                <a:cs typeface="Verdana"/>
              </a:rPr>
              <a:t> </a:t>
            </a:r>
            <a:r>
              <a:rPr lang="en-US" sz="1400" spc="-6" dirty="0">
                <a:latin typeface="Verdana"/>
                <a:cs typeface="Verdana"/>
              </a:rPr>
              <a:t>whole.</a:t>
            </a:r>
            <a:endParaRPr lang="en-US" sz="1400" dirty="0">
              <a:latin typeface="Verdana"/>
              <a:cs typeface="Verdana"/>
            </a:endParaRPr>
          </a:p>
          <a:p>
            <a:endParaRPr lang="en-US" dirty="0"/>
          </a:p>
        </p:txBody>
      </p:sp>
      <p:sp>
        <p:nvSpPr>
          <p:cNvPr id="4" name="Slide Number Placeholder 3"/>
          <p:cNvSpPr>
            <a:spLocks noGrp="1"/>
          </p:cNvSpPr>
          <p:nvPr>
            <p:ph type="sldNum" sz="quarter" idx="10"/>
          </p:nvPr>
        </p:nvSpPr>
        <p:spPr/>
        <p:txBody>
          <a:bodyPr/>
          <a:lstStyle/>
          <a:p>
            <a:fld id="{54D77F3F-16D1-4ECE-86A2-4686F9326D97}" type="slidenum">
              <a:rPr lang="en-US" smtClean="0"/>
              <a:t>7</a:t>
            </a:fld>
            <a:endParaRPr lang="en-US"/>
          </a:p>
        </p:txBody>
      </p:sp>
    </p:spTree>
    <p:extLst>
      <p:ext uri="{BB962C8B-B14F-4D97-AF65-F5344CB8AC3E}">
        <p14:creationId xmlns:p14="http://schemas.microsoft.com/office/powerpoint/2010/main" val="36218813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D77F3F-16D1-4ECE-86A2-4686F9326D97}" type="slidenum">
              <a:rPr lang="en-US" smtClean="0"/>
              <a:t>11</a:t>
            </a:fld>
            <a:endParaRPr lang="en-US"/>
          </a:p>
        </p:txBody>
      </p:sp>
    </p:spTree>
    <p:extLst>
      <p:ext uri="{BB962C8B-B14F-4D97-AF65-F5344CB8AC3E}">
        <p14:creationId xmlns:p14="http://schemas.microsoft.com/office/powerpoint/2010/main" val="20597298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D77F3F-16D1-4ECE-86A2-4686F9326D97}" type="slidenum">
              <a:rPr lang="en-US" smtClean="0"/>
              <a:t>12</a:t>
            </a:fld>
            <a:endParaRPr lang="en-US"/>
          </a:p>
        </p:txBody>
      </p:sp>
    </p:spTree>
    <p:extLst>
      <p:ext uri="{BB962C8B-B14F-4D97-AF65-F5344CB8AC3E}">
        <p14:creationId xmlns:p14="http://schemas.microsoft.com/office/powerpoint/2010/main" val="20040182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D77F3F-16D1-4ECE-86A2-4686F9326D97}" type="slidenum">
              <a:rPr lang="en-US" smtClean="0"/>
              <a:t>13</a:t>
            </a:fld>
            <a:endParaRPr lang="en-US"/>
          </a:p>
        </p:txBody>
      </p:sp>
    </p:spTree>
    <p:extLst>
      <p:ext uri="{BB962C8B-B14F-4D97-AF65-F5344CB8AC3E}">
        <p14:creationId xmlns:p14="http://schemas.microsoft.com/office/powerpoint/2010/main" val="40346474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1594485"/>
            <a:ext cx="7772400" cy="1080135"/>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2880360"/>
            <a:ext cx="6400800" cy="1285875"/>
          </a:xfrm>
          <a:prstGeom prst="rect">
            <a:avLst/>
          </a:prstGeom>
        </p:spPr>
        <p:txBody>
          <a:bodyPr wrap="square" lIns="0" tIns="0" rIns="0" bIns="0">
            <a:spAutoFit/>
          </a:bodyPr>
          <a:lstStyle>
            <a:lvl1pPr>
              <a:defRPr/>
            </a:lvl1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100" b="1" i="0">
                <a:solidFill>
                  <a:schemeClr val="tx1"/>
                </a:solidFill>
                <a:latin typeface="Verdana"/>
                <a:cs typeface="Verdana"/>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100" b="1" i="0">
                <a:solidFill>
                  <a:schemeClr val="tx1"/>
                </a:solidFill>
                <a:latin typeface="Verdana"/>
                <a:cs typeface="Verdana"/>
              </a:defRPr>
            </a:lvl1pPr>
          </a:lstStyle>
          <a:p>
            <a:endParaRPr/>
          </a:p>
        </p:txBody>
      </p:sp>
      <p:sp>
        <p:nvSpPr>
          <p:cNvPr id="3" name="Holder 3"/>
          <p:cNvSpPr>
            <a:spLocks noGrp="1"/>
          </p:cNvSpPr>
          <p:nvPr>
            <p:ph sz="half" idx="2"/>
          </p:nvPr>
        </p:nvSpPr>
        <p:spPr>
          <a:xfrm>
            <a:off x="457200" y="1183005"/>
            <a:ext cx="3977640" cy="339471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183005"/>
            <a:ext cx="3977640" cy="3394710"/>
          </a:xfrm>
          <a:prstGeom prst="rect">
            <a:avLst/>
          </a:prstGeom>
        </p:spPr>
        <p:txBody>
          <a:bodyPr wrap="square" lIns="0" tIns="0" rIns="0" bIns="0">
            <a:spAutoFit/>
          </a:bodyPr>
          <a:lstStyle>
            <a:lvl1pPr>
              <a:defRPr/>
            </a:lvl1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100" b="1" i="0">
                <a:solidFill>
                  <a:schemeClr val="tx1"/>
                </a:solidFill>
                <a:latin typeface="Verdana"/>
                <a:cs typeface="Verdana"/>
              </a:defRPr>
            </a:lvl1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85725" y="85725"/>
            <a:ext cx="8972550" cy="4972050"/>
          </a:xfrm>
          <a:custGeom>
            <a:avLst/>
            <a:gdLst/>
            <a:ahLst/>
            <a:cxnLst/>
            <a:rect l="l" t="t" r="r" b="b"/>
            <a:pathLst>
              <a:path w="8972550" h="4972050">
                <a:moveTo>
                  <a:pt x="28575" y="0"/>
                </a:moveTo>
                <a:lnTo>
                  <a:pt x="20993" y="0"/>
                </a:lnTo>
                <a:lnTo>
                  <a:pt x="13728" y="3009"/>
                </a:lnTo>
                <a:lnTo>
                  <a:pt x="3009" y="13728"/>
                </a:lnTo>
                <a:lnTo>
                  <a:pt x="0" y="20993"/>
                </a:lnTo>
                <a:lnTo>
                  <a:pt x="0" y="4951056"/>
                </a:lnTo>
                <a:lnTo>
                  <a:pt x="3009" y="4958321"/>
                </a:lnTo>
                <a:lnTo>
                  <a:pt x="13728" y="4969040"/>
                </a:lnTo>
                <a:lnTo>
                  <a:pt x="20993" y="4972050"/>
                </a:lnTo>
                <a:lnTo>
                  <a:pt x="8951556" y="4972050"/>
                </a:lnTo>
                <a:lnTo>
                  <a:pt x="8958821" y="4969040"/>
                </a:lnTo>
                <a:lnTo>
                  <a:pt x="8969540" y="4958321"/>
                </a:lnTo>
                <a:lnTo>
                  <a:pt x="8971744" y="4953000"/>
                </a:lnTo>
                <a:lnTo>
                  <a:pt x="26047" y="4953000"/>
                </a:lnTo>
                <a:lnTo>
                  <a:pt x="23622" y="4951996"/>
                </a:lnTo>
                <a:lnTo>
                  <a:pt x="21831" y="4950206"/>
                </a:lnTo>
                <a:lnTo>
                  <a:pt x="20053" y="4948428"/>
                </a:lnTo>
                <a:lnTo>
                  <a:pt x="19050" y="4946002"/>
                </a:lnTo>
                <a:lnTo>
                  <a:pt x="19050" y="26047"/>
                </a:lnTo>
                <a:lnTo>
                  <a:pt x="20053" y="23622"/>
                </a:lnTo>
                <a:lnTo>
                  <a:pt x="21844" y="21844"/>
                </a:lnTo>
                <a:lnTo>
                  <a:pt x="23622" y="20053"/>
                </a:lnTo>
                <a:lnTo>
                  <a:pt x="26047" y="19050"/>
                </a:lnTo>
                <a:lnTo>
                  <a:pt x="28575" y="19050"/>
                </a:lnTo>
                <a:lnTo>
                  <a:pt x="28575" y="0"/>
                </a:lnTo>
                <a:close/>
              </a:path>
              <a:path w="8972550" h="4972050">
                <a:moveTo>
                  <a:pt x="8951556" y="0"/>
                </a:moveTo>
                <a:lnTo>
                  <a:pt x="28575" y="0"/>
                </a:lnTo>
                <a:lnTo>
                  <a:pt x="28575" y="19050"/>
                </a:lnTo>
                <a:lnTo>
                  <a:pt x="8946502" y="19050"/>
                </a:lnTo>
                <a:lnTo>
                  <a:pt x="8948928" y="20053"/>
                </a:lnTo>
                <a:lnTo>
                  <a:pt x="8952496" y="23622"/>
                </a:lnTo>
                <a:lnTo>
                  <a:pt x="8953500" y="26047"/>
                </a:lnTo>
                <a:lnTo>
                  <a:pt x="8953500" y="4946002"/>
                </a:lnTo>
                <a:lnTo>
                  <a:pt x="8952496" y="4948428"/>
                </a:lnTo>
                <a:lnTo>
                  <a:pt x="8948928" y="4951996"/>
                </a:lnTo>
                <a:lnTo>
                  <a:pt x="8946502" y="4953000"/>
                </a:lnTo>
                <a:lnTo>
                  <a:pt x="8971744" y="4953000"/>
                </a:lnTo>
                <a:lnTo>
                  <a:pt x="8972550" y="4951056"/>
                </a:lnTo>
                <a:lnTo>
                  <a:pt x="8972550" y="20993"/>
                </a:lnTo>
                <a:lnTo>
                  <a:pt x="8969540" y="13728"/>
                </a:lnTo>
                <a:lnTo>
                  <a:pt x="8958821" y="3009"/>
                </a:lnTo>
                <a:lnTo>
                  <a:pt x="8951556" y="0"/>
                </a:lnTo>
                <a:close/>
              </a:path>
              <a:path w="8972550" h="4972050">
                <a:moveTo>
                  <a:pt x="8927426" y="38100"/>
                </a:moveTo>
                <a:lnTo>
                  <a:pt x="45110" y="38100"/>
                </a:lnTo>
                <a:lnTo>
                  <a:pt x="42659" y="39116"/>
                </a:lnTo>
                <a:lnTo>
                  <a:pt x="39116" y="42659"/>
                </a:lnTo>
                <a:lnTo>
                  <a:pt x="38100" y="45110"/>
                </a:lnTo>
                <a:lnTo>
                  <a:pt x="38105" y="4926939"/>
                </a:lnTo>
                <a:lnTo>
                  <a:pt x="39116" y="4929390"/>
                </a:lnTo>
                <a:lnTo>
                  <a:pt x="42659" y="4932934"/>
                </a:lnTo>
                <a:lnTo>
                  <a:pt x="45110" y="4933950"/>
                </a:lnTo>
                <a:lnTo>
                  <a:pt x="8927426" y="4933950"/>
                </a:lnTo>
                <a:lnTo>
                  <a:pt x="8929890" y="4932934"/>
                </a:lnTo>
                <a:lnTo>
                  <a:pt x="8933434" y="4929390"/>
                </a:lnTo>
                <a:lnTo>
                  <a:pt x="8934450" y="4926939"/>
                </a:lnTo>
                <a:lnTo>
                  <a:pt x="8934450" y="4924425"/>
                </a:lnTo>
                <a:lnTo>
                  <a:pt x="47625" y="4924425"/>
                </a:lnTo>
                <a:lnTo>
                  <a:pt x="47625" y="4914900"/>
                </a:lnTo>
                <a:lnTo>
                  <a:pt x="57150" y="4914900"/>
                </a:lnTo>
                <a:lnTo>
                  <a:pt x="57150" y="57150"/>
                </a:lnTo>
                <a:lnTo>
                  <a:pt x="47625" y="57150"/>
                </a:lnTo>
                <a:lnTo>
                  <a:pt x="47625" y="47625"/>
                </a:lnTo>
                <a:lnTo>
                  <a:pt x="8934450" y="47625"/>
                </a:lnTo>
                <a:lnTo>
                  <a:pt x="8934444" y="45110"/>
                </a:lnTo>
                <a:lnTo>
                  <a:pt x="8933434" y="42659"/>
                </a:lnTo>
                <a:lnTo>
                  <a:pt x="8929890" y="39116"/>
                </a:lnTo>
                <a:lnTo>
                  <a:pt x="8927426" y="38100"/>
                </a:lnTo>
                <a:close/>
              </a:path>
              <a:path w="8972550" h="4972050">
                <a:moveTo>
                  <a:pt x="57150" y="4914900"/>
                </a:moveTo>
                <a:lnTo>
                  <a:pt x="47625" y="4914900"/>
                </a:lnTo>
                <a:lnTo>
                  <a:pt x="47625" y="4924425"/>
                </a:lnTo>
                <a:lnTo>
                  <a:pt x="57150" y="4924425"/>
                </a:lnTo>
                <a:lnTo>
                  <a:pt x="57150" y="4914900"/>
                </a:lnTo>
                <a:close/>
              </a:path>
              <a:path w="8972550" h="4972050">
                <a:moveTo>
                  <a:pt x="8915400" y="4914900"/>
                </a:moveTo>
                <a:lnTo>
                  <a:pt x="57150" y="4914900"/>
                </a:lnTo>
                <a:lnTo>
                  <a:pt x="57150" y="4924425"/>
                </a:lnTo>
                <a:lnTo>
                  <a:pt x="8915400" y="4924425"/>
                </a:lnTo>
                <a:lnTo>
                  <a:pt x="8915400" y="4914900"/>
                </a:lnTo>
                <a:close/>
              </a:path>
              <a:path w="8972550" h="4972050">
                <a:moveTo>
                  <a:pt x="8924925" y="47625"/>
                </a:moveTo>
                <a:lnTo>
                  <a:pt x="8915400" y="47625"/>
                </a:lnTo>
                <a:lnTo>
                  <a:pt x="8915400" y="4924425"/>
                </a:lnTo>
                <a:lnTo>
                  <a:pt x="8924925" y="4924425"/>
                </a:lnTo>
                <a:lnTo>
                  <a:pt x="8924925" y="4914900"/>
                </a:lnTo>
                <a:lnTo>
                  <a:pt x="8934450" y="4914900"/>
                </a:lnTo>
                <a:lnTo>
                  <a:pt x="8934450" y="57150"/>
                </a:lnTo>
                <a:lnTo>
                  <a:pt x="8924925" y="57150"/>
                </a:lnTo>
                <a:lnTo>
                  <a:pt x="8924925" y="47625"/>
                </a:lnTo>
                <a:close/>
              </a:path>
              <a:path w="8972550" h="4972050">
                <a:moveTo>
                  <a:pt x="8934450" y="4914900"/>
                </a:moveTo>
                <a:lnTo>
                  <a:pt x="8924925" y="4914900"/>
                </a:lnTo>
                <a:lnTo>
                  <a:pt x="8924925" y="4924425"/>
                </a:lnTo>
                <a:lnTo>
                  <a:pt x="8934450" y="4924425"/>
                </a:lnTo>
                <a:lnTo>
                  <a:pt x="8934450" y="4914900"/>
                </a:lnTo>
                <a:close/>
              </a:path>
              <a:path w="8972550" h="4972050">
                <a:moveTo>
                  <a:pt x="57150" y="47625"/>
                </a:moveTo>
                <a:lnTo>
                  <a:pt x="47625" y="47625"/>
                </a:lnTo>
                <a:lnTo>
                  <a:pt x="47625" y="57150"/>
                </a:lnTo>
                <a:lnTo>
                  <a:pt x="57150" y="57150"/>
                </a:lnTo>
                <a:lnTo>
                  <a:pt x="57150" y="47625"/>
                </a:lnTo>
                <a:close/>
              </a:path>
              <a:path w="8972550" h="4972050">
                <a:moveTo>
                  <a:pt x="8915400" y="47625"/>
                </a:moveTo>
                <a:lnTo>
                  <a:pt x="57150" y="47625"/>
                </a:lnTo>
                <a:lnTo>
                  <a:pt x="57150" y="57150"/>
                </a:lnTo>
                <a:lnTo>
                  <a:pt x="8915400" y="57150"/>
                </a:lnTo>
                <a:lnTo>
                  <a:pt x="8915400" y="47625"/>
                </a:lnTo>
                <a:close/>
              </a:path>
              <a:path w="8972550" h="4972050">
                <a:moveTo>
                  <a:pt x="8934450" y="47625"/>
                </a:moveTo>
                <a:lnTo>
                  <a:pt x="8924925" y="47625"/>
                </a:lnTo>
                <a:lnTo>
                  <a:pt x="8924925" y="57150"/>
                </a:lnTo>
                <a:lnTo>
                  <a:pt x="8934450" y="57150"/>
                </a:lnTo>
                <a:lnTo>
                  <a:pt x="8934450" y="47625"/>
                </a:lnTo>
                <a:close/>
              </a:path>
            </a:pathLst>
          </a:custGeom>
          <a:solidFill>
            <a:srgbClr val="917601"/>
          </a:solidFill>
        </p:spPr>
        <p:txBody>
          <a:bodyPr wrap="square" lIns="0" tIns="0" rIns="0" bIns="0" rtlCol="0"/>
          <a:lstStyle/>
          <a:p>
            <a:endParaRPr/>
          </a:p>
        </p:txBody>
      </p:sp>
      <p:sp>
        <p:nvSpPr>
          <p:cNvPr id="2" name="Holder 2"/>
          <p:cNvSpPr>
            <a:spLocks noGrp="1"/>
          </p:cNvSpPr>
          <p:nvPr>
            <p:ph type="title"/>
          </p:nvPr>
        </p:nvSpPr>
        <p:spPr>
          <a:xfrm>
            <a:off x="472891" y="532440"/>
            <a:ext cx="8198216" cy="193675"/>
          </a:xfrm>
          <a:prstGeom prst="rect">
            <a:avLst/>
          </a:prstGeom>
        </p:spPr>
        <p:txBody>
          <a:bodyPr wrap="square" lIns="0" tIns="0" rIns="0" bIns="0">
            <a:spAutoFit/>
          </a:bodyPr>
          <a:lstStyle>
            <a:lvl1pPr>
              <a:defRPr sz="1100" b="1" i="0">
                <a:solidFill>
                  <a:schemeClr val="tx1"/>
                </a:solidFill>
                <a:latin typeface="Verdana"/>
                <a:cs typeface="Verdana"/>
              </a:defRPr>
            </a:lvl1pPr>
          </a:lstStyle>
          <a:p>
            <a:endParaRPr/>
          </a:p>
        </p:txBody>
      </p:sp>
      <p:sp>
        <p:nvSpPr>
          <p:cNvPr id="3" name="Holder 3"/>
          <p:cNvSpPr>
            <a:spLocks noGrp="1"/>
          </p:cNvSpPr>
          <p:nvPr>
            <p:ph type="body" idx="1"/>
          </p:nvPr>
        </p:nvSpPr>
        <p:spPr>
          <a:xfrm>
            <a:off x="472891" y="867677"/>
            <a:ext cx="8198216" cy="2907029"/>
          </a:xfrm>
          <a:prstGeom prst="rect">
            <a:avLst/>
          </a:prstGeom>
        </p:spPr>
        <p:txBody>
          <a:bodyPr wrap="square" lIns="0" tIns="0" rIns="0" bIns="0">
            <a:spAutoFit/>
          </a:bodyPr>
          <a:lstStyle>
            <a:lvl1pPr>
              <a:defRPr b="0" i="0">
                <a:solidFill>
                  <a:schemeClr val="tx1"/>
                </a:solidFill>
              </a:defRPr>
            </a:lvl1pPr>
          </a:lstStyle>
          <a:p>
            <a:endParaRPr dirty="0"/>
          </a:p>
        </p:txBody>
      </p:sp>
      <p:pic>
        <p:nvPicPr>
          <p:cNvPr id="8" name="Picture 7" descr="A picture containing drawing&#10;&#10;Description automatically generated">
            <a:extLst>
              <a:ext uri="{FF2B5EF4-FFF2-40B4-BE49-F238E27FC236}">
                <a16:creationId xmlns:a16="http://schemas.microsoft.com/office/drawing/2014/main" id="{5E19ECBA-CFF9-984F-912B-999412CF0FC4}"/>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422458" y="209744"/>
            <a:ext cx="1456343" cy="766571"/>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2.emf"/></Relationships>
</file>

<file path=ppt/slides/_rels/slide1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oleObject" Target="../embeddings/oleObject7.bin"/><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https://vfwca.org/uploads/Documents/Programs/VFWNationalMembershipProgram21-22.pdf" TargetMode="External"/><Relationship Id="rId3" Type="http://schemas.openxmlformats.org/officeDocument/2006/relationships/hyperlink" Target="mailto:msc@vfw.org" TargetMode="External"/><Relationship Id="rId7" Type="http://schemas.openxmlformats.org/officeDocument/2006/relationships/hyperlink" Target="https://vfwca.org/uploads/Documents/Programs/All-StateProgram2021-2022(final).pdf" TargetMode="External"/><Relationship Id="rId2" Type="http://schemas.openxmlformats.org/officeDocument/2006/relationships/hyperlink" Target="https://www.vfw.org/my-vfw/vfw-training-and-support/membership-recruiting-and-retention" TargetMode="External"/><Relationship Id="rId1" Type="http://schemas.openxmlformats.org/officeDocument/2006/relationships/slideLayout" Target="../slideLayouts/slideLayout2.xml"/><Relationship Id="rId6" Type="http://schemas.openxmlformats.org/officeDocument/2006/relationships/hyperlink" Target="https://www.facebook.com/VFWmembershipHQ" TargetMode="External"/><Relationship Id="rId5" Type="http://schemas.openxmlformats.org/officeDocument/2006/relationships/hyperlink" Target="https://vfworg-cdn.azureedge.net/-/media/VFWSite/Files/MY_VFW/Training-and-Support/Membership/Recruiter-Training-Workshop-Guide.pdf?la=en&amp;v=1&amp;d=20191114T202912Z" TargetMode="External"/><Relationship Id="rId4" Type="http://schemas.openxmlformats.org/officeDocument/2006/relationships/hyperlink" Target="mailto:membership@vfw.org"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4.emf"/></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oleObject" Target="../embeddings/oleObject2.bin"/><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oleObject" Target="../embeddings/oleObject3.bin"/><Relationship Id="rId1" Type="http://schemas.openxmlformats.org/officeDocument/2006/relationships/slideLayout" Target="../slideLayouts/slideLayout4.xml"/><Relationship Id="rId4" Type="http://schemas.openxmlformats.org/officeDocument/2006/relationships/hyperlink" Target="mailto:info@vfwca.or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oleObject" Target="../embeddings/oleObject4.bin"/><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147" y="2190750"/>
            <a:ext cx="8198216" cy="1846659"/>
          </a:xfrm>
        </p:spPr>
        <p:txBody>
          <a:bodyPr/>
          <a:lstStyle/>
          <a:p>
            <a:pPr algn="ctr"/>
            <a:r>
              <a:rPr lang="en-US" sz="2000" dirty="0"/>
              <a:t>VETERANS OF FOREIGN WARS</a:t>
            </a:r>
            <a:br>
              <a:rPr lang="en-US" sz="2000" dirty="0"/>
            </a:br>
            <a:r>
              <a:rPr lang="en-US" sz="2000" dirty="0"/>
              <a:t>DEPARTMENT OF CALIFORNIA</a:t>
            </a:r>
            <a:br>
              <a:rPr lang="en-US" sz="2000" dirty="0"/>
            </a:br>
            <a:br>
              <a:rPr lang="en-US" sz="2000" dirty="0"/>
            </a:br>
            <a:r>
              <a:rPr lang="en-US" sz="2000" dirty="0"/>
              <a:t>MEMBERSHIP</a:t>
            </a:r>
            <a:br>
              <a:rPr lang="en-US" sz="2000" dirty="0"/>
            </a:br>
            <a:r>
              <a:rPr lang="en-US" sz="2000" dirty="0"/>
              <a:t>&amp;</a:t>
            </a:r>
            <a:br>
              <a:rPr lang="en-US" sz="2000" dirty="0"/>
            </a:br>
            <a:r>
              <a:rPr lang="en-US" sz="2000" dirty="0"/>
              <a:t>RECRUITING</a:t>
            </a:r>
          </a:p>
        </p:txBody>
      </p:sp>
      <p:sp>
        <p:nvSpPr>
          <p:cNvPr id="3" name="TextBox 2"/>
          <p:cNvSpPr txBox="1"/>
          <p:nvPr/>
        </p:nvSpPr>
        <p:spPr>
          <a:xfrm>
            <a:off x="609601" y="4248150"/>
            <a:ext cx="8061507" cy="600164"/>
          </a:xfrm>
          <a:prstGeom prst="rect">
            <a:avLst/>
          </a:prstGeom>
          <a:noFill/>
        </p:spPr>
        <p:txBody>
          <a:bodyPr wrap="square" rtlCol="0">
            <a:spAutoFit/>
          </a:bodyPr>
          <a:lstStyle/>
          <a:p>
            <a:r>
              <a:rPr lang="en-US" sz="1100" i="1" dirty="0"/>
              <a:t>“Let us strive on to finish the work we are in, to bind up the nation’s wounds, to care for him who shall have borne the battle and for his widow and his orphan, to do all which may achieve and secure a just and lasting peace among ourselves and with all nations”</a:t>
            </a:r>
          </a:p>
          <a:p>
            <a:r>
              <a:rPr lang="en-US" sz="1100" i="1" dirty="0"/>
              <a:t>						-Abraham Lincoln</a:t>
            </a:r>
          </a:p>
        </p:txBody>
      </p:sp>
      <p:pic>
        <p:nvPicPr>
          <p:cNvPr id="10242" name="Picture 2" descr="VFW Recruiters Share Tips on Increasing Membership - VFW">
            <a:extLst>
              <a:ext uri="{FF2B5EF4-FFF2-40B4-BE49-F238E27FC236}">
                <a16:creationId xmlns:a16="http://schemas.microsoft.com/office/drawing/2014/main" id="{454455FD-CFF4-41C9-9C0A-CB782C3FE34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31807" y="278764"/>
            <a:ext cx="3080385" cy="18488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78115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72891" y="1123950"/>
            <a:ext cx="8198216" cy="3124199"/>
          </a:xfrm>
        </p:spPr>
        <p:txBody>
          <a:bodyPr/>
          <a:lstStyle/>
          <a:p>
            <a:pPr marL="12700" marR="5080">
              <a:lnSpc>
                <a:spcPct val="100000"/>
              </a:lnSpc>
              <a:spcBef>
                <a:spcPts val="5"/>
              </a:spcBef>
            </a:pPr>
            <a:r>
              <a:rPr lang="en-US" sz="2000" b="1" spc="-5" dirty="0">
                <a:latin typeface="Verdana"/>
                <a:cs typeface="Verdana"/>
              </a:rPr>
              <a:t>4. Listen to VFW top Certified National Recruiters</a:t>
            </a:r>
          </a:p>
          <a:p>
            <a:pPr marL="12700" marR="5080">
              <a:lnSpc>
                <a:spcPct val="100000"/>
              </a:lnSpc>
              <a:spcBef>
                <a:spcPts val="5"/>
              </a:spcBef>
            </a:pPr>
            <a:endParaRPr lang="en-US" sz="2000" b="1" spc="-5" dirty="0">
              <a:latin typeface="Verdana"/>
              <a:cs typeface="Verdana"/>
            </a:endParaRPr>
          </a:p>
          <a:p>
            <a:pPr marL="298450" marR="5080" indent="-285750">
              <a:lnSpc>
                <a:spcPct val="100000"/>
              </a:lnSpc>
              <a:spcBef>
                <a:spcPts val="5"/>
              </a:spcBef>
              <a:buFont typeface="Wingdings" panose="05000000000000000000" pitchFamily="2" charset="2"/>
              <a:buChar char="Ø"/>
            </a:pPr>
            <a:r>
              <a:rPr lang="en-US" sz="2000" spc="-5" dirty="0">
                <a:cs typeface="Verdana"/>
              </a:rPr>
              <a:t>Talk to people with military or veteran gear</a:t>
            </a:r>
          </a:p>
          <a:p>
            <a:pPr marL="298450" marR="5080" indent="-285750">
              <a:lnSpc>
                <a:spcPct val="100000"/>
              </a:lnSpc>
              <a:spcBef>
                <a:spcPts val="5"/>
              </a:spcBef>
              <a:buFont typeface="Wingdings" panose="05000000000000000000" pitchFamily="2" charset="2"/>
              <a:buChar char="Ø"/>
            </a:pPr>
            <a:r>
              <a:rPr lang="en-US" sz="2000" spc="-5" dirty="0">
                <a:cs typeface="Verdana"/>
              </a:rPr>
              <a:t>Relate to them</a:t>
            </a:r>
          </a:p>
          <a:p>
            <a:pPr marL="298450" marR="5080" indent="-285750">
              <a:lnSpc>
                <a:spcPct val="100000"/>
              </a:lnSpc>
              <a:spcBef>
                <a:spcPts val="5"/>
              </a:spcBef>
              <a:buFont typeface="Wingdings" panose="05000000000000000000" pitchFamily="2" charset="2"/>
              <a:buChar char="Ø"/>
            </a:pPr>
            <a:r>
              <a:rPr lang="en-US" sz="2000" spc="-5" dirty="0">
                <a:cs typeface="Verdana"/>
              </a:rPr>
              <a:t>Don’t be afraid of “no”</a:t>
            </a:r>
          </a:p>
          <a:p>
            <a:pPr marL="298450" marR="5080" indent="-285750">
              <a:lnSpc>
                <a:spcPct val="100000"/>
              </a:lnSpc>
              <a:spcBef>
                <a:spcPts val="5"/>
              </a:spcBef>
              <a:buFont typeface="Wingdings" panose="05000000000000000000" pitchFamily="2" charset="2"/>
              <a:buChar char="Ø"/>
            </a:pPr>
            <a:r>
              <a:rPr lang="en-US" sz="2000" spc="-5" dirty="0">
                <a:cs typeface="Verdana"/>
              </a:rPr>
              <a:t>Use the VFW Fact Sheet</a:t>
            </a:r>
          </a:p>
          <a:p>
            <a:pPr marL="298450" marR="5080" indent="-285750">
              <a:lnSpc>
                <a:spcPct val="100000"/>
              </a:lnSpc>
              <a:spcBef>
                <a:spcPts val="5"/>
              </a:spcBef>
              <a:buFont typeface="Wingdings" panose="05000000000000000000" pitchFamily="2" charset="2"/>
              <a:buChar char="Ø"/>
            </a:pPr>
            <a:r>
              <a:rPr lang="en-US" sz="2000" spc="-5" dirty="0">
                <a:cs typeface="Verdana"/>
              </a:rPr>
              <a:t>Always have an application</a:t>
            </a:r>
          </a:p>
          <a:p>
            <a:pPr marL="298450" marR="5080" indent="-285750">
              <a:lnSpc>
                <a:spcPct val="100000"/>
              </a:lnSpc>
              <a:spcBef>
                <a:spcPts val="5"/>
              </a:spcBef>
              <a:buFont typeface="Wingdings" panose="05000000000000000000" pitchFamily="2" charset="2"/>
              <a:buChar char="Ø"/>
            </a:pPr>
            <a:r>
              <a:rPr lang="en-US" sz="2000" spc="-5" dirty="0">
                <a:cs typeface="Verdana"/>
              </a:rPr>
              <a:t>Wear VFW gear</a:t>
            </a:r>
          </a:p>
          <a:p>
            <a:pPr marL="298450" marR="5080" indent="-285750">
              <a:lnSpc>
                <a:spcPct val="100000"/>
              </a:lnSpc>
              <a:spcBef>
                <a:spcPts val="5"/>
              </a:spcBef>
              <a:buFont typeface="Wingdings" panose="05000000000000000000" pitchFamily="2" charset="2"/>
              <a:buChar char="Ø"/>
            </a:pPr>
            <a:r>
              <a:rPr lang="en-US" sz="2000" spc="-5" dirty="0">
                <a:cs typeface="Verdana"/>
              </a:rPr>
              <a:t>Put VFW card  on cars in parking lots</a:t>
            </a:r>
          </a:p>
          <a:p>
            <a:endParaRPr lang="en-US" dirty="0"/>
          </a:p>
        </p:txBody>
      </p:sp>
      <p:pic>
        <p:nvPicPr>
          <p:cNvPr id="7170" name="Picture 2" descr="VFW Recruiter Robert Harm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38800" y="2114550"/>
            <a:ext cx="3174018"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62101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72891" y="285751"/>
            <a:ext cx="4937309" cy="4585871"/>
          </a:xfrm>
        </p:spPr>
        <p:txBody>
          <a:bodyPr/>
          <a:lstStyle/>
          <a:p>
            <a:pPr marL="12700" marR="5080">
              <a:lnSpc>
                <a:spcPct val="100000"/>
              </a:lnSpc>
              <a:spcBef>
                <a:spcPts val="5"/>
              </a:spcBef>
            </a:pPr>
            <a:r>
              <a:rPr lang="en-US" sz="2000" b="1" spc="-5" dirty="0">
                <a:latin typeface="Verdana"/>
                <a:cs typeface="Verdana"/>
              </a:rPr>
              <a:t>5. Develop a Membership Toolkit:</a:t>
            </a:r>
          </a:p>
          <a:p>
            <a:pPr marL="12700" marR="5080">
              <a:lnSpc>
                <a:spcPct val="100000"/>
              </a:lnSpc>
              <a:spcBef>
                <a:spcPts val="5"/>
              </a:spcBef>
            </a:pPr>
            <a:endParaRPr lang="en-US" spc="-5" dirty="0">
              <a:cs typeface="Verdana"/>
            </a:endParaRPr>
          </a:p>
          <a:p>
            <a:pPr marL="12700" marR="5080">
              <a:lnSpc>
                <a:spcPct val="100000"/>
              </a:lnSpc>
              <a:spcBef>
                <a:spcPts val="5"/>
              </a:spcBef>
            </a:pPr>
            <a:r>
              <a:rPr lang="en-US" sz="2000" spc="-5" dirty="0">
                <a:cs typeface="Verdana"/>
              </a:rPr>
              <a:t>Membership resources can be ordered directly from the Membership Department. It is located under Membership Quick Links when you log into </a:t>
            </a:r>
            <a:r>
              <a:rPr lang="en-US" sz="2000" u="sng" spc="-5" dirty="0">
                <a:cs typeface="Verdana"/>
              </a:rPr>
              <a:t>vfw.org</a:t>
            </a:r>
            <a:r>
              <a:rPr lang="en-US" sz="2000" spc="-5" dirty="0">
                <a:cs typeface="Verdana"/>
              </a:rPr>
              <a:t>.</a:t>
            </a:r>
          </a:p>
          <a:p>
            <a:pPr marL="12700" marR="5080">
              <a:lnSpc>
                <a:spcPct val="100000"/>
              </a:lnSpc>
              <a:spcBef>
                <a:spcPts val="5"/>
              </a:spcBef>
            </a:pPr>
            <a:endParaRPr lang="en-US" spc="-5" dirty="0">
              <a:cs typeface="Verdana"/>
            </a:endParaRPr>
          </a:p>
          <a:p>
            <a:pPr marL="184150" marR="5080" indent="-171450">
              <a:lnSpc>
                <a:spcPct val="100000"/>
              </a:lnSpc>
              <a:spcBef>
                <a:spcPts val="5"/>
              </a:spcBef>
              <a:buFont typeface="Wingdings" panose="05000000000000000000" pitchFamily="2" charset="2"/>
              <a:buChar char="Ø"/>
            </a:pPr>
            <a:r>
              <a:rPr lang="en-US" spc="-5" dirty="0">
                <a:cs typeface="Verdana"/>
              </a:rPr>
              <a:t>Eligibility Posters</a:t>
            </a:r>
          </a:p>
          <a:p>
            <a:pPr marL="184150" marR="5080" indent="-171450">
              <a:lnSpc>
                <a:spcPct val="100000"/>
              </a:lnSpc>
              <a:spcBef>
                <a:spcPts val="5"/>
              </a:spcBef>
              <a:buFont typeface="Wingdings" panose="05000000000000000000" pitchFamily="2" charset="2"/>
              <a:buChar char="Ø"/>
            </a:pPr>
            <a:r>
              <a:rPr lang="en-US" spc="-5" dirty="0">
                <a:cs typeface="Verdana"/>
              </a:rPr>
              <a:t>Applications &amp; Forms</a:t>
            </a:r>
          </a:p>
          <a:p>
            <a:pPr marL="184150" marR="5080" indent="-171450">
              <a:lnSpc>
                <a:spcPct val="100000"/>
              </a:lnSpc>
              <a:spcBef>
                <a:spcPts val="5"/>
              </a:spcBef>
              <a:buFont typeface="Wingdings" panose="05000000000000000000" pitchFamily="2" charset="2"/>
              <a:buChar char="Ø"/>
            </a:pPr>
            <a:r>
              <a:rPr lang="en-US" spc="-5" dirty="0">
                <a:cs typeface="Verdana"/>
              </a:rPr>
              <a:t>Brochures</a:t>
            </a:r>
          </a:p>
          <a:p>
            <a:pPr marL="184150" marR="5080" indent="-171450">
              <a:lnSpc>
                <a:spcPct val="100000"/>
              </a:lnSpc>
              <a:spcBef>
                <a:spcPts val="5"/>
              </a:spcBef>
              <a:buFont typeface="Wingdings" panose="05000000000000000000" pitchFamily="2" charset="2"/>
              <a:buChar char="Ø"/>
            </a:pPr>
            <a:r>
              <a:rPr lang="en-US" spc="-5" dirty="0">
                <a:cs typeface="Verdana"/>
              </a:rPr>
              <a:t>Training Videos and Webinars</a:t>
            </a:r>
          </a:p>
          <a:p>
            <a:pPr marL="184150" marR="5080" indent="-171450">
              <a:lnSpc>
                <a:spcPct val="100000"/>
              </a:lnSpc>
              <a:spcBef>
                <a:spcPts val="5"/>
              </a:spcBef>
              <a:buFont typeface="Wingdings" panose="05000000000000000000" pitchFamily="2" charset="2"/>
              <a:buChar char="Ø"/>
            </a:pPr>
            <a:r>
              <a:rPr lang="en-US" spc="-5" dirty="0">
                <a:cs typeface="Verdana"/>
              </a:rPr>
              <a:t>Recruiting Tools</a:t>
            </a:r>
          </a:p>
          <a:p>
            <a:pPr marL="184150" marR="5080" indent="-171450">
              <a:lnSpc>
                <a:spcPct val="100000"/>
              </a:lnSpc>
              <a:spcBef>
                <a:spcPts val="5"/>
              </a:spcBef>
              <a:buFont typeface="Wingdings" panose="05000000000000000000" pitchFamily="2" charset="2"/>
              <a:buChar char="Ø"/>
            </a:pPr>
            <a:r>
              <a:rPr lang="en-US" spc="-5" dirty="0">
                <a:cs typeface="Verdana"/>
              </a:rPr>
              <a:t>Attend Membership Monday training by National (Facebook)</a:t>
            </a:r>
          </a:p>
          <a:p>
            <a:pPr marL="184150" marR="5080" indent="-171450">
              <a:lnSpc>
                <a:spcPct val="100000"/>
              </a:lnSpc>
              <a:spcBef>
                <a:spcPts val="5"/>
              </a:spcBef>
              <a:buFont typeface="Wingdings" panose="05000000000000000000" pitchFamily="2" charset="2"/>
              <a:buChar char="Ø"/>
            </a:pPr>
            <a:r>
              <a:rPr lang="en-US" spc="-5" dirty="0">
                <a:cs typeface="Verdana"/>
              </a:rPr>
              <a:t>Download the VFW App</a:t>
            </a:r>
          </a:p>
          <a:p>
            <a:pPr marL="184150" marR="5080" indent="-171450">
              <a:lnSpc>
                <a:spcPct val="100000"/>
              </a:lnSpc>
              <a:spcBef>
                <a:spcPts val="5"/>
              </a:spcBef>
              <a:buFont typeface="Wingdings" panose="05000000000000000000" pitchFamily="2" charset="2"/>
              <a:buChar char="Ø"/>
            </a:pPr>
            <a:r>
              <a:rPr lang="en-US" spc="-5" dirty="0">
                <a:cs typeface="Verdana"/>
              </a:rPr>
              <a:t>VFW Fact Sheet</a:t>
            </a:r>
            <a:endParaRPr lang="en-US" dirty="0"/>
          </a:p>
        </p:txBody>
      </p:sp>
      <p:pic>
        <p:nvPicPr>
          <p:cNvPr id="6" name="Picture 2" descr="https://www.vfwstore.org/images/supply/4261-H.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0200" y="971550"/>
            <a:ext cx="3476625" cy="3476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00121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891" y="971550"/>
            <a:ext cx="8198216" cy="307777"/>
          </a:xfrm>
        </p:spPr>
        <p:txBody>
          <a:bodyPr/>
          <a:lstStyle/>
          <a:p>
            <a:pPr algn="ctr"/>
            <a:r>
              <a:rPr lang="en-US" sz="2000" dirty="0"/>
              <a:t>Electronic Documents	</a:t>
            </a:r>
          </a:p>
        </p:txBody>
      </p:sp>
      <p:sp>
        <p:nvSpPr>
          <p:cNvPr id="3" name="Text Placeholder 2"/>
          <p:cNvSpPr>
            <a:spLocks noGrp="1"/>
          </p:cNvSpPr>
          <p:nvPr>
            <p:ph type="body" idx="1"/>
          </p:nvPr>
        </p:nvSpPr>
        <p:spPr>
          <a:xfrm>
            <a:off x="472891" y="1504950"/>
            <a:ext cx="5013509" cy="3323987"/>
          </a:xfrm>
        </p:spPr>
        <p:txBody>
          <a:bodyPr/>
          <a:lstStyle/>
          <a:p>
            <a:pPr marL="285750" indent="-285750">
              <a:buFont typeface="Wingdings" panose="05000000000000000000" pitchFamily="2" charset="2"/>
              <a:buChar char="Ø"/>
            </a:pPr>
            <a:r>
              <a:rPr lang="en-US" sz="2000" dirty="0">
                <a:ea typeface="Verdana" panose="020B0604030504040204" pitchFamily="34" charset="0"/>
              </a:rPr>
              <a:t>Forms and brochures can be downloaded from vfw.org</a:t>
            </a:r>
          </a:p>
          <a:p>
            <a:pPr marL="742950" lvl="1" indent="-285750">
              <a:buFont typeface="Wingdings" panose="05000000000000000000" pitchFamily="2" charset="2"/>
              <a:buChar char="Ø"/>
            </a:pPr>
            <a:r>
              <a:rPr lang="en-US" sz="2000" dirty="0">
                <a:ea typeface="Verdana" panose="020B0604030504040204" pitchFamily="34" charset="0"/>
              </a:rPr>
              <a:t>Membership Application</a:t>
            </a:r>
          </a:p>
          <a:p>
            <a:pPr marL="742950" lvl="1" indent="-285750">
              <a:buFont typeface="Wingdings" panose="05000000000000000000" pitchFamily="2" charset="2"/>
              <a:buChar char="Ø"/>
            </a:pPr>
            <a:r>
              <a:rPr lang="en-US" sz="2000" dirty="0">
                <a:ea typeface="Verdana" panose="020B0604030504040204" pitchFamily="34" charset="0"/>
              </a:rPr>
              <a:t>Fact Sheet</a:t>
            </a:r>
          </a:p>
          <a:p>
            <a:pPr marL="742950" lvl="1" indent="-285750">
              <a:buFont typeface="Wingdings" panose="05000000000000000000" pitchFamily="2" charset="2"/>
              <a:buChar char="Ø"/>
            </a:pPr>
            <a:r>
              <a:rPr lang="en-US" sz="2000" dirty="0">
                <a:ea typeface="Verdana" panose="020B0604030504040204" pitchFamily="34" charset="0"/>
              </a:rPr>
              <a:t>Eligibility Information Sheet</a:t>
            </a:r>
          </a:p>
          <a:p>
            <a:pPr marL="742950" lvl="1" indent="-285750">
              <a:buFont typeface="Wingdings" panose="05000000000000000000" pitchFamily="2" charset="2"/>
              <a:buChar char="Ø"/>
            </a:pPr>
            <a:r>
              <a:rPr lang="en-US" sz="2000" dirty="0">
                <a:ea typeface="Verdana" panose="020B0604030504040204" pitchFamily="34" charset="0"/>
              </a:rPr>
              <a:t>Recruiting brochures</a:t>
            </a:r>
          </a:p>
          <a:p>
            <a:pPr lvl="1"/>
            <a:endParaRPr lang="en-US" sz="2000" dirty="0">
              <a:ea typeface="Verdana" panose="020B0604030504040204" pitchFamily="34" charset="0"/>
            </a:endParaRPr>
          </a:p>
          <a:p>
            <a:pPr lvl="1"/>
            <a:endParaRPr lang="en-US" sz="2000" dirty="0">
              <a:ea typeface="Verdana" panose="020B0604030504040204" pitchFamily="34" charset="0"/>
            </a:endParaRPr>
          </a:p>
          <a:p>
            <a:pPr lvl="1"/>
            <a:r>
              <a:rPr lang="en-US" sz="2000" dirty="0">
                <a:ea typeface="Verdana" panose="020B0604030504040204" pitchFamily="34" charset="0"/>
              </a:rPr>
              <a:t>Start an email membership campaign!</a:t>
            </a:r>
          </a:p>
          <a:p>
            <a:pPr marL="742950" lvl="1" indent="-285750">
              <a:buFont typeface="Wingdings" panose="05000000000000000000" pitchFamily="2" charset="2"/>
              <a:buChar char="Ø"/>
            </a:pPr>
            <a:endParaRPr lang="en-US" dirty="0"/>
          </a:p>
          <a:p>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343105980"/>
              </p:ext>
            </p:extLst>
          </p:nvPr>
        </p:nvGraphicFramePr>
        <p:xfrm>
          <a:off x="5943600" y="1279327"/>
          <a:ext cx="2835275" cy="3669517"/>
        </p:xfrm>
        <a:graphic>
          <a:graphicData uri="http://schemas.openxmlformats.org/presentationml/2006/ole">
            <mc:AlternateContent xmlns:mc="http://schemas.openxmlformats.org/markup-compatibility/2006">
              <mc:Choice xmlns:v="urn:schemas-microsoft-com:vml" Requires="v">
                <p:oleObj name="Acrobat Document" r:id="rId3" imgW="5829224" imgH="7543800" progId="AcroExch.Document.DC">
                  <p:embed/>
                </p:oleObj>
              </mc:Choice>
              <mc:Fallback>
                <p:oleObj name="Acrobat Document" r:id="rId3" imgW="5829224" imgH="7543800" progId="AcroExch.Document.DC">
                  <p:embed/>
                  <p:pic>
                    <p:nvPicPr>
                      <p:cNvPr id="0" name=""/>
                      <p:cNvPicPr/>
                      <p:nvPr/>
                    </p:nvPicPr>
                    <p:blipFill>
                      <a:blip r:embed="rId4"/>
                      <a:stretch>
                        <a:fillRect/>
                      </a:stretch>
                    </p:blipFill>
                    <p:spPr>
                      <a:xfrm>
                        <a:off x="5943600" y="1279327"/>
                        <a:ext cx="2835275" cy="3669517"/>
                      </a:xfrm>
                      <a:prstGeom prst="rect">
                        <a:avLst/>
                      </a:prstGeom>
                      <a:ln>
                        <a:solidFill>
                          <a:schemeClr val="tx1"/>
                        </a:solidFill>
                      </a:ln>
                    </p:spPr>
                  </p:pic>
                </p:oleObj>
              </mc:Fallback>
            </mc:AlternateContent>
          </a:graphicData>
        </a:graphic>
      </p:graphicFrame>
    </p:spTree>
    <p:extLst>
      <p:ext uri="{BB962C8B-B14F-4D97-AF65-F5344CB8AC3E}">
        <p14:creationId xmlns:p14="http://schemas.microsoft.com/office/powerpoint/2010/main" val="27870647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72891" y="819150"/>
            <a:ext cx="8198216" cy="307777"/>
          </a:xfrm>
        </p:spPr>
        <p:txBody>
          <a:bodyPr/>
          <a:lstStyle/>
          <a:p>
            <a:pPr algn="ctr"/>
            <a:r>
              <a:rPr lang="en-US" sz="2000" dirty="0"/>
              <a:t>Recruiter Success Pocket Guide</a:t>
            </a:r>
          </a:p>
        </p:txBody>
      </p:sp>
      <p:sp>
        <p:nvSpPr>
          <p:cNvPr id="5" name="Content Placeholder 4"/>
          <p:cNvSpPr>
            <a:spLocks noGrp="1"/>
          </p:cNvSpPr>
          <p:nvPr>
            <p:ph sz="half" idx="2"/>
          </p:nvPr>
        </p:nvSpPr>
        <p:spPr>
          <a:xfrm>
            <a:off x="457200" y="1183005"/>
            <a:ext cx="3657600" cy="3939540"/>
          </a:xfrm>
        </p:spPr>
        <p:txBody>
          <a:bodyPr/>
          <a:lstStyle/>
          <a:p>
            <a:pPr algn="ctr"/>
            <a:endParaRPr lang="en-US" b="1" dirty="0"/>
          </a:p>
          <a:p>
            <a:pPr marL="342900" indent="-342900">
              <a:buAutoNum type="arabicPeriod"/>
            </a:pPr>
            <a:r>
              <a:rPr lang="en-US" sz="2000" dirty="0">
                <a:ea typeface="Verdana" panose="020B0604030504040204" pitchFamily="34" charset="0"/>
              </a:rPr>
              <a:t>Know the VFW – programs and purpose</a:t>
            </a:r>
          </a:p>
          <a:p>
            <a:pPr marL="342900" indent="-342900">
              <a:buAutoNum type="arabicPeriod"/>
            </a:pPr>
            <a:r>
              <a:rPr lang="en-US" sz="2000" dirty="0">
                <a:ea typeface="Verdana" panose="020B0604030504040204" pitchFamily="34" charset="0"/>
              </a:rPr>
              <a:t>Network for prospects</a:t>
            </a:r>
          </a:p>
          <a:p>
            <a:pPr marL="342900" indent="-342900">
              <a:buAutoNum type="arabicPeriod"/>
            </a:pPr>
            <a:r>
              <a:rPr lang="en-US" sz="2000" dirty="0">
                <a:ea typeface="Verdana" panose="020B0604030504040204" pitchFamily="34" charset="0"/>
              </a:rPr>
              <a:t>Make personal contact</a:t>
            </a:r>
          </a:p>
          <a:p>
            <a:pPr marL="342900" indent="-342900">
              <a:buAutoNum type="arabicPeriod"/>
            </a:pPr>
            <a:r>
              <a:rPr lang="en-US" sz="2000" dirty="0">
                <a:ea typeface="Verdana" panose="020B0604030504040204" pitchFamily="34" charset="0"/>
              </a:rPr>
              <a:t>Don’t be afraid to ask</a:t>
            </a:r>
          </a:p>
          <a:p>
            <a:pPr marL="342900" indent="-342900">
              <a:buAutoNum type="arabicPeriod"/>
            </a:pPr>
            <a:r>
              <a:rPr lang="en-US" sz="2000" dirty="0">
                <a:ea typeface="Verdana" panose="020B0604030504040204" pitchFamily="34" charset="0"/>
              </a:rPr>
              <a:t>Be persistent, not pestering</a:t>
            </a:r>
          </a:p>
          <a:p>
            <a:pPr marL="342900" indent="-342900">
              <a:buAutoNum type="arabicPeriod"/>
            </a:pPr>
            <a:r>
              <a:rPr lang="en-US" sz="2000" dirty="0">
                <a:ea typeface="Verdana" panose="020B0604030504040204" pitchFamily="34" charset="0"/>
              </a:rPr>
              <a:t>Look for common experiences</a:t>
            </a:r>
          </a:p>
          <a:p>
            <a:pPr marL="342900" indent="-342900">
              <a:buAutoNum type="arabicPeriod"/>
            </a:pPr>
            <a:r>
              <a:rPr lang="en-US" sz="2000" dirty="0">
                <a:ea typeface="Verdana" panose="020B0604030504040204" pitchFamily="34" charset="0"/>
              </a:rPr>
              <a:t>Listen carefully</a:t>
            </a:r>
          </a:p>
          <a:p>
            <a:pPr marL="342900" indent="-342900">
              <a:buAutoNum type="arabicPeriod"/>
            </a:pPr>
            <a:r>
              <a:rPr lang="en-US" sz="2000" dirty="0">
                <a:ea typeface="Verdana" panose="020B0604030504040204" pitchFamily="34" charset="0"/>
              </a:rPr>
              <a:t>Share your story</a:t>
            </a:r>
          </a:p>
          <a:p>
            <a:pPr marL="342900" indent="-342900">
              <a:buAutoNum type="arabicPeriod"/>
            </a:pPr>
            <a:r>
              <a:rPr lang="en-US" sz="2000" dirty="0">
                <a:ea typeface="Verdana" panose="020B0604030504040204" pitchFamily="34" charset="0"/>
              </a:rPr>
              <a:t>Be prepared</a:t>
            </a:r>
          </a:p>
          <a:p>
            <a:pPr marL="342900" indent="-342900">
              <a:buAutoNum type="arabicPeriod"/>
            </a:pPr>
            <a:r>
              <a:rPr lang="en-US" sz="2000" dirty="0">
                <a:ea typeface="Verdana" panose="020B0604030504040204" pitchFamily="34" charset="0"/>
              </a:rPr>
              <a:t>Enjoy yourself</a:t>
            </a:r>
          </a:p>
          <a:p>
            <a:endParaRPr lang="en-US" dirty="0"/>
          </a:p>
        </p:txBody>
      </p:sp>
      <p:graphicFrame>
        <p:nvGraphicFramePr>
          <p:cNvPr id="2" name="Object 1"/>
          <p:cNvGraphicFramePr>
            <a:graphicFrameLocks noChangeAspect="1"/>
          </p:cNvGraphicFramePr>
          <p:nvPr>
            <p:extLst>
              <p:ext uri="{D42A27DB-BD31-4B8C-83A1-F6EECF244321}">
                <p14:modId xmlns:p14="http://schemas.microsoft.com/office/powerpoint/2010/main" val="4238415638"/>
              </p:ext>
            </p:extLst>
          </p:nvPr>
        </p:nvGraphicFramePr>
        <p:xfrm>
          <a:off x="4114800" y="1581150"/>
          <a:ext cx="4677103" cy="3048000"/>
        </p:xfrm>
        <a:graphic>
          <a:graphicData uri="http://schemas.openxmlformats.org/presentationml/2006/ole">
            <mc:AlternateContent xmlns:mc="http://schemas.openxmlformats.org/markup-compatibility/2006">
              <mc:Choice xmlns:v="urn:schemas-microsoft-com:vml" Requires="v">
                <p:oleObj name="Acrobat Document" r:id="rId3" imgW="7629277" imgH="4972050" progId="AcroExch.Document.DC">
                  <p:embed/>
                </p:oleObj>
              </mc:Choice>
              <mc:Fallback>
                <p:oleObj name="Acrobat Document" r:id="rId3" imgW="7629277" imgH="4972050" progId="AcroExch.Document.DC">
                  <p:embed/>
                  <p:pic>
                    <p:nvPicPr>
                      <p:cNvPr id="0" name=""/>
                      <p:cNvPicPr/>
                      <p:nvPr/>
                    </p:nvPicPr>
                    <p:blipFill>
                      <a:blip r:embed="rId4"/>
                      <a:stretch>
                        <a:fillRect/>
                      </a:stretch>
                    </p:blipFill>
                    <p:spPr>
                      <a:xfrm>
                        <a:off x="4114800" y="1581150"/>
                        <a:ext cx="4677103" cy="3048000"/>
                      </a:xfrm>
                      <a:prstGeom prst="rect">
                        <a:avLst/>
                      </a:prstGeom>
                    </p:spPr>
                  </p:pic>
                </p:oleObj>
              </mc:Fallback>
            </mc:AlternateContent>
          </a:graphicData>
        </a:graphic>
      </p:graphicFrame>
    </p:spTree>
    <p:extLst>
      <p:ext uri="{BB962C8B-B14F-4D97-AF65-F5344CB8AC3E}">
        <p14:creationId xmlns:p14="http://schemas.microsoft.com/office/powerpoint/2010/main" val="22226368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72891" y="1047750"/>
            <a:ext cx="8198216" cy="477054"/>
          </a:xfrm>
        </p:spPr>
        <p:txBody>
          <a:bodyPr/>
          <a:lstStyle/>
          <a:p>
            <a:pPr algn="ctr"/>
            <a:r>
              <a:rPr lang="en-US" sz="2000" dirty="0"/>
              <a:t>Membership Campaigning on the Post level</a:t>
            </a:r>
            <a:br>
              <a:rPr lang="en-US" u="sng" dirty="0"/>
            </a:br>
            <a:endParaRPr lang="en-US" dirty="0"/>
          </a:p>
        </p:txBody>
      </p:sp>
      <p:sp>
        <p:nvSpPr>
          <p:cNvPr id="6" name="Text Placeholder 5"/>
          <p:cNvSpPr>
            <a:spLocks noGrp="1"/>
          </p:cNvSpPr>
          <p:nvPr>
            <p:ph type="body" idx="1"/>
          </p:nvPr>
        </p:nvSpPr>
        <p:spPr>
          <a:xfrm>
            <a:off x="472891" y="1581150"/>
            <a:ext cx="6232709" cy="2123658"/>
          </a:xfrm>
        </p:spPr>
        <p:txBody>
          <a:bodyPr/>
          <a:lstStyle/>
          <a:p>
            <a:pPr marL="342900" indent="-342900">
              <a:buAutoNum type="arabicPeriod"/>
            </a:pPr>
            <a:r>
              <a:rPr lang="en-US" sz="2000" dirty="0">
                <a:ea typeface="Verdana" panose="020B0604030504040204" pitchFamily="34" charset="0"/>
              </a:rPr>
              <a:t>Select a committee</a:t>
            </a:r>
          </a:p>
          <a:p>
            <a:pPr marL="342900" indent="-342900">
              <a:buAutoNum type="arabicPeriod"/>
            </a:pPr>
            <a:r>
              <a:rPr lang="en-US" sz="2000" dirty="0">
                <a:ea typeface="Verdana" panose="020B0604030504040204" pitchFamily="34" charset="0"/>
              </a:rPr>
              <a:t>Set a goal</a:t>
            </a:r>
          </a:p>
          <a:p>
            <a:pPr marL="342900" indent="-342900">
              <a:buAutoNum type="arabicPeriod"/>
            </a:pPr>
            <a:r>
              <a:rPr lang="en-US" sz="2000" dirty="0">
                <a:ea typeface="Verdana" panose="020B0604030504040204" pitchFamily="34" charset="0"/>
              </a:rPr>
              <a:t>Brief the committee</a:t>
            </a:r>
          </a:p>
          <a:p>
            <a:pPr marL="342900" indent="-342900">
              <a:buAutoNum type="arabicPeriod"/>
            </a:pPr>
            <a:r>
              <a:rPr lang="en-US" sz="2000" dirty="0">
                <a:ea typeface="Verdana" panose="020B0604030504040204" pitchFamily="34" charset="0"/>
              </a:rPr>
              <a:t>Compile a list – quartermaster</a:t>
            </a:r>
          </a:p>
          <a:p>
            <a:pPr marL="342900" indent="-342900">
              <a:buAutoNum type="arabicPeriod"/>
            </a:pPr>
            <a:r>
              <a:rPr lang="en-US" sz="2000" dirty="0">
                <a:ea typeface="Verdana" panose="020B0604030504040204" pitchFamily="34" charset="0"/>
              </a:rPr>
              <a:t>Publicize membership efforts – social media</a:t>
            </a:r>
          </a:p>
          <a:p>
            <a:pPr marL="342900" indent="-342900">
              <a:buAutoNum type="arabicPeriod"/>
            </a:pPr>
            <a:r>
              <a:rPr lang="en-US" sz="2000" dirty="0">
                <a:ea typeface="Verdana" panose="020B0604030504040204" pitchFamily="34" charset="0"/>
              </a:rPr>
              <a:t>Provide incentives &amp; awards</a:t>
            </a:r>
          </a:p>
          <a:p>
            <a:endParaRPr lang="en-US" dirty="0"/>
          </a:p>
        </p:txBody>
      </p:sp>
      <p:graphicFrame>
        <p:nvGraphicFramePr>
          <p:cNvPr id="2" name="Object 1"/>
          <p:cNvGraphicFramePr>
            <a:graphicFrameLocks noChangeAspect="1"/>
          </p:cNvGraphicFramePr>
          <p:nvPr>
            <p:extLst>
              <p:ext uri="{D42A27DB-BD31-4B8C-83A1-F6EECF244321}">
                <p14:modId xmlns:p14="http://schemas.microsoft.com/office/powerpoint/2010/main" val="731453515"/>
              </p:ext>
            </p:extLst>
          </p:nvPr>
        </p:nvGraphicFramePr>
        <p:xfrm>
          <a:off x="7182861" y="1428750"/>
          <a:ext cx="1473518" cy="3454400"/>
        </p:xfrm>
        <a:graphic>
          <a:graphicData uri="http://schemas.openxmlformats.org/presentationml/2006/ole">
            <mc:AlternateContent xmlns:mc="http://schemas.openxmlformats.org/markup-compatibility/2006">
              <mc:Choice xmlns:v="urn:schemas-microsoft-com:vml" Requires="v">
                <p:oleObj name="Acrobat Document" r:id="rId2" imgW="2486006" imgH="5829300" progId="AcroExch.Document.DC">
                  <p:embed/>
                </p:oleObj>
              </mc:Choice>
              <mc:Fallback>
                <p:oleObj name="Acrobat Document" r:id="rId2" imgW="2486006" imgH="5829300" progId="AcroExch.Document.DC">
                  <p:embed/>
                  <p:pic>
                    <p:nvPicPr>
                      <p:cNvPr id="0" name=""/>
                      <p:cNvPicPr/>
                      <p:nvPr/>
                    </p:nvPicPr>
                    <p:blipFill>
                      <a:blip r:embed="rId3"/>
                      <a:stretch>
                        <a:fillRect/>
                      </a:stretch>
                    </p:blipFill>
                    <p:spPr>
                      <a:xfrm>
                        <a:off x="7182861" y="1428750"/>
                        <a:ext cx="1473518" cy="3454400"/>
                      </a:xfrm>
                      <a:prstGeom prst="rect">
                        <a:avLst/>
                      </a:prstGeom>
                      <a:ln>
                        <a:solidFill>
                          <a:schemeClr val="tx1"/>
                        </a:solidFill>
                      </a:ln>
                    </p:spPr>
                  </p:pic>
                </p:oleObj>
              </mc:Fallback>
            </mc:AlternateContent>
          </a:graphicData>
        </a:graphic>
      </p:graphicFrame>
    </p:spTree>
    <p:extLst>
      <p:ext uri="{BB962C8B-B14F-4D97-AF65-F5344CB8AC3E}">
        <p14:creationId xmlns:p14="http://schemas.microsoft.com/office/powerpoint/2010/main" val="2859387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38200" y="1352550"/>
            <a:ext cx="7848600" cy="3505200"/>
          </a:xfrm>
          <a:prstGeom prst="rect">
            <a:avLst/>
          </a:prstGeom>
          <a:noFill/>
        </p:spPr>
        <p:txBody>
          <a:bodyPr wrap="square" rtlCol="0">
            <a:spAutoFit/>
          </a:bodyPr>
          <a:lstStyle/>
          <a:p>
            <a:endParaRPr lang="en-US" dirty="0"/>
          </a:p>
        </p:txBody>
      </p:sp>
      <p:sp>
        <p:nvSpPr>
          <p:cNvPr id="5" name="Title 4"/>
          <p:cNvSpPr>
            <a:spLocks noGrp="1"/>
          </p:cNvSpPr>
          <p:nvPr>
            <p:ph type="title"/>
          </p:nvPr>
        </p:nvSpPr>
        <p:spPr>
          <a:xfrm>
            <a:off x="472891" y="618351"/>
            <a:ext cx="8198216" cy="276999"/>
          </a:xfrm>
        </p:spPr>
        <p:txBody>
          <a:bodyPr/>
          <a:lstStyle/>
          <a:p>
            <a:pPr algn="ctr"/>
            <a:r>
              <a:rPr lang="en-US" sz="1800" dirty="0"/>
              <a:t>Membership Resources</a:t>
            </a:r>
          </a:p>
        </p:txBody>
      </p:sp>
      <p:sp>
        <p:nvSpPr>
          <p:cNvPr id="6" name="Text Placeholder 5"/>
          <p:cNvSpPr>
            <a:spLocks noGrp="1"/>
          </p:cNvSpPr>
          <p:nvPr>
            <p:ph type="body" idx="1"/>
          </p:nvPr>
        </p:nvSpPr>
        <p:spPr>
          <a:xfrm>
            <a:off x="472891" y="1047750"/>
            <a:ext cx="8198216" cy="3724096"/>
          </a:xfrm>
        </p:spPr>
        <p:txBody>
          <a:bodyPr/>
          <a:lstStyle/>
          <a:p>
            <a:pPr marL="285750" indent="-285750">
              <a:buFont typeface="Wingdings" panose="05000000000000000000" pitchFamily="2" charset="2"/>
              <a:buChar char="Ø"/>
            </a:pPr>
            <a:r>
              <a:rPr lang="en-US" sz="1400" dirty="0">
                <a:hlinkClick r:id="rId2"/>
              </a:rPr>
              <a:t>https://www.vfw.org/my-vfw/vfw-training-and-support/membership-recruiting-and-retention</a:t>
            </a:r>
            <a:endParaRPr lang="en-US" sz="1400" dirty="0"/>
          </a:p>
          <a:p>
            <a:endParaRPr lang="en-US" sz="1400" dirty="0"/>
          </a:p>
          <a:p>
            <a:pPr marL="285750" indent="-285750">
              <a:buFont typeface="Wingdings" panose="05000000000000000000" pitchFamily="2" charset="2"/>
              <a:buChar char="Ø"/>
            </a:pPr>
            <a:r>
              <a:rPr lang="en-US" sz="1400" dirty="0"/>
              <a:t>National Members Service Center	 1.833.VFW.VETS  </a:t>
            </a:r>
            <a:r>
              <a:rPr lang="en-US" sz="1400" dirty="0">
                <a:hlinkClick r:id="rId3"/>
              </a:rPr>
              <a:t>msc@vfw.org</a:t>
            </a:r>
            <a:r>
              <a:rPr lang="en-US" sz="1400" dirty="0"/>
              <a:t> </a:t>
            </a:r>
          </a:p>
          <a:p>
            <a:pPr marL="285750" indent="-285750">
              <a:buFont typeface="Wingdings" panose="05000000000000000000" pitchFamily="2" charset="2"/>
              <a:buChar char="Ø"/>
            </a:pPr>
            <a:endParaRPr lang="en-US" sz="1400" dirty="0"/>
          </a:p>
          <a:p>
            <a:pPr marL="285750" indent="-285750">
              <a:buFont typeface="Wingdings" panose="05000000000000000000" pitchFamily="2" charset="2"/>
              <a:buChar char="Ø"/>
            </a:pPr>
            <a:r>
              <a:rPr lang="en-US" sz="1400" dirty="0"/>
              <a:t>Membership Department 1.888.JOIN.VFW </a:t>
            </a:r>
            <a:r>
              <a:rPr lang="en-US" sz="1400" dirty="0">
                <a:hlinkClick r:id="rId4"/>
              </a:rPr>
              <a:t>membership@vfw.org</a:t>
            </a:r>
            <a:endParaRPr lang="en-US" sz="1400" dirty="0"/>
          </a:p>
          <a:p>
            <a:endParaRPr lang="en-US" sz="1400" dirty="0"/>
          </a:p>
          <a:p>
            <a:pPr marL="285750" indent="-285750">
              <a:buFont typeface="Wingdings" panose="05000000000000000000" pitchFamily="2" charset="2"/>
              <a:buChar char="Ø"/>
            </a:pPr>
            <a:r>
              <a:rPr lang="en-US" sz="1400" dirty="0"/>
              <a:t>Recruiter Training Student Guide	</a:t>
            </a:r>
            <a:r>
              <a:rPr lang="en-US" sz="1400" dirty="0">
                <a:hlinkClick r:id="rId5"/>
              </a:rPr>
              <a:t>https://vfworg-cdn.azureedge.net/-/media/VFWSite/Files/MY_VFW/Training-and-Support/Membership/Recruiter-Training-Workshop-Guide.pdf?la=en&amp;v=1&amp;d=20191114T202912Z</a:t>
            </a:r>
            <a:endParaRPr lang="en-US" sz="1400" dirty="0"/>
          </a:p>
          <a:p>
            <a:endParaRPr lang="en-US" sz="1400" dirty="0"/>
          </a:p>
          <a:p>
            <a:pPr marL="285750" indent="-285750">
              <a:buFont typeface="Wingdings" panose="05000000000000000000" pitchFamily="2" charset="2"/>
              <a:buChar char="Ø"/>
            </a:pPr>
            <a:r>
              <a:rPr lang="en-US" sz="1400" dirty="0"/>
              <a:t>Facebook </a:t>
            </a:r>
            <a:r>
              <a:rPr lang="en-US" sz="1400" dirty="0">
                <a:hlinkClick r:id="rId6"/>
              </a:rPr>
              <a:t>https://www.facebook.com/VFWmembershipHQ</a:t>
            </a:r>
            <a:endParaRPr lang="en-US" sz="1400" dirty="0"/>
          </a:p>
          <a:p>
            <a:pPr marL="285750" indent="-285750">
              <a:buFont typeface="Wingdings" panose="05000000000000000000" pitchFamily="2" charset="2"/>
              <a:buChar char="Ø"/>
            </a:pPr>
            <a:endParaRPr lang="en-US" sz="1400" dirty="0"/>
          </a:p>
          <a:p>
            <a:pPr marL="285750" indent="-285750">
              <a:buFont typeface="Wingdings" panose="05000000000000000000" pitchFamily="2" charset="2"/>
              <a:buChar char="Ø"/>
            </a:pPr>
            <a:r>
              <a:rPr lang="en-US" sz="1400" dirty="0"/>
              <a:t>All State Program </a:t>
            </a:r>
            <a:r>
              <a:rPr lang="en-US" sz="1400" dirty="0">
                <a:hlinkClick r:id="rId7"/>
              </a:rPr>
              <a:t>https://vfwca.org/uploads/Documents/Programs/All-StateProgram2021-2022(final).pdf</a:t>
            </a:r>
            <a:endParaRPr lang="en-US" sz="1400" dirty="0"/>
          </a:p>
          <a:p>
            <a:pPr marL="285750" indent="-285750">
              <a:buFont typeface="Wingdings" panose="05000000000000000000" pitchFamily="2" charset="2"/>
              <a:buChar char="Ø"/>
            </a:pPr>
            <a:endParaRPr lang="en-US" sz="1400" dirty="0"/>
          </a:p>
          <a:p>
            <a:pPr marL="285750" indent="-285750">
              <a:buFont typeface="Wingdings" panose="05000000000000000000" pitchFamily="2" charset="2"/>
              <a:buChar char="Ø"/>
            </a:pPr>
            <a:r>
              <a:rPr lang="en-US" sz="1400" dirty="0"/>
              <a:t>All American Program </a:t>
            </a:r>
            <a:r>
              <a:rPr lang="en-US" sz="1400" dirty="0">
                <a:hlinkClick r:id="rId8"/>
              </a:rPr>
              <a:t>https://vfwca.org/uploads/Documents/Programs/VFWNationalMembershipProgram21-22.pdf</a:t>
            </a:r>
            <a:endParaRPr lang="en-US" dirty="0"/>
          </a:p>
          <a:p>
            <a:endParaRPr lang="en-US" dirty="0"/>
          </a:p>
        </p:txBody>
      </p:sp>
    </p:spTree>
    <p:extLst>
      <p:ext uri="{BB962C8B-B14F-4D97-AF65-F5344CB8AC3E}">
        <p14:creationId xmlns:p14="http://schemas.microsoft.com/office/powerpoint/2010/main" val="19367671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971550"/>
            <a:ext cx="8610600" cy="307777"/>
          </a:xfrm>
        </p:spPr>
        <p:txBody>
          <a:bodyPr/>
          <a:lstStyle/>
          <a:p>
            <a:pPr algn="ctr"/>
            <a:r>
              <a:rPr lang="en-US" sz="2000" dirty="0"/>
              <a:t>Questions?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472891" y="1504950"/>
            <a:ext cx="5546909" cy="3323987"/>
          </a:xfrm>
        </p:spPr>
        <p:txBody>
          <a:bodyPr/>
          <a:lstStyle/>
          <a:p>
            <a:r>
              <a:rPr lang="en-US" sz="2000" dirty="0">
                <a:ea typeface="Verdana" panose="020B0604030504040204" pitchFamily="34" charset="0"/>
              </a:rPr>
              <a:t>Our ability to:</a:t>
            </a:r>
          </a:p>
          <a:p>
            <a:pPr marL="285750" indent="-285750">
              <a:buFont typeface="Wingdings" panose="05000000000000000000" pitchFamily="2" charset="2"/>
              <a:buChar char="Ø"/>
            </a:pPr>
            <a:r>
              <a:rPr lang="en-US" sz="2000" dirty="0">
                <a:ea typeface="Verdana" panose="020B0604030504040204" pitchFamily="34" charset="0"/>
              </a:rPr>
              <a:t>Retain our current members, recover previous members, and recruit new members into our ranks,</a:t>
            </a:r>
          </a:p>
          <a:p>
            <a:pPr marL="285750" indent="-285750">
              <a:buFont typeface="Wingdings" panose="05000000000000000000" pitchFamily="2" charset="2"/>
              <a:buChar char="Ø"/>
            </a:pPr>
            <a:r>
              <a:rPr lang="en-US" sz="2000" dirty="0">
                <a:ea typeface="Verdana" panose="020B0604030504040204" pitchFamily="34" charset="0"/>
              </a:rPr>
              <a:t>Utilize all methods to deliver information and training to our membership,</a:t>
            </a:r>
          </a:p>
          <a:p>
            <a:pPr marL="285750" indent="-285750">
              <a:buFont typeface="Wingdings" panose="05000000000000000000" pitchFamily="2" charset="2"/>
              <a:buChar char="Ø"/>
            </a:pPr>
            <a:r>
              <a:rPr lang="en-US" sz="2000" dirty="0">
                <a:ea typeface="Verdana" panose="020B0604030504040204" pitchFamily="34" charset="0"/>
              </a:rPr>
              <a:t>Address our members needs and concerns,</a:t>
            </a:r>
          </a:p>
          <a:p>
            <a:pPr marL="285750" indent="-285750">
              <a:buFont typeface="Wingdings" panose="05000000000000000000" pitchFamily="2" charset="2"/>
              <a:buChar char="Ø"/>
            </a:pPr>
            <a:r>
              <a:rPr lang="en-US" sz="2000" dirty="0">
                <a:ea typeface="Verdana" panose="020B0604030504040204" pitchFamily="34" charset="0"/>
              </a:rPr>
              <a:t>Focus on the tenets of the VFW: take care of our members, their families, and the veteran community.</a:t>
            </a:r>
          </a:p>
          <a:p>
            <a:endParaRPr lang="en-US" sz="1600" dirty="0"/>
          </a:p>
        </p:txBody>
      </p:sp>
      <p:pic>
        <p:nvPicPr>
          <p:cNvPr id="4" name="Picture 2" descr="Fight for Veterans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1047750"/>
            <a:ext cx="2331475" cy="3268241"/>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a:spLocks noGrp="1"/>
          </p:cNvSpPr>
          <p:nvPr>
            <p:ph type="title"/>
          </p:nvPr>
        </p:nvSpPr>
        <p:spPr>
          <a:xfrm>
            <a:off x="472891" y="971550"/>
            <a:ext cx="5623109" cy="584775"/>
          </a:xfrm>
        </p:spPr>
        <p:txBody>
          <a:bodyPr/>
          <a:lstStyle/>
          <a:p>
            <a:r>
              <a:rPr lang="en-US" sz="2000" dirty="0"/>
              <a:t>Keys to Membership Success</a:t>
            </a:r>
            <a:br>
              <a:rPr lang="en-US" sz="1800" dirty="0"/>
            </a:br>
            <a:endParaRPr lang="en-US" sz="1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val="1755967682"/>
              </p:ext>
            </p:extLst>
          </p:nvPr>
        </p:nvGraphicFramePr>
        <p:xfrm>
          <a:off x="381000" y="742951"/>
          <a:ext cx="3140075" cy="4064000"/>
        </p:xfrm>
        <a:graphic>
          <a:graphicData uri="http://schemas.openxmlformats.org/presentationml/2006/ole">
            <mc:AlternateContent xmlns:mc="http://schemas.openxmlformats.org/markup-compatibility/2006">
              <mc:Choice xmlns:v="urn:schemas-microsoft-com:vml" Requires="v">
                <p:oleObj name="Acrobat Document" r:id="rId3" imgW="5829224" imgH="7543800" progId="AcroExch.Document.DC">
                  <p:embed/>
                </p:oleObj>
              </mc:Choice>
              <mc:Fallback>
                <p:oleObj name="Acrobat Document" r:id="rId3" imgW="5829224" imgH="7543800" progId="AcroExch.Document.DC">
                  <p:embed/>
                  <p:pic>
                    <p:nvPicPr>
                      <p:cNvPr id="0" name=""/>
                      <p:cNvPicPr/>
                      <p:nvPr/>
                    </p:nvPicPr>
                    <p:blipFill>
                      <a:blip r:embed="rId4"/>
                      <a:stretch>
                        <a:fillRect/>
                      </a:stretch>
                    </p:blipFill>
                    <p:spPr>
                      <a:xfrm>
                        <a:off x="381000" y="742951"/>
                        <a:ext cx="3140075" cy="4064000"/>
                      </a:xfrm>
                      <a:prstGeom prst="rect">
                        <a:avLst/>
                      </a:prstGeom>
                      <a:noFill/>
                      <a:ln>
                        <a:solidFill>
                          <a:schemeClr val="tx1"/>
                        </a:solidFill>
                      </a:ln>
                    </p:spPr>
                  </p:pic>
                </p:oleObj>
              </mc:Fallback>
            </mc:AlternateContent>
          </a:graphicData>
        </a:graphic>
      </p:graphicFrame>
      <p:sp>
        <p:nvSpPr>
          <p:cNvPr id="4" name="TextBox 3"/>
          <p:cNvSpPr txBox="1"/>
          <p:nvPr/>
        </p:nvSpPr>
        <p:spPr>
          <a:xfrm>
            <a:off x="3962400" y="1200150"/>
            <a:ext cx="4724400" cy="5632311"/>
          </a:xfrm>
          <a:prstGeom prst="rect">
            <a:avLst/>
          </a:prstGeom>
          <a:noFill/>
        </p:spPr>
        <p:txBody>
          <a:bodyPr wrap="square" rtlCol="0">
            <a:spAutoFit/>
          </a:bodyPr>
          <a:lstStyle/>
          <a:p>
            <a:pPr algn="ctr"/>
            <a:r>
              <a:rPr lang="en-US" sz="2000" b="1" dirty="0">
                <a:latin typeface="Verdana" panose="020B0604030504040204" pitchFamily="34" charset="0"/>
                <a:ea typeface="Verdana" panose="020B0604030504040204" pitchFamily="34" charset="0"/>
              </a:rPr>
              <a:t>All State Program</a:t>
            </a:r>
          </a:p>
          <a:p>
            <a:pPr algn="ctr"/>
            <a:endParaRPr lang="en-US" sz="2000" b="1" dirty="0">
              <a:latin typeface="Verdana" panose="020B0604030504040204" pitchFamily="34" charset="0"/>
              <a:ea typeface="Verdana" panose="020B0604030504040204" pitchFamily="34" charset="0"/>
            </a:endParaRPr>
          </a:p>
          <a:p>
            <a:pPr algn="ctr"/>
            <a:r>
              <a:rPr lang="en-US" sz="2000" dirty="0">
                <a:ea typeface="Verdana" panose="020B0604030504040204" pitchFamily="34" charset="0"/>
              </a:rPr>
              <a:t>Develop a “Post/District Membership Recruiting Plan” and submit to your District Commander and the State Adjutant by 09/30/21.</a:t>
            </a:r>
          </a:p>
          <a:p>
            <a:pPr algn="ctr"/>
            <a:endParaRPr lang="en-US" sz="2000" dirty="0">
              <a:ea typeface="Verdana" panose="020B0604030504040204" pitchFamily="34" charset="0"/>
            </a:endParaRPr>
          </a:p>
          <a:p>
            <a:pPr algn="ctr"/>
            <a:r>
              <a:rPr lang="en-US" sz="2000" dirty="0">
                <a:ea typeface="Verdana" panose="020B0604030504040204" pitchFamily="34" charset="0"/>
              </a:rPr>
              <a:t>Must conduct at least two (2) membership drives/recruiting events by 05/01/22.</a:t>
            </a:r>
          </a:p>
          <a:p>
            <a:pPr algn="ctr"/>
            <a:endParaRPr lang="en-US" dirty="0">
              <a:latin typeface="Verdana" panose="020B0604030504040204" pitchFamily="34" charset="0"/>
              <a:ea typeface="Verdana" panose="020B0604030504040204" pitchFamily="34" charset="0"/>
            </a:endParaRPr>
          </a:p>
          <a:p>
            <a:pPr algn="ctr"/>
            <a:endParaRPr lang="en-US" dirty="0">
              <a:latin typeface="Verdana" panose="020B0604030504040204" pitchFamily="34" charset="0"/>
              <a:ea typeface="Verdana" panose="020B0604030504040204" pitchFamily="34" charset="0"/>
            </a:endParaRPr>
          </a:p>
          <a:p>
            <a:pPr algn="ctr" defTabSz="114300"/>
            <a:endParaRPr lang="en-US" dirty="0">
              <a:latin typeface="Verdana" panose="020B0604030504040204" pitchFamily="34" charset="0"/>
              <a:ea typeface="Verdana" panose="020B0604030504040204" pitchFamily="34" charset="0"/>
            </a:endParaRPr>
          </a:p>
          <a:p>
            <a:pPr marL="285750" indent="-285750" algn="ctr">
              <a:buFont typeface="Wingdings" panose="05000000000000000000" pitchFamily="2" charset="2"/>
              <a:buChar char="Ø"/>
            </a:pPr>
            <a:endParaRPr lang="en-US" dirty="0">
              <a:latin typeface="Verdana" panose="020B0604030504040204" pitchFamily="34" charset="0"/>
              <a:ea typeface="Verdana" panose="020B0604030504040204" pitchFamily="34" charset="0"/>
            </a:endParaRPr>
          </a:p>
          <a:p>
            <a:pPr marL="342900" indent="-342900">
              <a:buFont typeface="Arial" panose="020B0604020202020204" pitchFamily="34" charset="0"/>
              <a:buChar char="•"/>
            </a:pPr>
            <a:endParaRPr lang="en-US" dirty="0">
              <a:latin typeface="Verdana" panose="020B0604030504040204" pitchFamily="34" charset="0"/>
              <a:ea typeface="Verdana" panose="020B0604030504040204" pitchFamily="34" charset="0"/>
            </a:endParaRPr>
          </a:p>
          <a:p>
            <a:endParaRPr lang="en-US" dirty="0">
              <a:latin typeface="Verdana" panose="020B0604030504040204" pitchFamily="34" charset="0"/>
              <a:ea typeface="Verdana" panose="020B0604030504040204" pitchFamily="34" charset="0"/>
            </a:endParaRPr>
          </a:p>
          <a:p>
            <a:endParaRPr lang="en-US" dirty="0">
              <a:latin typeface="Verdana" panose="020B0604030504040204" pitchFamily="34" charset="0"/>
              <a:ea typeface="Verdana" panose="020B0604030504040204" pitchFamily="34" charset="0"/>
            </a:endParaRPr>
          </a:p>
          <a:p>
            <a:endParaRPr lang="en-US" dirty="0">
              <a:latin typeface="Verdana" panose="020B0604030504040204" pitchFamily="34" charset="0"/>
              <a:ea typeface="Verdana" panose="020B0604030504040204" pitchFamily="34" charset="0"/>
            </a:endParaRPr>
          </a:p>
          <a:p>
            <a:pPr marL="342900" indent="-342900">
              <a:buFont typeface="Arial" panose="020B0604020202020204" pitchFamily="34" charset="0"/>
              <a:buChar char="•"/>
            </a:pPr>
            <a:endParaRPr lang="en-US" dirty="0">
              <a:latin typeface="Verdana" panose="020B0604030504040204" pitchFamily="34" charset="0"/>
              <a:ea typeface="Verdana" panose="020B0604030504040204" pitchFamily="34" charset="0"/>
            </a:endParaRPr>
          </a:p>
          <a:p>
            <a:pPr marL="342900" indent="-342900">
              <a:buFont typeface="Arial" panose="020B0604020202020204" pitchFamily="34" charset="0"/>
              <a:buChar char="•"/>
            </a:pPr>
            <a:endParaRPr lang="en-US"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8755375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1733550"/>
            <a:ext cx="3657600" cy="1015663"/>
          </a:xfrm>
          <a:prstGeom prst="rect">
            <a:avLst/>
          </a:prstGeom>
          <a:noFill/>
        </p:spPr>
        <p:txBody>
          <a:bodyPr wrap="square" rtlCol="0">
            <a:spAutoFit/>
          </a:bodyPr>
          <a:lstStyle/>
          <a:p>
            <a:pPr algn="ctr"/>
            <a:r>
              <a:rPr lang="en-US" sz="2000" dirty="0">
                <a:ea typeface="Verdana" panose="020B0604030504040204" pitchFamily="34" charset="0"/>
              </a:rPr>
              <a:t>Utilize the “Recruiting Event Project Plan” to assist with your events!</a:t>
            </a:r>
          </a:p>
        </p:txBody>
      </p:sp>
      <p:graphicFrame>
        <p:nvGraphicFramePr>
          <p:cNvPr id="4" name="Object 3"/>
          <p:cNvGraphicFramePr>
            <a:graphicFrameLocks noChangeAspect="1"/>
          </p:cNvGraphicFramePr>
          <p:nvPr>
            <p:extLst>
              <p:ext uri="{D42A27DB-BD31-4B8C-83A1-F6EECF244321}">
                <p14:modId xmlns:p14="http://schemas.microsoft.com/office/powerpoint/2010/main" val="3224365692"/>
              </p:ext>
            </p:extLst>
          </p:nvPr>
        </p:nvGraphicFramePr>
        <p:xfrm>
          <a:off x="4267200" y="666750"/>
          <a:ext cx="3140075" cy="4064000"/>
        </p:xfrm>
        <a:graphic>
          <a:graphicData uri="http://schemas.openxmlformats.org/presentationml/2006/ole">
            <mc:AlternateContent xmlns:mc="http://schemas.openxmlformats.org/markup-compatibility/2006">
              <mc:Choice xmlns:v="urn:schemas-microsoft-com:vml" Requires="v">
                <p:oleObj name="Acrobat Document" r:id="rId2" imgW="5829224" imgH="7543800" progId="AcroExch.Document.DC">
                  <p:embed/>
                </p:oleObj>
              </mc:Choice>
              <mc:Fallback>
                <p:oleObj name="Acrobat Document" r:id="rId2" imgW="5829224" imgH="7543800" progId="AcroExch.Document.DC">
                  <p:embed/>
                  <p:pic>
                    <p:nvPicPr>
                      <p:cNvPr id="0" name=""/>
                      <p:cNvPicPr/>
                      <p:nvPr/>
                    </p:nvPicPr>
                    <p:blipFill>
                      <a:blip r:embed="rId3"/>
                      <a:stretch>
                        <a:fillRect/>
                      </a:stretch>
                    </p:blipFill>
                    <p:spPr>
                      <a:xfrm>
                        <a:off x="4267200" y="666750"/>
                        <a:ext cx="3140075" cy="4064000"/>
                      </a:xfrm>
                      <a:prstGeom prst="rect">
                        <a:avLst/>
                      </a:prstGeom>
                      <a:ln>
                        <a:solidFill>
                          <a:schemeClr val="tx1"/>
                        </a:solidFill>
                      </a:ln>
                    </p:spPr>
                  </p:pic>
                </p:oleObj>
              </mc:Fallback>
            </mc:AlternateContent>
          </a:graphicData>
        </a:graphic>
      </p:graphicFrame>
    </p:spTree>
    <p:extLst>
      <p:ext uri="{BB962C8B-B14F-4D97-AF65-F5344CB8AC3E}">
        <p14:creationId xmlns:p14="http://schemas.microsoft.com/office/powerpoint/2010/main" val="33840468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363754376"/>
              </p:ext>
            </p:extLst>
          </p:nvPr>
        </p:nvGraphicFramePr>
        <p:xfrm>
          <a:off x="533400" y="285750"/>
          <a:ext cx="3505200" cy="4536558"/>
        </p:xfrm>
        <a:graphic>
          <a:graphicData uri="http://schemas.openxmlformats.org/presentationml/2006/ole">
            <mc:AlternateContent xmlns:mc="http://schemas.openxmlformats.org/markup-compatibility/2006">
              <mc:Choice xmlns:v="urn:schemas-microsoft-com:vml" Requires="v">
                <p:oleObj name="Acrobat Document" r:id="rId2" imgW="5829224" imgH="7543800" progId="AcroExch.Document.DC">
                  <p:embed/>
                </p:oleObj>
              </mc:Choice>
              <mc:Fallback>
                <p:oleObj name="Acrobat Document" r:id="rId2" imgW="5829224" imgH="7543800" progId="AcroExch.Document.DC">
                  <p:embed/>
                  <p:pic>
                    <p:nvPicPr>
                      <p:cNvPr id="0" name=""/>
                      <p:cNvPicPr/>
                      <p:nvPr/>
                    </p:nvPicPr>
                    <p:blipFill>
                      <a:blip r:embed="rId3"/>
                      <a:stretch>
                        <a:fillRect/>
                      </a:stretch>
                    </p:blipFill>
                    <p:spPr>
                      <a:xfrm>
                        <a:off x="533400" y="285750"/>
                        <a:ext cx="3505200" cy="4536558"/>
                      </a:xfrm>
                      <a:prstGeom prst="rect">
                        <a:avLst/>
                      </a:prstGeom>
                      <a:ln>
                        <a:solidFill>
                          <a:schemeClr val="tx1"/>
                        </a:solidFill>
                      </a:ln>
                    </p:spPr>
                  </p:pic>
                </p:oleObj>
              </mc:Fallback>
            </mc:AlternateContent>
          </a:graphicData>
        </a:graphic>
      </p:graphicFrame>
      <p:sp>
        <p:nvSpPr>
          <p:cNvPr id="5" name="TextBox 4"/>
          <p:cNvSpPr txBox="1"/>
          <p:nvPr/>
        </p:nvSpPr>
        <p:spPr>
          <a:xfrm>
            <a:off x="4797073" y="1428750"/>
            <a:ext cx="3886200" cy="2215991"/>
          </a:xfrm>
          <a:prstGeom prst="rect">
            <a:avLst/>
          </a:prstGeom>
          <a:noFill/>
        </p:spPr>
        <p:txBody>
          <a:bodyPr wrap="square" rtlCol="0">
            <a:spAutoFit/>
          </a:bodyPr>
          <a:lstStyle/>
          <a:p>
            <a:pPr algn="ctr"/>
            <a:r>
              <a:rPr lang="en-US" sz="2000" dirty="0">
                <a:ea typeface="Verdana" panose="020B0604030504040204" pitchFamily="34" charset="0"/>
              </a:rPr>
              <a:t>Complete the “District/Post Recruiting Event Report” for each event held. </a:t>
            </a:r>
          </a:p>
          <a:p>
            <a:endParaRPr lang="en-US" sz="2000" dirty="0">
              <a:ea typeface="Verdana" panose="020B0604030504040204" pitchFamily="34" charset="0"/>
            </a:endParaRPr>
          </a:p>
          <a:p>
            <a:pPr algn="ctr"/>
            <a:r>
              <a:rPr lang="en-US" sz="2000" dirty="0">
                <a:ea typeface="Verdana" panose="020B0604030504040204" pitchFamily="34" charset="0"/>
              </a:rPr>
              <a:t>Submit via email to </a:t>
            </a:r>
            <a:r>
              <a:rPr lang="en-US" sz="2000" dirty="0">
                <a:ea typeface="Verdana" panose="020B0604030504040204" pitchFamily="34" charset="0"/>
                <a:hlinkClick r:id="rId4"/>
              </a:rPr>
              <a:t>info@vfwca.org</a:t>
            </a:r>
            <a:r>
              <a:rPr lang="en-US" sz="2000" dirty="0">
                <a:ea typeface="Verdana" panose="020B0604030504040204" pitchFamily="34" charset="0"/>
              </a:rPr>
              <a:t> or mail to Department.</a:t>
            </a:r>
          </a:p>
          <a:p>
            <a:endParaRPr lang="en-US"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886308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819150"/>
            <a:ext cx="8198216" cy="584775"/>
          </a:xfrm>
        </p:spPr>
        <p:txBody>
          <a:bodyPr/>
          <a:lstStyle/>
          <a:p>
            <a:pPr algn="ctr"/>
            <a:r>
              <a:rPr lang="en-US" sz="2000" dirty="0"/>
              <a:t>National Membership Program</a:t>
            </a:r>
            <a:br>
              <a:rPr lang="en-US" sz="1800" dirty="0"/>
            </a:br>
            <a:endParaRPr lang="en-US" sz="1800" dirty="0"/>
          </a:p>
        </p:txBody>
      </p:sp>
      <p:sp>
        <p:nvSpPr>
          <p:cNvPr id="3" name="TextBox 2"/>
          <p:cNvSpPr txBox="1"/>
          <p:nvPr/>
        </p:nvSpPr>
        <p:spPr>
          <a:xfrm>
            <a:off x="505326" y="1206659"/>
            <a:ext cx="5638800" cy="3754874"/>
          </a:xfrm>
          <a:prstGeom prst="rect">
            <a:avLst/>
          </a:prstGeom>
          <a:noFill/>
        </p:spPr>
        <p:txBody>
          <a:bodyPr wrap="square" rtlCol="0">
            <a:spAutoFit/>
          </a:bodyPr>
          <a:lstStyle/>
          <a:p>
            <a:pPr marL="171450" indent="-171450">
              <a:buFont typeface="Wingdings" panose="05000000000000000000" pitchFamily="2" charset="2"/>
              <a:buChar char="Ø"/>
            </a:pPr>
            <a:r>
              <a:rPr lang="en-US" sz="2000" dirty="0"/>
              <a:t>Become familiar with criteria for All American</a:t>
            </a:r>
          </a:p>
          <a:p>
            <a:pPr marL="171450" indent="-171450">
              <a:buFont typeface="Wingdings" panose="05000000000000000000" pitchFamily="2" charset="2"/>
              <a:buChar char="Ø"/>
            </a:pPr>
            <a:r>
              <a:rPr lang="en-US" sz="2000" dirty="0"/>
              <a:t>Strive for Recruiting Awards</a:t>
            </a:r>
          </a:p>
          <a:p>
            <a:pPr marL="628650" lvl="1" indent="-171450">
              <a:buFont typeface="Wingdings" panose="05000000000000000000" pitchFamily="2" charset="2"/>
              <a:buChar char="Ø"/>
            </a:pPr>
            <a:r>
              <a:rPr lang="en-US" dirty="0"/>
              <a:t>Early Bird Award – VFW Legislative Conference award</a:t>
            </a:r>
          </a:p>
          <a:p>
            <a:pPr marL="628650" lvl="1" indent="-171450">
              <a:buFont typeface="Wingdings" panose="05000000000000000000" pitchFamily="2" charset="2"/>
              <a:buChar char="Ø"/>
            </a:pPr>
            <a:r>
              <a:rPr lang="en-US" dirty="0"/>
              <a:t>New &amp; Reinstated Member Award</a:t>
            </a:r>
          </a:p>
          <a:p>
            <a:pPr marL="628650" lvl="1" indent="-171450">
              <a:buFont typeface="Wingdings" panose="05000000000000000000" pitchFamily="2" charset="2"/>
              <a:buChar char="Ø"/>
            </a:pPr>
            <a:r>
              <a:rPr lang="en-US" dirty="0"/>
              <a:t>Kansas City Spree</a:t>
            </a:r>
          </a:p>
          <a:p>
            <a:pPr marL="628650" lvl="1" indent="-171450">
              <a:buFont typeface="Wingdings" panose="05000000000000000000" pitchFamily="2" charset="2"/>
              <a:buChar char="Ø"/>
            </a:pPr>
            <a:r>
              <a:rPr lang="en-US" dirty="0"/>
              <a:t>100% Post Award</a:t>
            </a:r>
          </a:p>
          <a:p>
            <a:pPr marL="628650" lvl="1" indent="-171450">
              <a:buFont typeface="Wingdings" panose="05000000000000000000" pitchFamily="2" charset="2"/>
              <a:buChar char="Ø"/>
            </a:pPr>
            <a:r>
              <a:rPr lang="en-US" dirty="0"/>
              <a:t>100% Commander Drawing</a:t>
            </a:r>
          </a:p>
          <a:p>
            <a:pPr marL="628650" lvl="1" indent="-171450">
              <a:buFont typeface="Wingdings" panose="05000000000000000000" pitchFamily="2" charset="2"/>
              <a:buChar char="Ø"/>
            </a:pPr>
            <a:r>
              <a:rPr lang="en-US" dirty="0"/>
              <a:t>Post Commander and Quartermaster Division Challenge</a:t>
            </a:r>
          </a:p>
          <a:p>
            <a:pPr marL="628650" lvl="1" indent="-171450">
              <a:buFont typeface="Wingdings" panose="05000000000000000000" pitchFamily="2" charset="2"/>
              <a:buChar char="Ø"/>
            </a:pPr>
            <a:r>
              <a:rPr lang="en-US" dirty="0"/>
              <a:t>Legacy Life Membership Acquisition</a:t>
            </a:r>
          </a:p>
          <a:p>
            <a:pPr marL="628650" lvl="1" indent="-171450">
              <a:buFont typeface="Wingdings" panose="05000000000000000000" pitchFamily="2" charset="2"/>
              <a:buChar char="Ø"/>
            </a:pPr>
            <a:r>
              <a:rPr lang="en-US" dirty="0"/>
              <a:t>Elite Recruiter</a:t>
            </a:r>
          </a:p>
          <a:p>
            <a:pPr marL="628650" lvl="1" indent="-171450">
              <a:buFont typeface="Wingdings" panose="05000000000000000000" pitchFamily="2" charset="2"/>
              <a:buChar char="Ø"/>
            </a:pPr>
            <a:r>
              <a:rPr lang="en-US" dirty="0"/>
              <a:t>Recruiter of the Year</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80221" y="1389777"/>
            <a:ext cx="2579469" cy="3338135"/>
          </a:xfrm>
          <a:prstGeom prst="rect">
            <a:avLst/>
          </a:prstGeom>
          <a:ln>
            <a:solidFill>
              <a:schemeClr val="tx1"/>
            </a:solidFill>
          </a:ln>
        </p:spPr>
      </p:pic>
    </p:spTree>
    <p:extLst>
      <p:ext uri="{BB962C8B-B14F-4D97-AF65-F5344CB8AC3E}">
        <p14:creationId xmlns:p14="http://schemas.microsoft.com/office/powerpoint/2010/main" val="30543677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64346" y="1504950"/>
            <a:ext cx="8138159" cy="2331407"/>
          </a:xfrm>
          <a:prstGeom prst="rect">
            <a:avLst/>
          </a:prstGeom>
        </p:spPr>
        <p:txBody>
          <a:bodyPr vert="horz" wrap="square" lIns="0" tIns="12700" rIns="0" bIns="0" rtlCol="0">
            <a:spAutoFit/>
          </a:bodyPr>
          <a:lstStyle/>
          <a:p>
            <a:pPr marL="241300" indent="-228600">
              <a:lnSpc>
                <a:spcPct val="100000"/>
              </a:lnSpc>
              <a:spcBef>
                <a:spcPts val="100"/>
              </a:spcBef>
              <a:buAutoNum type="arabicPeriod"/>
            </a:pPr>
            <a:endParaRPr lang="en-US" b="1" dirty="0">
              <a:latin typeface="Verdana"/>
              <a:cs typeface="Verdana"/>
            </a:endParaRPr>
          </a:p>
          <a:p>
            <a:pPr marL="241300" indent="-228600">
              <a:lnSpc>
                <a:spcPct val="100000"/>
              </a:lnSpc>
              <a:spcBef>
                <a:spcPts val="100"/>
              </a:spcBef>
              <a:buAutoNum type="arabicPeriod"/>
            </a:pPr>
            <a:r>
              <a:rPr lang="en-US" sz="2000" b="1" dirty="0">
                <a:latin typeface="Verdana" panose="020B0604030504040204" pitchFamily="34" charset="0"/>
                <a:ea typeface="Verdana" panose="020B0604030504040204" pitchFamily="34" charset="0"/>
                <a:cs typeface="Verdana"/>
              </a:rPr>
              <a:t>Know the VFW Mission: </a:t>
            </a:r>
          </a:p>
          <a:p>
            <a:pPr marL="12700">
              <a:lnSpc>
                <a:spcPct val="100000"/>
              </a:lnSpc>
              <a:spcBef>
                <a:spcPts val="100"/>
              </a:spcBef>
            </a:pPr>
            <a:r>
              <a:rPr lang="en-US" sz="2000" dirty="0">
                <a:cs typeface="Verdana"/>
              </a:rPr>
              <a:t>To foster camaraderie among United States veterans of overseas conflicts. To serve our veterans, the military and our communities. To advocate on behalf of all veterans.</a:t>
            </a:r>
            <a:endParaRPr lang="en-US" sz="2000" b="1" dirty="0">
              <a:cs typeface="Verdana"/>
            </a:endParaRPr>
          </a:p>
          <a:p>
            <a:pPr marL="12700">
              <a:lnSpc>
                <a:spcPct val="100000"/>
              </a:lnSpc>
              <a:spcBef>
                <a:spcPts val="100"/>
              </a:spcBef>
            </a:pPr>
            <a:endParaRPr lang="en-US" sz="1400" b="1" dirty="0">
              <a:latin typeface="Verdana"/>
              <a:cs typeface="Verdana"/>
            </a:endParaRPr>
          </a:p>
          <a:p>
            <a:pPr marL="184150" indent="-171450">
              <a:lnSpc>
                <a:spcPct val="100000"/>
              </a:lnSpc>
              <a:spcBef>
                <a:spcPts val="100"/>
              </a:spcBef>
              <a:buFont typeface="Wingdings" panose="05000000000000000000" pitchFamily="2" charset="2"/>
              <a:buChar char="Ø"/>
            </a:pPr>
            <a:endParaRPr lang="en-US" sz="1200" dirty="0">
              <a:latin typeface="Verdana"/>
              <a:cs typeface="Verdana"/>
            </a:endParaRPr>
          </a:p>
          <a:p>
            <a:pPr marL="12700">
              <a:lnSpc>
                <a:spcPct val="100000"/>
              </a:lnSpc>
              <a:spcBef>
                <a:spcPts val="100"/>
              </a:spcBef>
            </a:pPr>
            <a:endParaRPr lang="en-US" sz="1200" dirty="0">
              <a:latin typeface="Verdana"/>
              <a:cs typeface="Verdana"/>
            </a:endParaRPr>
          </a:p>
          <a:p>
            <a:pPr>
              <a:lnSpc>
                <a:spcPct val="100000"/>
              </a:lnSpc>
              <a:spcBef>
                <a:spcPts val="40"/>
              </a:spcBef>
            </a:pPr>
            <a:endParaRPr sz="1050" dirty="0">
              <a:latin typeface="Verdana"/>
              <a:cs typeface="Verdana"/>
            </a:endParaRPr>
          </a:p>
        </p:txBody>
      </p:sp>
      <p:sp>
        <p:nvSpPr>
          <p:cNvPr id="3" name="Title 2"/>
          <p:cNvSpPr>
            <a:spLocks noGrp="1"/>
          </p:cNvSpPr>
          <p:nvPr>
            <p:ph type="title"/>
          </p:nvPr>
        </p:nvSpPr>
        <p:spPr>
          <a:xfrm>
            <a:off x="464346" y="895350"/>
            <a:ext cx="8198216" cy="539353"/>
          </a:xfrm>
        </p:spPr>
        <p:txBody>
          <a:bodyPr/>
          <a:lstStyle/>
          <a:p>
            <a:pPr algn="ctr"/>
            <a:br>
              <a:rPr lang="en-US" sz="2000" dirty="0"/>
            </a:br>
            <a:r>
              <a:rPr lang="en-US" sz="2000" dirty="0"/>
              <a:t>5 Steps to Effective Recruiting</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72891" y="867677"/>
            <a:ext cx="8198216" cy="4316566"/>
          </a:xfrm>
        </p:spPr>
        <p:txBody>
          <a:bodyPr/>
          <a:lstStyle/>
          <a:p>
            <a:pPr marL="12700">
              <a:lnSpc>
                <a:spcPct val="100000"/>
              </a:lnSpc>
              <a:spcBef>
                <a:spcPts val="100"/>
              </a:spcBef>
            </a:pPr>
            <a:r>
              <a:rPr lang="en-US" sz="2000" b="1" dirty="0">
                <a:latin typeface="Verdana" panose="020B0604030504040204" pitchFamily="34" charset="0"/>
                <a:ea typeface="Verdana" panose="020B0604030504040204" pitchFamily="34" charset="0"/>
                <a:cs typeface="Verdana"/>
              </a:rPr>
              <a:t>2. Know Who We Are:</a:t>
            </a:r>
          </a:p>
          <a:p>
            <a:pPr marL="184150" indent="-171450">
              <a:lnSpc>
                <a:spcPct val="100000"/>
              </a:lnSpc>
              <a:spcBef>
                <a:spcPts val="100"/>
              </a:spcBef>
              <a:buFont typeface="Wingdings" panose="05000000000000000000" pitchFamily="2" charset="2"/>
              <a:buChar char="Ø"/>
            </a:pPr>
            <a:r>
              <a:rPr lang="en-US" sz="2000" dirty="0">
                <a:ea typeface="Verdana" panose="020B0604030504040204" pitchFamily="34" charset="0"/>
                <a:cs typeface="Verdana"/>
              </a:rPr>
              <a:t>A nonprofit veterans service organization comprised of eligible veterans and military service members from the active, guard and reserve forces. </a:t>
            </a:r>
          </a:p>
          <a:p>
            <a:pPr marL="184150" indent="-171450">
              <a:lnSpc>
                <a:spcPct val="100000"/>
              </a:lnSpc>
              <a:spcBef>
                <a:spcPts val="100"/>
              </a:spcBef>
              <a:buFont typeface="Wingdings" panose="05000000000000000000" pitchFamily="2" charset="2"/>
              <a:buChar char="Ø"/>
            </a:pPr>
            <a:r>
              <a:rPr lang="en-US" sz="2000" dirty="0">
                <a:ea typeface="Verdana" panose="020B0604030504040204" pitchFamily="34" charset="0"/>
                <a:cs typeface="Verdana"/>
              </a:rPr>
              <a:t>Founded in 1899 when veterans of the Spanish-American War and the Philippine Insurrection founded local organizations to secure rights and benefits for their service.</a:t>
            </a:r>
          </a:p>
          <a:p>
            <a:pPr marL="184150" indent="-171450">
              <a:lnSpc>
                <a:spcPct val="100000"/>
              </a:lnSpc>
              <a:spcBef>
                <a:spcPts val="100"/>
              </a:spcBef>
              <a:buFont typeface="Wingdings" panose="05000000000000000000" pitchFamily="2" charset="2"/>
              <a:buChar char="Ø"/>
            </a:pPr>
            <a:r>
              <a:rPr lang="en-US" sz="2000" dirty="0">
                <a:ea typeface="Verdana" panose="020B0604030504040204" pitchFamily="34" charset="0"/>
                <a:cs typeface="Verdana"/>
              </a:rPr>
              <a:t>Today, membership stands at more than 1.5 million members of the VFW and its Auxiliary.</a:t>
            </a:r>
          </a:p>
          <a:p>
            <a:pPr marL="171450" indent="-171450">
              <a:buFont typeface="Wingdings" panose="05000000000000000000" pitchFamily="2" charset="2"/>
              <a:buChar char="Ø"/>
            </a:pPr>
            <a:r>
              <a:rPr lang="en-US" sz="2000" dirty="0">
                <a:ea typeface="Verdana" panose="020B0604030504040204" pitchFamily="34" charset="0"/>
              </a:rPr>
              <a:t>The VFW is the nation’s largest organization composed entirely of veterans who’ve served in a foreign conflict.</a:t>
            </a:r>
          </a:p>
          <a:p>
            <a:pPr marL="171450" indent="-171450">
              <a:buFont typeface="Wingdings" panose="05000000000000000000" pitchFamily="2" charset="2"/>
              <a:buChar char="Ø"/>
            </a:pPr>
            <a:r>
              <a:rPr lang="en-US" sz="2000" dirty="0">
                <a:ea typeface="Verdana" panose="020B0604030504040204" pitchFamily="34" charset="0"/>
              </a:rPr>
              <a:t>More than half of our new members since 2005 have been age 39 and younger.</a:t>
            </a:r>
          </a:p>
          <a:p>
            <a:pPr marL="171450" indent="-171450">
              <a:buFont typeface="Wingdings" panose="05000000000000000000" pitchFamily="2" charset="2"/>
              <a:buChar char="Ø"/>
            </a:pPr>
            <a:r>
              <a:rPr lang="en-US" sz="2000" dirty="0">
                <a:ea typeface="Verdana" panose="020B0604030504040204" pitchFamily="34" charset="0"/>
              </a:rPr>
              <a:t>Women veterans are one of the fastest-growing groups in our ranks.</a:t>
            </a:r>
          </a:p>
          <a:p>
            <a:endParaRPr lang="en-US" dirty="0"/>
          </a:p>
        </p:txBody>
      </p:sp>
    </p:spTree>
    <p:extLst>
      <p:ext uri="{BB962C8B-B14F-4D97-AF65-F5344CB8AC3E}">
        <p14:creationId xmlns:p14="http://schemas.microsoft.com/office/powerpoint/2010/main" val="39658569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72891" y="1200150"/>
            <a:ext cx="5546909" cy="4013919"/>
          </a:xfrm>
        </p:spPr>
        <p:txBody>
          <a:bodyPr/>
          <a:lstStyle/>
          <a:p>
            <a:pPr marL="12700">
              <a:lnSpc>
                <a:spcPct val="100000"/>
              </a:lnSpc>
              <a:spcBef>
                <a:spcPts val="100"/>
              </a:spcBef>
            </a:pPr>
            <a:r>
              <a:rPr lang="en-US" sz="2000" b="1" dirty="0">
                <a:latin typeface="Verdana"/>
                <a:cs typeface="Verdana"/>
              </a:rPr>
              <a:t>3. Know the Membership Mission:</a:t>
            </a:r>
          </a:p>
          <a:p>
            <a:pPr marL="12700">
              <a:lnSpc>
                <a:spcPct val="100000"/>
              </a:lnSpc>
              <a:spcBef>
                <a:spcPts val="100"/>
              </a:spcBef>
            </a:pPr>
            <a:endParaRPr lang="en-US" sz="2000" b="1" dirty="0">
              <a:latin typeface="Verdana"/>
              <a:cs typeface="Verdana"/>
            </a:endParaRPr>
          </a:p>
          <a:p>
            <a:pPr marL="298450" marR="5080" indent="-285750">
              <a:lnSpc>
                <a:spcPct val="100000"/>
              </a:lnSpc>
              <a:spcBef>
                <a:spcPts val="5"/>
              </a:spcBef>
              <a:buFont typeface="Wingdings" panose="05000000000000000000" pitchFamily="2" charset="2"/>
              <a:buChar char="Ø"/>
            </a:pPr>
            <a:r>
              <a:rPr lang="en-US" sz="2000" dirty="0">
                <a:cs typeface="Verdana"/>
              </a:rPr>
              <a:t>To </a:t>
            </a:r>
            <a:r>
              <a:rPr lang="en-US" sz="2000" spc="-5" dirty="0">
                <a:cs typeface="Verdana"/>
              </a:rPr>
              <a:t>recruit, retain and mentor </a:t>
            </a:r>
            <a:r>
              <a:rPr lang="en-US" sz="2000" dirty="0">
                <a:cs typeface="Verdana"/>
              </a:rPr>
              <a:t>a </a:t>
            </a:r>
            <a:r>
              <a:rPr lang="en-US" sz="2000" spc="-5" dirty="0">
                <a:cs typeface="Verdana"/>
              </a:rPr>
              <a:t>stable membership base </a:t>
            </a:r>
            <a:r>
              <a:rPr lang="en-US" sz="2000" spc="-10" dirty="0">
                <a:cs typeface="Verdana"/>
              </a:rPr>
              <a:t>including all </a:t>
            </a:r>
            <a:r>
              <a:rPr lang="en-US" sz="2000" spc="-5" dirty="0">
                <a:cs typeface="Verdana"/>
              </a:rPr>
              <a:t>generations </a:t>
            </a:r>
            <a:r>
              <a:rPr lang="en-US" sz="2000" dirty="0">
                <a:cs typeface="Verdana"/>
              </a:rPr>
              <a:t>of </a:t>
            </a:r>
            <a:r>
              <a:rPr lang="en-US" sz="2000" spc="-5" dirty="0">
                <a:cs typeface="Verdana"/>
              </a:rPr>
              <a:t>veterans. </a:t>
            </a:r>
          </a:p>
          <a:p>
            <a:pPr marL="298450" marR="5080" indent="-285750">
              <a:lnSpc>
                <a:spcPct val="100000"/>
              </a:lnSpc>
              <a:spcBef>
                <a:spcPts val="5"/>
              </a:spcBef>
              <a:buFont typeface="Wingdings" panose="05000000000000000000" pitchFamily="2" charset="2"/>
              <a:buChar char="Ø"/>
            </a:pPr>
            <a:r>
              <a:rPr lang="en-US" sz="2000" dirty="0">
                <a:cs typeface="Verdana"/>
              </a:rPr>
              <a:t>To </a:t>
            </a:r>
            <a:r>
              <a:rPr lang="en-US" sz="2000" spc="-5" dirty="0">
                <a:cs typeface="Verdana"/>
              </a:rPr>
              <a:t>cultivate </a:t>
            </a:r>
            <a:r>
              <a:rPr lang="en-US" sz="2000" dirty="0">
                <a:cs typeface="Verdana"/>
              </a:rPr>
              <a:t>a  </a:t>
            </a:r>
            <a:r>
              <a:rPr lang="en-US" sz="2000" spc="-5" dirty="0">
                <a:cs typeface="Verdana"/>
              </a:rPr>
              <a:t>membership that </a:t>
            </a:r>
            <a:r>
              <a:rPr lang="en-US" sz="2000" spc="-10" dirty="0">
                <a:cs typeface="Verdana"/>
              </a:rPr>
              <a:t>is </a:t>
            </a:r>
            <a:r>
              <a:rPr lang="en-US" sz="2000" spc="-5" dirty="0">
                <a:cs typeface="Verdana"/>
              </a:rPr>
              <a:t>well versed </a:t>
            </a:r>
            <a:r>
              <a:rPr lang="en-US" sz="2000" spc="-10" dirty="0">
                <a:cs typeface="Verdana"/>
              </a:rPr>
              <a:t>in </a:t>
            </a:r>
            <a:r>
              <a:rPr lang="en-US" sz="2000" spc="-5" dirty="0">
                <a:cs typeface="Verdana"/>
              </a:rPr>
              <a:t>institutional knowledge and actively involved at </a:t>
            </a:r>
            <a:r>
              <a:rPr lang="en-US" sz="2000" spc="-10" dirty="0">
                <a:cs typeface="Verdana"/>
              </a:rPr>
              <a:t>all </a:t>
            </a:r>
            <a:r>
              <a:rPr lang="en-US" sz="2000" spc="-5" dirty="0">
                <a:cs typeface="Verdana"/>
              </a:rPr>
              <a:t>levels </a:t>
            </a:r>
            <a:r>
              <a:rPr lang="en-US" sz="2000" dirty="0">
                <a:cs typeface="Verdana"/>
              </a:rPr>
              <a:t>of </a:t>
            </a:r>
            <a:r>
              <a:rPr lang="en-US" sz="2000" spc="-5" dirty="0">
                <a:cs typeface="Verdana"/>
              </a:rPr>
              <a:t>the organization and  </a:t>
            </a:r>
            <a:r>
              <a:rPr lang="en-US" sz="2000" spc="-10" dirty="0">
                <a:cs typeface="Verdana"/>
              </a:rPr>
              <a:t>in </a:t>
            </a:r>
            <a:r>
              <a:rPr lang="en-US" sz="2000" spc="-5" dirty="0">
                <a:cs typeface="Verdana"/>
              </a:rPr>
              <a:t>the local community. </a:t>
            </a:r>
          </a:p>
          <a:p>
            <a:pPr marL="298450" marR="5080" indent="-285750">
              <a:lnSpc>
                <a:spcPct val="100000"/>
              </a:lnSpc>
              <a:spcBef>
                <a:spcPts val="5"/>
              </a:spcBef>
              <a:buFont typeface="Wingdings" panose="05000000000000000000" pitchFamily="2" charset="2"/>
              <a:buChar char="Ø"/>
            </a:pPr>
            <a:r>
              <a:rPr lang="en-US" sz="2000" dirty="0">
                <a:cs typeface="Verdana"/>
              </a:rPr>
              <a:t>To </a:t>
            </a:r>
            <a:r>
              <a:rPr lang="en-US" sz="2000" spc="-5" dirty="0">
                <a:cs typeface="Verdana"/>
              </a:rPr>
              <a:t>establish Posts with </a:t>
            </a:r>
            <a:r>
              <a:rPr lang="en-US" sz="2000" dirty="0">
                <a:cs typeface="Verdana"/>
              </a:rPr>
              <a:t>an </a:t>
            </a:r>
            <a:r>
              <a:rPr lang="en-US" sz="2000" spc="-5" dirty="0">
                <a:cs typeface="Verdana"/>
              </a:rPr>
              <a:t>established vision </a:t>
            </a:r>
            <a:r>
              <a:rPr lang="en-US" sz="2000" dirty="0">
                <a:cs typeface="Verdana"/>
              </a:rPr>
              <a:t>of </a:t>
            </a:r>
            <a:r>
              <a:rPr lang="en-US" sz="2000" spc="-5" dirty="0">
                <a:cs typeface="Verdana"/>
              </a:rPr>
              <a:t>service, leadership and community outreach.</a:t>
            </a:r>
          </a:p>
          <a:p>
            <a:pPr marL="298450" marR="5080" indent="-285750">
              <a:lnSpc>
                <a:spcPct val="100000"/>
              </a:lnSpc>
              <a:spcBef>
                <a:spcPts val="5"/>
              </a:spcBef>
              <a:buFont typeface="Wingdings" panose="05000000000000000000" pitchFamily="2" charset="2"/>
              <a:buChar char="Ø"/>
            </a:pPr>
            <a:endParaRPr lang="en-US" sz="1400" spc="-5" dirty="0">
              <a:latin typeface="Verdana"/>
              <a:cs typeface="Verdana"/>
            </a:endParaRPr>
          </a:p>
          <a:p>
            <a:pPr marL="298450" marR="5080" indent="-285750">
              <a:lnSpc>
                <a:spcPct val="100000"/>
              </a:lnSpc>
              <a:spcBef>
                <a:spcPts val="5"/>
              </a:spcBef>
              <a:buFont typeface="Wingdings" panose="05000000000000000000" pitchFamily="2" charset="2"/>
              <a:buChar char="Ø"/>
            </a:pPr>
            <a:endParaRPr lang="en-US" sz="1400" spc="-5" dirty="0">
              <a:latin typeface="Verdana"/>
              <a:cs typeface="Verdana"/>
            </a:endParaRPr>
          </a:p>
          <a:p>
            <a:pPr marL="12700" marR="5080">
              <a:lnSpc>
                <a:spcPct val="100000"/>
              </a:lnSpc>
              <a:spcBef>
                <a:spcPts val="5"/>
              </a:spcBef>
            </a:pPr>
            <a:endParaRPr lang="en-US" sz="1400" spc="-5" dirty="0">
              <a:latin typeface="Verdana"/>
              <a:cs typeface="Verdana"/>
            </a:endParaRPr>
          </a:p>
          <a:p>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464923082"/>
              </p:ext>
            </p:extLst>
          </p:nvPr>
        </p:nvGraphicFramePr>
        <p:xfrm>
          <a:off x="6031992" y="1047750"/>
          <a:ext cx="2884943" cy="3733800"/>
        </p:xfrm>
        <a:graphic>
          <a:graphicData uri="http://schemas.openxmlformats.org/presentationml/2006/ole">
            <mc:AlternateContent xmlns:mc="http://schemas.openxmlformats.org/markup-compatibility/2006">
              <mc:Choice xmlns:v="urn:schemas-microsoft-com:vml" Requires="v">
                <p:oleObj name="Acrobat Document" r:id="rId2" imgW="5829224" imgH="7543800" progId="AcroExch.Document.DC">
                  <p:embed/>
                </p:oleObj>
              </mc:Choice>
              <mc:Fallback>
                <p:oleObj name="Acrobat Document" r:id="rId2" imgW="5829224" imgH="7543800" progId="AcroExch.Document.DC">
                  <p:embed/>
                  <p:pic>
                    <p:nvPicPr>
                      <p:cNvPr id="0" name=""/>
                      <p:cNvPicPr/>
                      <p:nvPr/>
                    </p:nvPicPr>
                    <p:blipFill>
                      <a:blip r:embed="rId3"/>
                      <a:stretch>
                        <a:fillRect/>
                      </a:stretch>
                    </p:blipFill>
                    <p:spPr>
                      <a:xfrm>
                        <a:off x="6031992" y="1047750"/>
                        <a:ext cx="2884943" cy="3733800"/>
                      </a:xfrm>
                      <a:prstGeom prst="rect">
                        <a:avLst/>
                      </a:prstGeom>
                      <a:ln>
                        <a:solidFill>
                          <a:schemeClr val="tx1"/>
                        </a:solidFill>
                      </a:ln>
                    </p:spPr>
                  </p:pic>
                </p:oleObj>
              </mc:Fallback>
            </mc:AlternateContent>
          </a:graphicData>
        </a:graphic>
      </p:graphicFrame>
    </p:spTree>
    <p:extLst>
      <p:ext uri="{BB962C8B-B14F-4D97-AF65-F5344CB8AC3E}">
        <p14:creationId xmlns:p14="http://schemas.microsoft.com/office/powerpoint/2010/main" val="15889929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1443</TotalTime>
  <Words>1023</Words>
  <Application>Microsoft Office PowerPoint</Application>
  <PresentationFormat>On-screen Show (16:9)</PresentationFormat>
  <Paragraphs>130</Paragraphs>
  <Slides>16</Slides>
  <Notes>6</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22" baseType="lpstr">
      <vt:lpstr>Arial</vt:lpstr>
      <vt:lpstr>Calibri</vt:lpstr>
      <vt:lpstr>Verdana</vt:lpstr>
      <vt:lpstr>Wingdings</vt:lpstr>
      <vt:lpstr>Office Theme</vt:lpstr>
      <vt:lpstr>Acrobat Document</vt:lpstr>
      <vt:lpstr>VETERANS OF FOREIGN WARS DEPARTMENT OF CALIFORNIA  MEMBERSHIP &amp; RECRUITING</vt:lpstr>
      <vt:lpstr>Keys to Membership Success </vt:lpstr>
      <vt:lpstr>PowerPoint Presentation</vt:lpstr>
      <vt:lpstr>PowerPoint Presentation</vt:lpstr>
      <vt:lpstr>PowerPoint Presentation</vt:lpstr>
      <vt:lpstr>National Membership Program </vt:lpstr>
      <vt:lpstr> 5 Steps to Effective Recruiting</vt:lpstr>
      <vt:lpstr>PowerPoint Presentation</vt:lpstr>
      <vt:lpstr>PowerPoint Presentation</vt:lpstr>
      <vt:lpstr>PowerPoint Presentation</vt:lpstr>
      <vt:lpstr>PowerPoint Presentation</vt:lpstr>
      <vt:lpstr>Electronic Documents </vt:lpstr>
      <vt:lpstr>Recruiter Success Pocket Guide</vt:lpstr>
      <vt:lpstr>Membership Campaigning on the Post level </vt:lpstr>
      <vt:lpstr>Membership Resources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 Segundo</dc:creator>
  <cp:lastModifiedBy>Rodger Meier</cp:lastModifiedBy>
  <cp:revision>60</cp:revision>
  <cp:lastPrinted>2021-08-20T16:35:42Z</cp:lastPrinted>
  <dcterms:created xsi:type="dcterms:W3CDTF">2020-08-25T04:56:40Z</dcterms:created>
  <dcterms:modified xsi:type="dcterms:W3CDTF">2021-08-20T16:37:08Z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2020-08-19T00:00:00Z</vt:filetime>
  </property>
  <property fmtid="{D5CDD505-2E9C-101B-9397-08002B2CF9AE}" pid="3" name="Creator">
    <vt:lpwstr>Acrobat PDFMaker 20 for PowerPoint</vt:lpwstr>
  </property>
  <property fmtid="{D5CDD505-2E9C-101B-9397-08002B2CF9AE}" pid="4" name="LastSaved">
    <vt:filetime>2020-08-25T00:00:00Z</vt:filetime>
  </property>
</Properties>
</file>