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81" r:id="rId2"/>
    <p:sldId id="259" r:id="rId3"/>
    <p:sldId id="292" r:id="rId4"/>
    <p:sldId id="301" r:id="rId5"/>
    <p:sldId id="302" r:id="rId6"/>
    <p:sldId id="293" r:id="rId7"/>
    <p:sldId id="257" r:id="rId8"/>
    <p:sldId id="311" r:id="rId9"/>
    <p:sldId id="297" r:id="rId10"/>
    <p:sldId id="300" r:id="rId11"/>
    <p:sldId id="295" r:id="rId12"/>
    <p:sldId id="298" r:id="rId13"/>
    <p:sldId id="310" r:id="rId14"/>
    <p:sldId id="312" r:id="rId15"/>
    <p:sldId id="280" r:id="rId16"/>
    <p:sldId id="267" r:id="rId17"/>
    <p:sldId id="304" r:id="rId18"/>
    <p:sldId id="306" r:id="rId19"/>
    <p:sldId id="305" r:id="rId20"/>
    <p:sldId id="307" r:id="rId21"/>
    <p:sldId id="308" r:id="rId22"/>
  </p:sldIdLst>
  <p:sldSz cx="9144000" cy="5143500" type="screen16x9"/>
  <p:notesSz cx="7027863"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65D3C9-A95A-430B-916D-617F36B68C6E}" v="7" dt="2024-01-22T16:18:31.236"/>
    <p1510:client id="{6E2FCBC8-71F4-4405-AD76-EF8865914469}" v="922" dt="2024-01-23T14:55:15.615"/>
    <p1510:client id="{EA1B1344-8DB1-48C2-AD1F-A8B06184118B}" v="8714" dt="2024-01-22T05:41:32.40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80898" autoAdjust="0"/>
  </p:normalViewPr>
  <p:slideViewPr>
    <p:cSldViewPr>
      <p:cViewPr varScale="1">
        <p:scale>
          <a:sx n="119" d="100"/>
          <a:sy n="119" d="100"/>
        </p:scale>
        <p:origin x="137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5407" cy="465693"/>
          </a:xfrm>
          <a:prstGeom prst="rect">
            <a:avLst/>
          </a:prstGeom>
        </p:spPr>
        <p:txBody>
          <a:bodyPr vert="horz" lIns="104580" tIns="52290" rIns="104580" bIns="52290" rtlCol="0"/>
          <a:lstStyle>
            <a:lvl1pPr algn="l">
              <a:defRPr sz="1400"/>
            </a:lvl1pPr>
          </a:lstStyle>
          <a:p>
            <a:endParaRPr lang="en-US" dirty="0"/>
          </a:p>
        </p:txBody>
      </p:sp>
      <p:sp>
        <p:nvSpPr>
          <p:cNvPr id="3" name="Date Placeholder 2"/>
          <p:cNvSpPr>
            <a:spLocks noGrp="1"/>
          </p:cNvSpPr>
          <p:nvPr>
            <p:ph type="dt" idx="1"/>
          </p:nvPr>
        </p:nvSpPr>
        <p:spPr>
          <a:xfrm>
            <a:off x="3981236" y="1"/>
            <a:ext cx="3045407" cy="465693"/>
          </a:xfrm>
          <a:prstGeom prst="rect">
            <a:avLst/>
          </a:prstGeom>
        </p:spPr>
        <p:txBody>
          <a:bodyPr vert="horz" lIns="104580" tIns="52290" rIns="104580" bIns="52290" rtlCol="0"/>
          <a:lstStyle>
            <a:lvl1pPr algn="r">
              <a:defRPr sz="1400"/>
            </a:lvl1pPr>
          </a:lstStyle>
          <a:p>
            <a:fld id="{25A10022-46C9-4356-96CB-97A265BDDD2C}" type="datetimeFigureOut">
              <a:rPr lang="en-US" smtClean="0"/>
              <a:t>1/24/2024</a:t>
            </a:fld>
            <a:endParaRPr lang="en-US" dirty="0"/>
          </a:p>
        </p:txBody>
      </p:sp>
      <p:sp>
        <p:nvSpPr>
          <p:cNvPr id="4" name="Slide Image Placeholder 3"/>
          <p:cNvSpPr>
            <a:spLocks noGrp="1" noRot="1" noChangeAspect="1"/>
          </p:cNvSpPr>
          <p:nvPr>
            <p:ph type="sldImg" idx="2"/>
          </p:nvPr>
        </p:nvSpPr>
        <p:spPr>
          <a:xfrm>
            <a:off x="717550" y="1163638"/>
            <a:ext cx="5592763" cy="3146425"/>
          </a:xfrm>
          <a:prstGeom prst="rect">
            <a:avLst/>
          </a:prstGeom>
          <a:noFill/>
          <a:ln w="12700">
            <a:solidFill>
              <a:prstClr val="black"/>
            </a:solidFill>
          </a:ln>
        </p:spPr>
        <p:txBody>
          <a:bodyPr vert="horz" lIns="104580" tIns="52290" rIns="104580" bIns="52290" rtlCol="0" anchor="ctr"/>
          <a:lstStyle/>
          <a:p>
            <a:endParaRPr lang="en-US" dirty="0"/>
          </a:p>
        </p:txBody>
      </p:sp>
      <p:sp>
        <p:nvSpPr>
          <p:cNvPr id="5" name="Notes Placeholder 4"/>
          <p:cNvSpPr>
            <a:spLocks noGrp="1"/>
          </p:cNvSpPr>
          <p:nvPr>
            <p:ph type="body" sz="quarter" idx="3"/>
          </p:nvPr>
        </p:nvSpPr>
        <p:spPr>
          <a:xfrm>
            <a:off x="702787" y="4481578"/>
            <a:ext cx="5622290" cy="3668053"/>
          </a:xfrm>
          <a:prstGeom prst="rect">
            <a:avLst/>
          </a:prstGeom>
        </p:spPr>
        <p:txBody>
          <a:bodyPr vert="horz" lIns="104580" tIns="52290" rIns="104580" bIns="522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8171"/>
            <a:ext cx="3045407" cy="465693"/>
          </a:xfrm>
          <a:prstGeom prst="rect">
            <a:avLst/>
          </a:prstGeom>
        </p:spPr>
        <p:txBody>
          <a:bodyPr vert="horz" lIns="104580" tIns="52290" rIns="104580" bIns="52290" rtlCol="0" anchor="b"/>
          <a:lstStyle>
            <a:lvl1pPr algn="l">
              <a:defRPr sz="1400"/>
            </a:lvl1pPr>
          </a:lstStyle>
          <a:p>
            <a:endParaRPr lang="en-US" dirty="0"/>
          </a:p>
        </p:txBody>
      </p:sp>
      <p:sp>
        <p:nvSpPr>
          <p:cNvPr id="7" name="Slide Number Placeholder 6"/>
          <p:cNvSpPr>
            <a:spLocks noGrp="1"/>
          </p:cNvSpPr>
          <p:nvPr>
            <p:ph type="sldNum" sz="quarter" idx="5"/>
          </p:nvPr>
        </p:nvSpPr>
        <p:spPr>
          <a:xfrm>
            <a:off x="3981236" y="8848171"/>
            <a:ext cx="3045407" cy="465693"/>
          </a:xfrm>
          <a:prstGeom prst="rect">
            <a:avLst/>
          </a:prstGeom>
        </p:spPr>
        <p:txBody>
          <a:bodyPr vert="horz" lIns="104580" tIns="52290" rIns="104580" bIns="52290" rtlCol="0" anchor="b"/>
          <a:lstStyle>
            <a:lvl1pPr algn="r">
              <a:defRPr sz="1400"/>
            </a:lvl1pPr>
          </a:lstStyle>
          <a:p>
            <a:fld id="{54D77F3F-16D1-4ECE-86A2-4686F9326D97}" type="slidenum">
              <a:rPr lang="en-US" smtClean="0"/>
              <a:t>‹#›</a:t>
            </a:fld>
            <a:endParaRPr lang="en-US" dirty="0"/>
          </a:p>
        </p:txBody>
      </p:sp>
    </p:spTree>
    <p:extLst>
      <p:ext uri="{BB962C8B-B14F-4D97-AF65-F5344CB8AC3E}">
        <p14:creationId xmlns:p14="http://schemas.microsoft.com/office/powerpoint/2010/main" val="2260126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D77F3F-16D1-4ECE-86A2-4686F9326D97}" type="slidenum">
              <a:rPr lang="en-US" smtClean="0"/>
              <a:t>1</a:t>
            </a:fld>
            <a:endParaRPr lang="en-US" dirty="0"/>
          </a:p>
        </p:txBody>
      </p:sp>
    </p:spTree>
    <p:extLst>
      <p:ext uri="{BB962C8B-B14F-4D97-AF65-F5344CB8AC3E}">
        <p14:creationId xmlns:p14="http://schemas.microsoft.com/office/powerpoint/2010/main" val="3714631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D77F3F-16D1-4ECE-86A2-4686F9326D97}" type="slidenum">
              <a:rPr lang="en-US" smtClean="0"/>
              <a:t>6</a:t>
            </a:fld>
            <a:endParaRPr lang="en-US" dirty="0"/>
          </a:p>
        </p:txBody>
      </p:sp>
    </p:spTree>
    <p:extLst>
      <p:ext uri="{BB962C8B-B14F-4D97-AF65-F5344CB8AC3E}">
        <p14:creationId xmlns:p14="http://schemas.microsoft.com/office/powerpoint/2010/main" val="155345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D77F3F-16D1-4ECE-86A2-4686F9326D97}" type="slidenum">
              <a:rPr lang="en-US" smtClean="0"/>
              <a:t>7</a:t>
            </a:fld>
            <a:endParaRPr lang="en-US" dirty="0"/>
          </a:p>
        </p:txBody>
      </p:sp>
    </p:spTree>
    <p:extLst>
      <p:ext uri="{BB962C8B-B14F-4D97-AF65-F5344CB8AC3E}">
        <p14:creationId xmlns:p14="http://schemas.microsoft.com/office/powerpoint/2010/main" val="362188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D77F3F-16D1-4ECE-86A2-4686F9326D97}" type="slidenum">
              <a:rPr lang="en-US" smtClean="0"/>
              <a:t>10</a:t>
            </a:fld>
            <a:endParaRPr lang="en-US" dirty="0"/>
          </a:p>
        </p:txBody>
      </p:sp>
    </p:spTree>
    <p:extLst>
      <p:ext uri="{BB962C8B-B14F-4D97-AF65-F5344CB8AC3E}">
        <p14:creationId xmlns:p14="http://schemas.microsoft.com/office/powerpoint/2010/main" val="200401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D77F3F-16D1-4ECE-86A2-4686F9326D97}" type="slidenum">
              <a:rPr lang="en-US" smtClean="0"/>
              <a:t>11</a:t>
            </a:fld>
            <a:endParaRPr lang="en-US" dirty="0"/>
          </a:p>
        </p:txBody>
      </p:sp>
    </p:spTree>
    <p:extLst>
      <p:ext uri="{BB962C8B-B14F-4D97-AF65-F5344CB8AC3E}">
        <p14:creationId xmlns:p14="http://schemas.microsoft.com/office/powerpoint/2010/main" val="4034647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1" i="0">
                <a:solidFill>
                  <a:schemeClr val="tx1"/>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1" i="0">
                <a:solidFill>
                  <a:schemeClr val="tx1"/>
                </a:solidFill>
                <a:latin typeface="Verdana"/>
                <a:cs typeface="Verdana"/>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100" b="1" i="0">
                <a:solidFill>
                  <a:schemeClr val="tx1"/>
                </a:solidFill>
                <a:latin typeface="Verdana"/>
                <a:cs typeface="Verdana"/>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5725" y="85725"/>
            <a:ext cx="8972550" cy="4972050"/>
          </a:xfrm>
          <a:custGeom>
            <a:avLst/>
            <a:gdLst/>
            <a:ahLst/>
            <a:cxnLst/>
            <a:rect l="l" t="t" r="r" b="b"/>
            <a:pathLst>
              <a:path w="8972550" h="4972050">
                <a:moveTo>
                  <a:pt x="28575" y="0"/>
                </a:moveTo>
                <a:lnTo>
                  <a:pt x="20993" y="0"/>
                </a:lnTo>
                <a:lnTo>
                  <a:pt x="13728" y="3009"/>
                </a:lnTo>
                <a:lnTo>
                  <a:pt x="3009" y="13728"/>
                </a:lnTo>
                <a:lnTo>
                  <a:pt x="0" y="20993"/>
                </a:lnTo>
                <a:lnTo>
                  <a:pt x="0" y="4951056"/>
                </a:lnTo>
                <a:lnTo>
                  <a:pt x="3009" y="4958321"/>
                </a:lnTo>
                <a:lnTo>
                  <a:pt x="13728" y="4969040"/>
                </a:lnTo>
                <a:lnTo>
                  <a:pt x="20993" y="4972050"/>
                </a:lnTo>
                <a:lnTo>
                  <a:pt x="8951556" y="4972050"/>
                </a:lnTo>
                <a:lnTo>
                  <a:pt x="8958821" y="4969040"/>
                </a:lnTo>
                <a:lnTo>
                  <a:pt x="8969540" y="4958321"/>
                </a:lnTo>
                <a:lnTo>
                  <a:pt x="8971744" y="4953000"/>
                </a:lnTo>
                <a:lnTo>
                  <a:pt x="26047" y="4953000"/>
                </a:lnTo>
                <a:lnTo>
                  <a:pt x="23622" y="4951996"/>
                </a:lnTo>
                <a:lnTo>
                  <a:pt x="21831" y="4950206"/>
                </a:lnTo>
                <a:lnTo>
                  <a:pt x="20053" y="4948428"/>
                </a:lnTo>
                <a:lnTo>
                  <a:pt x="19050" y="4946002"/>
                </a:lnTo>
                <a:lnTo>
                  <a:pt x="19050" y="26047"/>
                </a:lnTo>
                <a:lnTo>
                  <a:pt x="20053" y="23622"/>
                </a:lnTo>
                <a:lnTo>
                  <a:pt x="21844" y="21844"/>
                </a:lnTo>
                <a:lnTo>
                  <a:pt x="23622" y="20053"/>
                </a:lnTo>
                <a:lnTo>
                  <a:pt x="26047" y="19050"/>
                </a:lnTo>
                <a:lnTo>
                  <a:pt x="28575" y="19050"/>
                </a:lnTo>
                <a:lnTo>
                  <a:pt x="28575" y="0"/>
                </a:lnTo>
                <a:close/>
              </a:path>
              <a:path w="8972550" h="4972050">
                <a:moveTo>
                  <a:pt x="8951556" y="0"/>
                </a:moveTo>
                <a:lnTo>
                  <a:pt x="28575" y="0"/>
                </a:lnTo>
                <a:lnTo>
                  <a:pt x="28575" y="19050"/>
                </a:lnTo>
                <a:lnTo>
                  <a:pt x="8946502" y="19050"/>
                </a:lnTo>
                <a:lnTo>
                  <a:pt x="8948928" y="20053"/>
                </a:lnTo>
                <a:lnTo>
                  <a:pt x="8952496" y="23622"/>
                </a:lnTo>
                <a:lnTo>
                  <a:pt x="8953500" y="26047"/>
                </a:lnTo>
                <a:lnTo>
                  <a:pt x="8953500" y="4946002"/>
                </a:lnTo>
                <a:lnTo>
                  <a:pt x="8952496" y="4948428"/>
                </a:lnTo>
                <a:lnTo>
                  <a:pt x="8948928" y="4951996"/>
                </a:lnTo>
                <a:lnTo>
                  <a:pt x="8946502" y="4953000"/>
                </a:lnTo>
                <a:lnTo>
                  <a:pt x="8971744" y="4953000"/>
                </a:lnTo>
                <a:lnTo>
                  <a:pt x="8972550" y="4951056"/>
                </a:lnTo>
                <a:lnTo>
                  <a:pt x="8972550" y="20993"/>
                </a:lnTo>
                <a:lnTo>
                  <a:pt x="8969540" y="13728"/>
                </a:lnTo>
                <a:lnTo>
                  <a:pt x="8958821" y="3009"/>
                </a:lnTo>
                <a:lnTo>
                  <a:pt x="8951556" y="0"/>
                </a:lnTo>
                <a:close/>
              </a:path>
              <a:path w="8972550" h="4972050">
                <a:moveTo>
                  <a:pt x="8927426" y="38100"/>
                </a:moveTo>
                <a:lnTo>
                  <a:pt x="45110" y="38100"/>
                </a:lnTo>
                <a:lnTo>
                  <a:pt x="42659" y="39116"/>
                </a:lnTo>
                <a:lnTo>
                  <a:pt x="39116" y="42659"/>
                </a:lnTo>
                <a:lnTo>
                  <a:pt x="38100" y="45110"/>
                </a:lnTo>
                <a:lnTo>
                  <a:pt x="38105" y="4926939"/>
                </a:lnTo>
                <a:lnTo>
                  <a:pt x="39116" y="4929390"/>
                </a:lnTo>
                <a:lnTo>
                  <a:pt x="42659" y="4932934"/>
                </a:lnTo>
                <a:lnTo>
                  <a:pt x="45110" y="4933950"/>
                </a:lnTo>
                <a:lnTo>
                  <a:pt x="8927426" y="4933950"/>
                </a:lnTo>
                <a:lnTo>
                  <a:pt x="8929890" y="4932934"/>
                </a:lnTo>
                <a:lnTo>
                  <a:pt x="8933434" y="4929390"/>
                </a:lnTo>
                <a:lnTo>
                  <a:pt x="8934450" y="4926939"/>
                </a:lnTo>
                <a:lnTo>
                  <a:pt x="8934450" y="4924425"/>
                </a:lnTo>
                <a:lnTo>
                  <a:pt x="47625" y="4924425"/>
                </a:lnTo>
                <a:lnTo>
                  <a:pt x="47625" y="4914900"/>
                </a:lnTo>
                <a:lnTo>
                  <a:pt x="57150" y="4914900"/>
                </a:lnTo>
                <a:lnTo>
                  <a:pt x="57150" y="57150"/>
                </a:lnTo>
                <a:lnTo>
                  <a:pt x="47625" y="57150"/>
                </a:lnTo>
                <a:lnTo>
                  <a:pt x="47625" y="47625"/>
                </a:lnTo>
                <a:lnTo>
                  <a:pt x="8934450" y="47625"/>
                </a:lnTo>
                <a:lnTo>
                  <a:pt x="8934444" y="45110"/>
                </a:lnTo>
                <a:lnTo>
                  <a:pt x="8933434" y="42659"/>
                </a:lnTo>
                <a:lnTo>
                  <a:pt x="8929890" y="39116"/>
                </a:lnTo>
                <a:lnTo>
                  <a:pt x="8927426" y="38100"/>
                </a:lnTo>
                <a:close/>
              </a:path>
              <a:path w="8972550" h="4972050">
                <a:moveTo>
                  <a:pt x="57150" y="4914900"/>
                </a:moveTo>
                <a:lnTo>
                  <a:pt x="47625" y="4914900"/>
                </a:lnTo>
                <a:lnTo>
                  <a:pt x="47625" y="4924425"/>
                </a:lnTo>
                <a:lnTo>
                  <a:pt x="57150" y="4924425"/>
                </a:lnTo>
                <a:lnTo>
                  <a:pt x="57150" y="4914900"/>
                </a:lnTo>
                <a:close/>
              </a:path>
              <a:path w="8972550" h="4972050">
                <a:moveTo>
                  <a:pt x="8915400" y="4914900"/>
                </a:moveTo>
                <a:lnTo>
                  <a:pt x="57150" y="4914900"/>
                </a:lnTo>
                <a:lnTo>
                  <a:pt x="57150" y="4924425"/>
                </a:lnTo>
                <a:lnTo>
                  <a:pt x="8915400" y="4924425"/>
                </a:lnTo>
                <a:lnTo>
                  <a:pt x="8915400" y="4914900"/>
                </a:lnTo>
                <a:close/>
              </a:path>
              <a:path w="8972550" h="4972050">
                <a:moveTo>
                  <a:pt x="8924925" y="47625"/>
                </a:moveTo>
                <a:lnTo>
                  <a:pt x="8915400" y="47625"/>
                </a:lnTo>
                <a:lnTo>
                  <a:pt x="8915400" y="4924425"/>
                </a:lnTo>
                <a:lnTo>
                  <a:pt x="8924925" y="4924425"/>
                </a:lnTo>
                <a:lnTo>
                  <a:pt x="8924925" y="4914900"/>
                </a:lnTo>
                <a:lnTo>
                  <a:pt x="8934450" y="4914900"/>
                </a:lnTo>
                <a:lnTo>
                  <a:pt x="8934450" y="57150"/>
                </a:lnTo>
                <a:lnTo>
                  <a:pt x="8924925" y="57150"/>
                </a:lnTo>
                <a:lnTo>
                  <a:pt x="8924925" y="47625"/>
                </a:lnTo>
                <a:close/>
              </a:path>
              <a:path w="8972550" h="4972050">
                <a:moveTo>
                  <a:pt x="8934450" y="4914900"/>
                </a:moveTo>
                <a:lnTo>
                  <a:pt x="8924925" y="4914900"/>
                </a:lnTo>
                <a:lnTo>
                  <a:pt x="8924925" y="4924425"/>
                </a:lnTo>
                <a:lnTo>
                  <a:pt x="8934450" y="4924425"/>
                </a:lnTo>
                <a:lnTo>
                  <a:pt x="8934450" y="4914900"/>
                </a:lnTo>
                <a:close/>
              </a:path>
              <a:path w="8972550" h="4972050">
                <a:moveTo>
                  <a:pt x="57150" y="47625"/>
                </a:moveTo>
                <a:lnTo>
                  <a:pt x="47625" y="47625"/>
                </a:lnTo>
                <a:lnTo>
                  <a:pt x="47625" y="57150"/>
                </a:lnTo>
                <a:lnTo>
                  <a:pt x="57150" y="57150"/>
                </a:lnTo>
                <a:lnTo>
                  <a:pt x="57150" y="47625"/>
                </a:lnTo>
                <a:close/>
              </a:path>
              <a:path w="8972550" h="4972050">
                <a:moveTo>
                  <a:pt x="8915400" y="47625"/>
                </a:moveTo>
                <a:lnTo>
                  <a:pt x="57150" y="47625"/>
                </a:lnTo>
                <a:lnTo>
                  <a:pt x="57150" y="57150"/>
                </a:lnTo>
                <a:lnTo>
                  <a:pt x="8915400" y="57150"/>
                </a:lnTo>
                <a:lnTo>
                  <a:pt x="8915400" y="47625"/>
                </a:lnTo>
                <a:close/>
              </a:path>
              <a:path w="8972550" h="4972050">
                <a:moveTo>
                  <a:pt x="8934450" y="47625"/>
                </a:moveTo>
                <a:lnTo>
                  <a:pt x="8924925" y="47625"/>
                </a:lnTo>
                <a:lnTo>
                  <a:pt x="8924925" y="57150"/>
                </a:lnTo>
                <a:lnTo>
                  <a:pt x="8934450" y="57150"/>
                </a:lnTo>
                <a:lnTo>
                  <a:pt x="8934450" y="47625"/>
                </a:lnTo>
                <a:close/>
              </a:path>
            </a:pathLst>
          </a:custGeom>
          <a:solidFill>
            <a:srgbClr val="917601"/>
          </a:solidFill>
        </p:spPr>
        <p:txBody>
          <a:bodyPr wrap="square" lIns="0" tIns="0" rIns="0" bIns="0" rtlCol="0"/>
          <a:lstStyle/>
          <a:p>
            <a:endParaRPr dirty="0"/>
          </a:p>
        </p:txBody>
      </p:sp>
      <p:sp>
        <p:nvSpPr>
          <p:cNvPr id="2" name="Holder 2"/>
          <p:cNvSpPr>
            <a:spLocks noGrp="1"/>
          </p:cNvSpPr>
          <p:nvPr>
            <p:ph type="title"/>
          </p:nvPr>
        </p:nvSpPr>
        <p:spPr>
          <a:xfrm>
            <a:off x="472891" y="532440"/>
            <a:ext cx="8198216" cy="193675"/>
          </a:xfrm>
          <a:prstGeom prst="rect">
            <a:avLst/>
          </a:prstGeom>
        </p:spPr>
        <p:txBody>
          <a:bodyPr wrap="square" lIns="0" tIns="0" rIns="0" bIns="0">
            <a:spAutoFit/>
          </a:bodyPr>
          <a:lstStyle>
            <a:lvl1pPr>
              <a:defRPr sz="1100" b="1" i="0">
                <a:solidFill>
                  <a:schemeClr val="tx1"/>
                </a:solidFill>
                <a:latin typeface="Verdana"/>
                <a:cs typeface="Verdana"/>
              </a:defRPr>
            </a:lvl1pPr>
          </a:lstStyle>
          <a:p>
            <a:endParaRPr/>
          </a:p>
        </p:txBody>
      </p:sp>
      <p:sp>
        <p:nvSpPr>
          <p:cNvPr id="3" name="Holder 3"/>
          <p:cNvSpPr>
            <a:spLocks noGrp="1"/>
          </p:cNvSpPr>
          <p:nvPr>
            <p:ph type="body" idx="1"/>
          </p:nvPr>
        </p:nvSpPr>
        <p:spPr>
          <a:xfrm>
            <a:off x="472891" y="867677"/>
            <a:ext cx="8198216" cy="2907029"/>
          </a:xfrm>
          <a:prstGeom prst="rect">
            <a:avLst/>
          </a:prstGeom>
        </p:spPr>
        <p:txBody>
          <a:bodyPr wrap="square" lIns="0" tIns="0" rIns="0" bIns="0">
            <a:spAutoFit/>
          </a:bodyPr>
          <a:lstStyle>
            <a:lvl1pPr>
              <a:defRPr b="0" i="0">
                <a:solidFill>
                  <a:schemeClr val="tx1"/>
                </a:solidFill>
              </a:defRPr>
            </a:lvl1pPr>
          </a:lstStyle>
          <a:p>
            <a:endParaRPr dirty="0"/>
          </a:p>
        </p:txBody>
      </p:sp>
      <p:pic>
        <p:nvPicPr>
          <p:cNvPr id="8" name="Picture 7" descr="A picture containing drawing&#10;&#10;Description automatically generated">
            <a:extLst>
              <a:ext uri="{FF2B5EF4-FFF2-40B4-BE49-F238E27FC236}">
                <a16:creationId xmlns:a16="http://schemas.microsoft.com/office/drawing/2014/main" id="{5E19ECBA-CFF9-984F-912B-999412CF0FC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22458" y="209744"/>
            <a:ext cx="1456343" cy="766571"/>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8147" y="971550"/>
            <a:ext cx="8198216" cy="1231106"/>
          </a:xfrm>
        </p:spPr>
        <p:txBody>
          <a:bodyPr wrap="square" lIns="0" tIns="0" rIns="0" bIns="0" anchor="t">
            <a:spAutoFit/>
          </a:bodyPr>
          <a:lstStyle/>
          <a:p>
            <a:pPr algn="ctr"/>
            <a:r>
              <a:rPr lang="en-US" sz="2000" dirty="0"/>
              <a:t>VETERANS OF FOREIGN WARS</a:t>
            </a:r>
            <a:br>
              <a:rPr lang="en-US" sz="2000" dirty="0"/>
            </a:br>
            <a:r>
              <a:rPr lang="en-US" sz="2000" dirty="0"/>
              <a:t>DEPARTMENT OF CALIFORNIA</a:t>
            </a:r>
            <a:br>
              <a:rPr lang="en-US" sz="2000" dirty="0"/>
            </a:br>
            <a:br>
              <a:rPr lang="en-US" sz="2000" dirty="0"/>
            </a:br>
            <a:r>
              <a:rPr lang="en-US" sz="2000" dirty="0"/>
              <a:t>DISCIPLINARY ACTION</a:t>
            </a:r>
          </a:p>
        </p:txBody>
      </p:sp>
      <p:sp>
        <p:nvSpPr>
          <p:cNvPr id="3" name="TextBox 2"/>
          <p:cNvSpPr txBox="1"/>
          <p:nvPr/>
        </p:nvSpPr>
        <p:spPr>
          <a:xfrm>
            <a:off x="609601" y="4248150"/>
            <a:ext cx="8061507" cy="600164"/>
          </a:xfrm>
          <a:prstGeom prst="rect">
            <a:avLst/>
          </a:prstGeom>
          <a:noFill/>
        </p:spPr>
        <p:txBody>
          <a:bodyPr wrap="square" rtlCol="0">
            <a:spAutoFit/>
          </a:bodyPr>
          <a:lstStyle/>
          <a:p>
            <a:r>
              <a:rPr lang="en-US" sz="1100" i="1" dirty="0"/>
              <a:t>“Let us strive on to finish the work we are in, to bind up the nation’s wounds, to care for him who shall have borne the battle and for his widow and his orphan, to do all which may achieve and secure a just and lasting peace among ourselves and with all nations”</a:t>
            </a:r>
          </a:p>
          <a:p>
            <a:r>
              <a:rPr lang="en-US" sz="1100" i="1" dirty="0"/>
              <a:t>						-Abraham Lincoln</a:t>
            </a:r>
          </a:p>
        </p:txBody>
      </p:sp>
      <p:pic>
        <p:nvPicPr>
          <p:cNvPr id="8200" name="Picture 8" descr="Can Military Members Face Double Jeopardy? - Joseph L. Jorda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67567" y="2266950"/>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8115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891" y="971550"/>
            <a:ext cx="8198216" cy="307777"/>
          </a:xfrm>
        </p:spPr>
        <p:txBody>
          <a:bodyPr wrap="square" lIns="0" tIns="0" rIns="0" bIns="0" anchor="t">
            <a:spAutoFit/>
          </a:bodyPr>
          <a:lstStyle/>
          <a:p>
            <a:pPr algn="ctr"/>
            <a:r>
              <a:rPr lang="en-US" sz="2000" dirty="0">
                <a:ea typeface="Verdana"/>
              </a:rPr>
              <a:t>Article IX – Discipline</a:t>
            </a:r>
            <a:endParaRPr lang="en-US" dirty="0"/>
          </a:p>
        </p:txBody>
      </p:sp>
      <p:sp>
        <p:nvSpPr>
          <p:cNvPr id="3" name="Text Placeholder 2"/>
          <p:cNvSpPr>
            <a:spLocks noGrp="1"/>
          </p:cNvSpPr>
          <p:nvPr>
            <p:ph type="body" idx="1"/>
          </p:nvPr>
        </p:nvSpPr>
        <p:spPr>
          <a:xfrm>
            <a:off x="472891" y="1504950"/>
            <a:ext cx="5013509" cy="861774"/>
          </a:xfrm>
        </p:spPr>
        <p:txBody>
          <a:bodyPr wrap="square" lIns="0" tIns="0" rIns="0" bIns="0" anchor="t">
            <a:spAutoFit/>
          </a:bodyPr>
          <a:lstStyle/>
          <a:p>
            <a:endParaRPr lang="en-US" sz="2000" dirty="0">
              <a:ea typeface="Verdana"/>
              <a:cs typeface="Calibri"/>
            </a:endParaRPr>
          </a:p>
          <a:p>
            <a:pPr marL="742950" lvl="1" indent="-285750">
              <a:buFont typeface="Wingdings" panose="05000000000000000000" pitchFamily="2" charset="2"/>
              <a:buChar char="Ø"/>
            </a:pPr>
            <a:endParaRPr lang="en-US" dirty="0"/>
          </a:p>
          <a:p>
            <a:endParaRPr lang="en-US" dirty="0"/>
          </a:p>
        </p:txBody>
      </p:sp>
      <p:sp>
        <p:nvSpPr>
          <p:cNvPr id="4" name="TextBox 3">
            <a:extLst>
              <a:ext uri="{FF2B5EF4-FFF2-40B4-BE49-F238E27FC236}">
                <a16:creationId xmlns:a16="http://schemas.microsoft.com/office/drawing/2014/main" id="{94065A6E-86CD-4C34-4866-CD22F60B5347}"/>
              </a:ext>
            </a:extLst>
          </p:cNvPr>
          <p:cNvSpPr txBox="1"/>
          <p:nvPr/>
        </p:nvSpPr>
        <p:spPr>
          <a:xfrm>
            <a:off x="700087" y="1543050"/>
            <a:ext cx="7915275"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Verdana"/>
                <a:ea typeface="Verdana"/>
                <a:cs typeface="Calibri"/>
              </a:rPr>
              <a:t>Reference: Podium Edition – Congressional Charter, Bylaws, Manual of Procedure, Ritual</a:t>
            </a:r>
          </a:p>
          <a:p>
            <a:endParaRPr lang="en-US" dirty="0">
              <a:latin typeface="Verdana"/>
              <a:ea typeface="Verdana"/>
              <a:cs typeface="Calibri"/>
            </a:endParaRPr>
          </a:p>
          <a:p>
            <a:r>
              <a:rPr lang="en-US" dirty="0">
                <a:latin typeface="Verdana"/>
                <a:ea typeface="Verdana"/>
                <a:cs typeface="Calibri"/>
              </a:rPr>
              <a:t>Sec. 901 – Discipline of Members</a:t>
            </a:r>
          </a:p>
          <a:p>
            <a:r>
              <a:rPr lang="en-US" dirty="0">
                <a:latin typeface="Verdana"/>
                <a:ea typeface="Verdana"/>
                <a:cs typeface="Calibri"/>
              </a:rPr>
              <a:t>Sec. 902 – Offenses</a:t>
            </a:r>
          </a:p>
          <a:p>
            <a:r>
              <a:rPr lang="en-US" dirty="0">
                <a:latin typeface="Verdana"/>
                <a:ea typeface="Verdana"/>
                <a:cs typeface="Calibri"/>
              </a:rPr>
              <a:t>Sec. 901 – Procedure for Disciplinary Actions</a:t>
            </a:r>
          </a:p>
          <a:p>
            <a:r>
              <a:rPr lang="en-US" dirty="0">
                <a:latin typeface="Verdana"/>
                <a:ea typeface="Verdana"/>
                <a:cs typeface="Calibri"/>
              </a:rPr>
              <a:t>Sec. 904 – Appeal</a:t>
            </a:r>
          </a:p>
          <a:p>
            <a:r>
              <a:rPr lang="en-US" dirty="0">
                <a:latin typeface="Verdana"/>
                <a:ea typeface="Verdana"/>
                <a:cs typeface="Calibri"/>
              </a:rPr>
              <a:t>Sec. 905 – Suspension from Office</a:t>
            </a:r>
          </a:p>
          <a:p>
            <a:r>
              <a:rPr lang="en-US" dirty="0">
                <a:latin typeface="Verdana"/>
                <a:ea typeface="Verdana"/>
                <a:cs typeface="Calibri"/>
              </a:rPr>
              <a:t>Sec. 906 – Prima Facie Case</a:t>
            </a:r>
          </a:p>
          <a:p>
            <a:r>
              <a:rPr lang="en-US" dirty="0">
                <a:latin typeface="Verdana"/>
                <a:ea typeface="Verdana"/>
                <a:cs typeface="Calibri"/>
              </a:rPr>
              <a:t>Sec. 907 – Penalties</a:t>
            </a:r>
          </a:p>
          <a:p>
            <a:r>
              <a:rPr lang="en-US" dirty="0">
                <a:latin typeface="Verdana"/>
                <a:ea typeface="Verdana"/>
                <a:cs typeface="Calibri"/>
              </a:rPr>
              <a:t>Sec. 906 – Administrative Actions</a:t>
            </a:r>
          </a:p>
          <a:p>
            <a:endParaRPr lang="en-US" dirty="0">
              <a:cs typeface="Calibri"/>
            </a:endParaRPr>
          </a:p>
        </p:txBody>
      </p:sp>
    </p:spTree>
    <p:extLst>
      <p:ext uri="{BB962C8B-B14F-4D97-AF65-F5344CB8AC3E}">
        <p14:creationId xmlns:p14="http://schemas.microsoft.com/office/powerpoint/2010/main" val="2787064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2891" y="819150"/>
            <a:ext cx="8198216" cy="307777"/>
          </a:xfrm>
        </p:spPr>
        <p:txBody>
          <a:bodyPr wrap="square" lIns="0" tIns="0" rIns="0" bIns="0" anchor="t">
            <a:spAutoFit/>
          </a:bodyPr>
          <a:lstStyle/>
          <a:p>
            <a:pPr algn="ctr"/>
            <a:r>
              <a:rPr lang="en-US" sz="2000" dirty="0"/>
              <a:t>Sec. 901 – Discipline of Members</a:t>
            </a:r>
          </a:p>
        </p:txBody>
      </p:sp>
      <p:sp>
        <p:nvSpPr>
          <p:cNvPr id="5" name="Content Placeholder 4"/>
          <p:cNvSpPr>
            <a:spLocks noGrp="1"/>
          </p:cNvSpPr>
          <p:nvPr>
            <p:ph sz="half" idx="2"/>
          </p:nvPr>
        </p:nvSpPr>
        <p:spPr>
          <a:xfrm>
            <a:off x="471487" y="1183005"/>
            <a:ext cx="8315325" cy="1169551"/>
          </a:xfrm>
        </p:spPr>
        <p:txBody>
          <a:bodyPr wrap="square" lIns="0" tIns="0" rIns="0" bIns="0" anchor="t">
            <a:spAutoFit/>
          </a:bodyPr>
          <a:lstStyle/>
          <a:p>
            <a:pPr algn="l"/>
            <a:endParaRPr lang="en-US" b="1" dirty="0">
              <a:cs typeface="Calibri"/>
            </a:endParaRPr>
          </a:p>
          <a:p>
            <a:endParaRPr lang="en-US" sz="2000" dirty="0">
              <a:ea typeface="Verdana" panose="020B0604030504040204" pitchFamily="34" charset="0"/>
              <a:cs typeface="Calibri"/>
            </a:endParaRPr>
          </a:p>
          <a:p>
            <a:pPr marL="342900" indent="-342900">
              <a:buAutoNum type="arabicPeriod"/>
            </a:pPr>
            <a:endParaRPr lang="en-US" sz="2000" dirty="0">
              <a:ea typeface="Verdana" panose="020B0604030504040204" pitchFamily="34" charset="0"/>
              <a:cs typeface="Calibri"/>
            </a:endParaRPr>
          </a:p>
          <a:p>
            <a:endParaRPr lang="en-US" dirty="0"/>
          </a:p>
        </p:txBody>
      </p:sp>
      <p:sp>
        <p:nvSpPr>
          <p:cNvPr id="2" name="TextBox 1">
            <a:extLst>
              <a:ext uri="{FF2B5EF4-FFF2-40B4-BE49-F238E27FC236}">
                <a16:creationId xmlns:a16="http://schemas.microsoft.com/office/drawing/2014/main" id="{2E116463-8E21-6301-19E3-27F5D60EDD28}"/>
              </a:ext>
            </a:extLst>
          </p:cNvPr>
          <p:cNvSpPr txBox="1"/>
          <p:nvPr/>
        </p:nvSpPr>
        <p:spPr>
          <a:xfrm>
            <a:off x="571499" y="1285874"/>
            <a:ext cx="5448301" cy="313932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Verdana"/>
                <a:ea typeface="Calibri"/>
                <a:cs typeface="Calibri"/>
              </a:rPr>
              <a:t>No member shall be subject to the penalties authorized in Section 907 unless such member has been advised in writing of the following:</a:t>
            </a:r>
          </a:p>
          <a:p>
            <a:pPr marL="285750" indent="-285750">
              <a:buFont typeface="Arial"/>
              <a:buChar char="•"/>
            </a:pPr>
            <a:r>
              <a:rPr lang="en-US" dirty="0">
                <a:latin typeface="Verdana"/>
                <a:ea typeface="Calibri"/>
                <a:cs typeface="Calibri"/>
              </a:rPr>
              <a:t>Charges and Specifications, including and materials relied upon with respect to those charges,</a:t>
            </a:r>
          </a:p>
          <a:p>
            <a:pPr marL="285750" indent="-285750">
              <a:buFont typeface="Arial"/>
              <a:buChar char="•"/>
            </a:pPr>
            <a:r>
              <a:rPr lang="en-US" dirty="0">
                <a:latin typeface="Verdana"/>
                <a:ea typeface="Calibri"/>
                <a:cs typeface="Calibri"/>
              </a:rPr>
              <a:t>Afforded the opportunity to request that such charges be heard and determined at a Disciplinary Hearing or otherwise resolved.</a:t>
            </a:r>
          </a:p>
        </p:txBody>
      </p:sp>
      <p:pic>
        <p:nvPicPr>
          <p:cNvPr id="4098" name="Picture 2" descr="Citing Evidence - quickmeme">
            <a:extLst>
              <a:ext uri="{FF2B5EF4-FFF2-40B4-BE49-F238E27FC236}">
                <a16:creationId xmlns:a16="http://schemas.microsoft.com/office/drawing/2014/main" id="{C7E3AE44-023A-22BF-37B0-C40D1E9404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972" y="1188018"/>
            <a:ext cx="2540794" cy="338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2636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1460" y="812006"/>
            <a:ext cx="8198216" cy="477054"/>
          </a:xfrm>
        </p:spPr>
        <p:txBody>
          <a:bodyPr wrap="square" lIns="0" tIns="0" rIns="0" bIns="0" anchor="t">
            <a:spAutoFit/>
          </a:bodyPr>
          <a:lstStyle/>
          <a:p>
            <a:pPr algn="ctr"/>
            <a:r>
              <a:rPr lang="en-US" sz="2000" dirty="0"/>
              <a:t>Sec. 902 - Offenses</a:t>
            </a:r>
            <a:br>
              <a:rPr lang="en-US" u="sng" dirty="0"/>
            </a:br>
            <a:endParaRPr lang="en-US" dirty="0">
              <a:ea typeface="Verdana"/>
            </a:endParaRPr>
          </a:p>
        </p:txBody>
      </p:sp>
      <p:sp>
        <p:nvSpPr>
          <p:cNvPr id="6" name="Text Placeholder 5"/>
          <p:cNvSpPr>
            <a:spLocks noGrp="1"/>
          </p:cNvSpPr>
          <p:nvPr>
            <p:ph type="body" idx="1"/>
          </p:nvPr>
        </p:nvSpPr>
        <p:spPr>
          <a:xfrm>
            <a:off x="472891" y="1581150"/>
            <a:ext cx="8297252" cy="584775"/>
          </a:xfrm>
        </p:spPr>
        <p:txBody>
          <a:bodyPr wrap="square" lIns="0" tIns="0" rIns="0" bIns="0" anchor="t">
            <a:spAutoFit/>
          </a:bodyPr>
          <a:lstStyle/>
          <a:p>
            <a:pPr marL="342900" indent="-342900">
              <a:buAutoNum type="arabicPeriod"/>
            </a:pPr>
            <a:endParaRPr lang="en-US" sz="2000" dirty="0">
              <a:ea typeface="Verdana" panose="020B0604030504040204" pitchFamily="34" charset="0"/>
              <a:cs typeface="Calibri"/>
            </a:endParaRPr>
          </a:p>
          <a:p>
            <a:endParaRPr lang="en-US" dirty="0"/>
          </a:p>
        </p:txBody>
      </p:sp>
      <p:sp>
        <p:nvSpPr>
          <p:cNvPr id="2" name="TextBox 1">
            <a:extLst>
              <a:ext uri="{FF2B5EF4-FFF2-40B4-BE49-F238E27FC236}">
                <a16:creationId xmlns:a16="http://schemas.microsoft.com/office/drawing/2014/main" id="{327BD7D0-4929-C653-DACA-3AD0AC981E53}"/>
              </a:ext>
            </a:extLst>
          </p:cNvPr>
          <p:cNvSpPr txBox="1"/>
          <p:nvPr/>
        </p:nvSpPr>
        <p:spPr>
          <a:xfrm>
            <a:off x="178594" y="1307306"/>
            <a:ext cx="8801099" cy="38472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Verdana"/>
                <a:ea typeface="Calibri"/>
                <a:cs typeface="Calibri"/>
              </a:rPr>
              <a:t>Offenses recognized by the Veterans of Foreign Wars are:</a:t>
            </a:r>
          </a:p>
          <a:p>
            <a:pPr marL="342900" indent="-342900">
              <a:buAutoNum type="arabicPeriod"/>
            </a:pPr>
            <a:r>
              <a:rPr lang="en-US" dirty="0">
                <a:latin typeface="Verdana"/>
                <a:ea typeface="Calibri"/>
                <a:cs typeface="Calibri"/>
              </a:rPr>
              <a:t>Disloyalty to the United States of America.</a:t>
            </a:r>
          </a:p>
          <a:p>
            <a:pPr marL="342900" indent="-342900">
              <a:buAutoNum type="arabicPeriod"/>
            </a:pPr>
            <a:r>
              <a:rPr lang="en-US" dirty="0">
                <a:latin typeface="Verdana"/>
                <a:ea typeface="Calibri"/>
                <a:cs typeface="Calibri"/>
              </a:rPr>
              <a:t>Failure to fulfill the Member's Obligation as stated in the VFW Ritual or the obligations taken upon installation to any office.</a:t>
            </a:r>
          </a:p>
          <a:p>
            <a:pPr marL="342900" indent="-342900">
              <a:buAutoNum type="arabicPeriod"/>
            </a:pPr>
            <a:r>
              <a:rPr lang="en-US" dirty="0">
                <a:latin typeface="Verdana"/>
                <a:ea typeface="Calibri"/>
                <a:cs typeface="Calibri"/>
              </a:rPr>
              <a:t>False representation or deliberate concealment concerning eligibility for membership or for any office, or knowingly acquiescing in or permitting ineligible persons to become members or officers.</a:t>
            </a:r>
          </a:p>
          <a:p>
            <a:pPr marL="342900" indent="-342900">
              <a:buAutoNum type="arabicPeriod"/>
            </a:pPr>
            <a:r>
              <a:rPr lang="en-US" dirty="0">
                <a:latin typeface="Verdana"/>
                <a:ea typeface="Calibri"/>
                <a:cs typeface="Calibri"/>
              </a:rPr>
              <a:t>Disobedience or disregard of the provisions of the Congressional Charter, Bylaws, Manual of Procedure, Ritual or General Orders or any of the laws and usages of the Veterans of Foreign Wars of the United States or general orders of any Post, District or Department or the lawful orders of any Commander thereof.</a:t>
            </a:r>
          </a:p>
          <a:p>
            <a:pPr marL="342900" indent="-342900">
              <a:buAutoNum type="arabicPeriod"/>
            </a:pPr>
            <a:endParaRPr lang="en-US" sz="1400" dirty="0">
              <a:ea typeface="Calibri"/>
              <a:cs typeface="Calibri"/>
            </a:endParaRPr>
          </a:p>
          <a:p>
            <a:endParaRPr lang="en-US" sz="1400" dirty="0">
              <a:ea typeface="Calibri"/>
              <a:cs typeface="Calibri"/>
            </a:endParaRPr>
          </a:p>
        </p:txBody>
      </p:sp>
    </p:spTree>
    <p:extLst>
      <p:ext uri="{BB962C8B-B14F-4D97-AF65-F5344CB8AC3E}">
        <p14:creationId xmlns:p14="http://schemas.microsoft.com/office/powerpoint/2010/main" val="285938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6293-9C1A-4BCD-2719-864603836A04}"/>
              </a:ext>
            </a:extLst>
          </p:cNvPr>
          <p:cNvSpPr>
            <a:spLocks noGrp="1"/>
          </p:cNvSpPr>
          <p:nvPr>
            <p:ph type="title"/>
          </p:nvPr>
        </p:nvSpPr>
        <p:spPr>
          <a:xfrm>
            <a:off x="522897" y="689603"/>
            <a:ext cx="8198216" cy="307777"/>
          </a:xfrm>
        </p:spPr>
        <p:txBody>
          <a:bodyPr wrap="square" lIns="0" tIns="0" rIns="0" bIns="0" anchor="t">
            <a:spAutoFit/>
          </a:bodyPr>
          <a:lstStyle/>
          <a:p>
            <a:pPr algn="ctr"/>
            <a:r>
              <a:rPr lang="en-US" sz="2000" dirty="0">
                <a:ea typeface="Verdana"/>
              </a:rPr>
              <a:t>Offenses: 5 - 8</a:t>
            </a:r>
            <a:endParaRPr lang="en-US" dirty="0"/>
          </a:p>
        </p:txBody>
      </p:sp>
      <p:sp>
        <p:nvSpPr>
          <p:cNvPr id="3" name="Text Placeholder 2">
            <a:extLst>
              <a:ext uri="{FF2B5EF4-FFF2-40B4-BE49-F238E27FC236}">
                <a16:creationId xmlns:a16="http://schemas.microsoft.com/office/drawing/2014/main" id="{E1986EA6-B65E-7A37-D21D-9D4E39E425B7}"/>
              </a:ext>
            </a:extLst>
          </p:cNvPr>
          <p:cNvSpPr>
            <a:spLocks noGrp="1"/>
          </p:cNvSpPr>
          <p:nvPr>
            <p:ph type="body" idx="1"/>
          </p:nvPr>
        </p:nvSpPr>
        <p:spPr>
          <a:xfrm>
            <a:off x="472891" y="867677"/>
            <a:ext cx="8198216" cy="615553"/>
          </a:xfrm>
        </p:spPr>
        <p:txBody>
          <a:bodyPr wrap="square" lIns="0" tIns="0" rIns="0" bIns="0" anchor="t">
            <a:spAutoFit/>
          </a:bodyPr>
          <a:lstStyle/>
          <a:p>
            <a:endParaRPr lang="en-US" sz="2000" b="1" dirty="0">
              <a:latin typeface="Verdana"/>
              <a:ea typeface="Verdana"/>
              <a:cs typeface="Calibri"/>
            </a:endParaRPr>
          </a:p>
          <a:p>
            <a:endParaRPr lang="en-US" sz="2000" b="1" dirty="0">
              <a:latin typeface="Verdana"/>
              <a:ea typeface="Verdana"/>
              <a:cs typeface="Calibri"/>
            </a:endParaRPr>
          </a:p>
        </p:txBody>
      </p:sp>
      <p:sp>
        <p:nvSpPr>
          <p:cNvPr id="5" name="TextBox 4">
            <a:extLst>
              <a:ext uri="{FF2B5EF4-FFF2-40B4-BE49-F238E27FC236}">
                <a16:creationId xmlns:a16="http://schemas.microsoft.com/office/drawing/2014/main" id="{CE53DC04-EF3A-3A21-C568-01A8C2565B13}"/>
              </a:ext>
            </a:extLst>
          </p:cNvPr>
          <p:cNvSpPr txBox="1"/>
          <p:nvPr/>
        </p:nvSpPr>
        <p:spPr>
          <a:xfrm>
            <a:off x="571500" y="1078706"/>
            <a:ext cx="8151018" cy="42473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r>
              <a:rPr lang="en-US" dirty="0">
                <a:solidFill>
                  <a:srgbClr val="000000"/>
                </a:solidFill>
                <a:latin typeface="Verdana"/>
                <a:ea typeface="Arial"/>
                <a:cs typeface="Arial"/>
              </a:rPr>
              <a:t>5. Conviction</a:t>
            </a:r>
            <a:r>
              <a:rPr lang="en-US" b="0" i="0" u="none" strike="noStrike" baseline="0" dirty="0">
                <a:solidFill>
                  <a:srgbClr val="000000"/>
                </a:solidFill>
                <a:latin typeface="Verdana"/>
                <a:ea typeface="Arial"/>
                <a:cs typeface="Arial"/>
              </a:rPr>
              <a:t> of, or entering a guilty or no contest plea to, a felony,</a:t>
            </a:r>
            <a:r>
              <a:rPr lang="en-US" dirty="0">
                <a:solidFill>
                  <a:srgbClr val="000000"/>
                </a:solidFill>
                <a:latin typeface="Verdana"/>
                <a:ea typeface="Arial"/>
                <a:cs typeface="Arial"/>
              </a:rPr>
              <a:t> </a:t>
            </a:r>
            <a:r>
              <a:rPr lang="en-US" b="0" i="0" u="none" strike="noStrike" baseline="0" dirty="0">
                <a:solidFill>
                  <a:srgbClr val="000000"/>
                </a:solidFill>
                <a:latin typeface="Verdana"/>
                <a:ea typeface="Arial"/>
                <a:cs typeface="Arial"/>
              </a:rPr>
              <a:t>or to a misdemeanor or ordinance violation involving moral turpitude, in any court in the United States.</a:t>
            </a:r>
            <a:r>
              <a:rPr lang="en-US" b="0" i="0" dirty="0">
                <a:solidFill>
                  <a:srgbClr val="000000"/>
                </a:solidFill>
                <a:latin typeface="Verdana"/>
                <a:ea typeface="Arial"/>
                <a:cs typeface="Arial"/>
              </a:rPr>
              <a:t>​</a:t>
            </a:r>
            <a:endParaRPr lang="en-US" dirty="0">
              <a:latin typeface="Verdana"/>
              <a:ea typeface="Verdana"/>
              <a:cs typeface="Calibri"/>
            </a:endParaRPr>
          </a:p>
          <a:p>
            <a:pPr marL="342900" indent="-342900"/>
            <a:r>
              <a:rPr lang="en-US" dirty="0">
                <a:solidFill>
                  <a:srgbClr val="000000"/>
                </a:solidFill>
                <a:latin typeface="Verdana"/>
                <a:ea typeface="Arial"/>
                <a:cs typeface="Arial"/>
              </a:rPr>
              <a:t>6. </a:t>
            </a:r>
            <a:r>
              <a:rPr lang="en-US" b="0" i="0" u="none" strike="noStrike" baseline="0" dirty="0">
                <a:solidFill>
                  <a:srgbClr val="000000"/>
                </a:solidFill>
                <a:latin typeface="Verdana"/>
                <a:ea typeface="Arial"/>
                <a:cs typeface="Arial"/>
              </a:rPr>
              <a:t>Conduct prejudicial to good order and discipline or conduct unbecoming a member in their relations to the Veterans of Foreign Wars of the United States or other members.</a:t>
            </a:r>
            <a:r>
              <a:rPr lang="en-US" b="0" i="0" dirty="0">
                <a:solidFill>
                  <a:srgbClr val="000000"/>
                </a:solidFill>
                <a:latin typeface="Verdana"/>
                <a:ea typeface="Arial"/>
                <a:cs typeface="Arial"/>
              </a:rPr>
              <a:t>​</a:t>
            </a:r>
          </a:p>
          <a:p>
            <a:pPr marL="342900" indent="-342900"/>
            <a:r>
              <a:rPr lang="en-US" dirty="0">
                <a:solidFill>
                  <a:srgbClr val="000000"/>
                </a:solidFill>
                <a:latin typeface="Verdana"/>
                <a:ea typeface="Arial"/>
                <a:cs typeface="Arial"/>
              </a:rPr>
              <a:t>7. </a:t>
            </a:r>
            <a:r>
              <a:rPr lang="en-US" b="0" i="0" u="none" strike="noStrike" baseline="0" dirty="0">
                <a:solidFill>
                  <a:srgbClr val="000000"/>
                </a:solidFill>
                <a:latin typeface="Verdana"/>
                <a:ea typeface="Arial"/>
                <a:cs typeface="Arial"/>
              </a:rPr>
              <a:t>Divulging any of the private business of the Veterans of Foreign Wars of the United States or any Post, District, Department, without proper authority.</a:t>
            </a:r>
          </a:p>
          <a:p>
            <a:pPr marL="342900" indent="-342900"/>
            <a:r>
              <a:rPr lang="en-US" dirty="0">
                <a:latin typeface="Verdana"/>
                <a:ea typeface="Verdana"/>
                <a:cs typeface="Calibri"/>
              </a:rPr>
              <a:t>8. Preparing or signing any false record, return, order or other official document of or concerning the Veterans of Foreign Wars of the united States or an Post, District or Department, knowing it to be false, or making any other false official statement.</a:t>
            </a:r>
            <a:endParaRPr lang="en-US" dirty="0">
              <a:latin typeface="Verdana"/>
              <a:ea typeface="Verdana"/>
            </a:endParaRPr>
          </a:p>
          <a:p>
            <a:endParaRPr lang="en-US" dirty="0">
              <a:latin typeface="Verdana"/>
              <a:ea typeface="Verdana"/>
              <a:cs typeface="Arial"/>
            </a:endParaRPr>
          </a:p>
          <a:p>
            <a:endParaRPr lang="en-US" dirty="0">
              <a:latin typeface="Verdana"/>
              <a:ea typeface="Verdana"/>
              <a:cs typeface="Arial"/>
            </a:endParaRPr>
          </a:p>
        </p:txBody>
      </p:sp>
    </p:spTree>
    <p:extLst>
      <p:ext uri="{BB962C8B-B14F-4D97-AF65-F5344CB8AC3E}">
        <p14:creationId xmlns:p14="http://schemas.microsoft.com/office/powerpoint/2010/main" val="1579372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E298A-5891-F5F4-DAA6-617A8EA1C059}"/>
              </a:ext>
            </a:extLst>
          </p:cNvPr>
          <p:cNvSpPr>
            <a:spLocks noGrp="1"/>
          </p:cNvSpPr>
          <p:nvPr>
            <p:ph type="title"/>
          </p:nvPr>
        </p:nvSpPr>
        <p:spPr>
          <a:xfrm>
            <a:off x="472891" y="711034"/>
            <a:ext cx="8198216" cy="307777"/>
          </a:xfrm>
        </p:spPr>
        <p:txBody>
          <a:bodyPr wrap="square" lIns="0" tIns="0" rIns="0" bIns="0" anchor="t">
            <a:spAutoFit/>
          </a:bodyPr>
          <a:lstStyle/>
          <a:p>
            <a:pPr algn="ctr"/>
            <a:r>
              <a:rPr lang="en-US" sz="2000" dirty="0">
                <a:ea typeface="Verdana"/>
              </a:rPr>
              <a:t>Offenses: 9 - 12</a:t>
            </a:r>
            <a:endParaRPr lang="en-US" dirty="0">
              <a:ea typeface="Verdana"/>
            </a:endParaRPr>
          </a:p>
        </p:txBody>
      </p:sp>
      <p:sp>
        <p:nvSpPr>
          <p:cNvPr id="3" name="Text Placeholder 2">
            <a:extLst>
              <a:ext uri="{FF2B5EF4-FFF2-40B4-BE49-F238E27FC236}">
                <a16:creationId xmlns:a16="http://schemas.microsoft.com/office/drawing/2014/main" id="{25B7E811-55FC-9106-A381-3F497FAF9CD2}"/>
              </a:ext>
            </a:extLst>
          </p:cNvPr>
          <p:cNvSpPr>
            <a:spLocks noGrp="1"/>
          </p:cNvSpPr>
          <p:nvPr>
            <p:ph type="body" idx="1"/>
          </p:nvPr>
        </p:nvSpPr>
        <p:spPr>
          <a:xfrm>
            <a:off x="472891" y="867677"/>
            <a:ext cx="8198216" cy="3600986"/>
          </a:xfrm>
        </p:spPr>
        <p:txBody>
          <a:bodyPr wrap="square" lIns="0" tIns="0" rIns="0" bIns="0" anchor="t">
            <a:spAutoFit/>
          </a:bodyPr>
          <a:lstStyle/>
          <a:p>
            <a:endParaRPr lang="en-US" dirty="0">
              <a:latin typeface="Verdana"/>
              <a:ea typeface="Verdana"/>
              <a:cs typeface="Calibri"/>
            </a:endParaRPr>
          </a:p>
          <a:p>
            <a:endParaRPr lang="en-US" dirty="0">
              <a:latin typeface="Verdana"/>
              <a:ea typeface="Verdana"/>
              <a:cs typeface="Calibri"/>
            </a:endParaRPr>
          </a:p>
          <a:p>
            <a:endParaRPr lang="en-US" dirty="0">
              <a:latin typeface="Verdana"/>
              <a:ea typeface="Verdana"/>
              <a:cs typeface="Calibri"/>
            </a:endParaRPr>
          </a:p>
          <a:p>
            <a:endParaRPr lang="en-US" dirty="0">
              <a:latin typeface="Verdana"/>
              <a:ea typeface="Verdana"/>
              <a:cs typeface="Calibri"/>
            </a:endParaRPr>
          </a:p>
          <a:p>
            <a:endParaRPr lang="en-US" dirty="0">
              <a:latin typeface="Verdana"/>
              <a:ea typeface="Verdana"/>
              <a:cs typeface="Calibri"/>
            </a:endParaRPr>
          </a:p>
          <a:p>
            <a:r>
              <a:rPr lang="en-US" dirty="0">
                <a:latin typeface="Verdana"/>
                <a:ea typeface="Verdana"/>
                <a:cs typeface="Calibri"/>
              </a:rPr>
              <a:t>10. Aiding, abetting, counseling, concealing, commanding, conspiring, soliciting, procuring or causing to be done any act which, if done, would be punishable under this Article.</a:t>
            </a:r>
            <a:endParaRPr lang="en-US" dirty="0">
              <a:cs typeface="Calibri"/>
            </a:endParaRPr>
          </a:p>
          <a:p>
            <a:r>
              <a:rPr lang="en-US" dirty="0">
                <a:latin typeface="Verdana"/>
                <a:ea typeface="Verdana"/>
                <a:cs typeface="Calibri"/>
              </a:rPr>
              <a:t>11. Knowingly conveying or causing to be conveyed in any form false information concerning military records.</a:t>
            </a:r>
          </a:p>
          <a:p>
            <a:r>
              <a:rPr lang="en-US" dirty="0">
                <a:latin typeface="Verdana"/>
                <a:ea typeface="Verdana"/>
                <a:cs typeface="Calibri"/>
              </a:rPr>
              <a:t>12. Knowingly providing false information or statements in connection with the initiation of charges against any member or with respect to Disciplinary Actions under this Article.</a:t>
            </a:r>
            <a:endParaRPr lang="en-US" dirty="0">
              <a:latin typeface="Verdana"/>
              <a:ea typeface="Verdana"/>
            </a:endParaRPr>
          </a:p>
        </p:txBody>
      </p:sp>
      <p:sp>
        <p:nvSpPr>
          <p:cNvPr id="5" name="Text Placeholder 2">
            <a:extLst>
              <a:ext uri="{FF2B5EF4-FFF2-40B4-BE49-F238E27FC236}">
                <a16:creationId xmlns:a16="http://schemas.microsoft.com/office/drawing/2014/main" id="{84C78281-F172-FD1D-EAE1-E56794EA5A61}"/>
              </a:ext>
            </a:extLst>
          </p:cNvPr>
          <p:cNvSpPr txBox="1">
            <a:spLocks/>
          </p:cNvSpPr>
          <p:nvPr/>
        </p:nvSpPr>
        <p:spPr>
          <a:xfrm>
            <a:off x="472891" y="867677"/>
            <a:ext cx="8198216" cy="1384995"/>
          </a:xfrm>
          <a:prstGeom prst="rect">
            <a:avLst/>
          </a:prstGeom>
        </p:spPr>
        <p:txBody>
          <a:bodyPr wrap="square" lIns="0" tIns="0" rIns="0" bIns="0" anchor="t">
            <a:spAutoFit/>
          </a:bodyPr>
          <a:lstStyle>
            <a:lvl1pPr marL="0">
              <a:defRPr b="0" i="0">
                <a:solidFill>
                  <a:schemeClr val="tx1"/>
                </a:solidFill>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endParaRPr lang="en-US" kern="0" dirty="0">
              <a:latin typeface="Verdana"/>
              <a:ea typeface="Verdana"/>
              <a:cs typeface="Calibri"/>
            </a:endParaRPr>
          </a:p>
          <a:p>
            <a:r>
              <a:rPr lang="en-US" kern="0" dirty="0">
                <a:latin typeface="Verdana"/>
                <a:ea typeface="Verdana"/>
                <a:cs typeface="Calibri"/>
              </a:rPr>
              <a:t>9. Selling or otherwise disposing of money or property without proper authority or willfully or negligently damaging, destroying or losing any such money or property belonging to the Veterans of Foreign Wars of the United States, or any Post, District or Department.</a:t>
            </a:r>
            <a:endParaRPr lang="en-US" dirty="0"/>
          </a:p>
        </p:txBody>
      </p:sp>
    </p:spTree>
    <p:extLst>
      <p:ext uri="{BB962C8B-B14F-4D97-AF65-F5344CB8AC3E}">
        <p14:creationId xmlns:p14="http://schemas.microsoft.com/office/powerpoint/2010/main" val="2794449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2891" y="568345"/>
            <a:ext cx="8098204" cy="615553"/>
          </a:xfrm>
        </p:spPr>
        <p:txBody>
          <a:bodyPr wrap="square" lIns="0" tIns="0" rIns="0" bIns="0" anchor="t">
            <a:spAutoFit/>
          </a:bodyPr>
          <a:lstStyle/>
          <a:p>
            <a:pPr algn="ctr"/>
            <a:br>
              <a:rPr lang="en-US" sz="2000" dirty="0"/>
            </a:br>
            <a:r>
              <a:rPr lang="en-US" sz="2000" dirty="0"/>
              <a:t>Sec. 903 – Procedure for Disciplinary Actions</a:t>
            </a:r>
          </a:p>
        </p:txBody>
      </p:sp>
      <p:sp>
        <p:nvSpPr>
          <p:cNvPr id="6" name="Text Placeholder 5"/>
          <p:cNvSpPr>
            <a:spLocks noGrp="1"/>
          </p:cNvSpPr>
          <p:nvPr>
            <p:ph type="body" idx="1"/>
          </p:nvPr>
        </p:nvSpPr>
        <p:spPr>
          <a:xfrm>
            <a:off x="494322" y="1354931"/>
            <a:ext cx="8198216" cy="3600986"/>
          </a:xfrm>
        </p:spPr>
        <p:txBody>
          <a:bodyPr wrap="square" lIns="0" tIns="0" rIns="0" bIns="0" anchor="t">
            <a:spAutoFit/>
          </a:bodyPr>
          <a:lstStyle/>
          <a:p>
            <a:r>
              <a:rPr lang="en-US" dirty="0">
                <a:latin typeface="Verdana"/>
                <a:ea typeface="Verdana"/>
                <a:cs typeface="Calibri"/>
              </a:rPr>
              <a:t>The Bylaws and Manual of Procedure outline, in detail the procedure for disciplinary action. </a:t>
            </a:r>
          </a:p>
          <a:p>
            <a:pPr>
              <a:buAutoNum type="alphaLcParenR"/>
            </a:pPr>
            <a:endParaRPr lang="en-US" dirty="0">
              <a:latin typeface="Verdana"/>
              <a:ea typeface="Verdana"/>
              <a:cs typeface="Calibri"/>
            </a:endParaRPr>
          </a:p>
          <a:p>
            <a:pPr marL="342900" indent="-342900">
              <a:buAutoNum type="alphaLcParenR"/>
            </a:pPr>
            <a:r>
              <a:rPr lang="en-US" dirty="0">
                <a:latin typeface="Verdana"/>
                <a:ea typeface="Verdana"/>
                <a:cs typeface="Calibri"/>
              </a:rPr>
              <a:t>Preliminary Requirements with Respect to the Initiation of Disciplinary Actions.</a:t>
            </a:r>
          </a:p>
          <a:p>
            <a:pPr marL="342900" lvl="1" indent="-342900"/>
            <a:r>
              <a:rPr lang="en-US" dirty="0">
                <a:latin typeface="Verdana"/>
                <a:ea typeface="Verdana"/>
                <a:cs typeface="Calibri"/>
              </a:rPr>
              <a:t>b) Authority to Initiate Disciplinary Action.</a:t>
            </a:r>
          </a:p>
          <a:p>
            <a:pPr marL="342900" lvl="1" indent="-342900"/>
            <a:r>
              <a:rPr lang="en-US" dirty="0">
                <a:latin typeface="Verdana"/>
                <a:ea typeface="Verdana"/>
                <a:cs typeface="Calibri"/>
              </a:rPr>
              <a:t>c) Procedure for Initiating a Disciplinary Action.</a:t>
            </a:r>
          </a:p>
          <a:p>
            <a:pPr marL="342900" lvl="1" indent="-342900"/>
            <a:r>
              <a:rPr lang="en-US" dirty="0">
                <a:latin typeface="Verdana"/>
                <a:ea typeface="Verdana"/>
                <a:cs typeface="Calibri"/>
              </a:rPr>
              <a:t>d) Procedure if Summary Disposition or Disciplinary Hearing is not Requested.</a:t>
            </a:r>
          </a:p>
          <a:p>
            <a:pPr marL="342900" lvl="1" indent="-342900"/>
            <a:r>
              <a:rPr lang="en-US" dirty="0">
                <a:latin typeface="Verdana"/>
                <a:ea typeface="Verdana"/>
                <a:cs typeface="Calibri"/>
              </a:rPr>
              <a:t>e) Procedure for Summary Disposition.</a:t>
            </a:r>
          </a:p>
          <a:p>
            <a:pPr marL="342900" lvl="1" indent="-342900"/>
            <a:r>
              <a:rPr lang="en-US" dirty="0">
                <a:latin typeface="Verdana"/>
                <a:ea typeface="Verdana"/>
                <a:cs typeface="Calibri"/>
              </a:rPr>
              <a:t>f)  Procedure if Disciplinary Hearing is Requested.</a:t>
            </a:r>
          </a:p>
          <a:p>
            <a:pPr marL="342900" lvl="1" indent="-342900"/>
            <a:r>
              <a:rPr lang="en-US" dirty="0">
                <a:latin typeface="Verdana"/>
                <a:ea typeface="Verdana"/>
                <a:cs typeface="Calibri"/>
              </a:rPr>
              <a:t>g) Resolution prior to Hearing or during Appeal.</a:t>
            </a:r>
          </a:p>
          <a:p>
            <a:endParaRPr lang="en-US" dirty="0">
              <a:cs typeface="Calibri"/>
            </a:endParaRPr>
          </a:p>
        </p:txBody>
      </p:sp>
    </p:spTree>
    <p:extLst>
      <p:ext uri="{BB962C8B-B14F-4D97-AF65-F5344CB8AC3E}">
        <p14:creationId xmlns:p14="http://schemas.microsoft.com/office/powerpoint/2010/main" val="1936767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1944" y="842963"/>
            <a:ext cx="8610600" cy="307777"/>
          </a:xfrm>
        </p:spPr>
        <p:txBody>
          <a:bodyPr wrap="square" lIns="0" tIns="0" rIns="0" bIns="0" anchor="t">
            <a:spAutoFit/>
          </a:bodyPr>
          <a:lstStyle/>
          <a:p>
            <a:pPr algn="ctr"/>
            <a:r>
              <a:rPr lang="en-US" sz="2000" dirty="0"/>
              <a:t>Sec. 904 - Appeal</a:t>
            </a:r>
          </a:p>
        </p:txBody>
      </p:sp>
      <p:sp>
        <p:nvSpPr>
          <p:cNvPr id="2" name="TextBox 1">
            <a:extLst>
              <a:ext uri="{FF2B5EF4-FFF2-40B4-BE49-F238E27FC236}">
                <a16:creationId xmlns:a16="http://schemas.microsoft.com/office/drawing/2014/main" id="{280BCAA5-610B-46E8-8695-299A13967C55}"/>
              </a:ext>
            </a:extLst>
          </p:cNvPr>
          <p:cNvSpPr txBox="1"/>
          <p:nvPr/>
        </p:nvSpPr>
        <p:spPr>
          <a:xfrm>
            <a:off x="435768" y="1271587"/>
            <a:ext cx="835818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Verdana"/>
                <a:ea typeface="Verdana"/>
                <a:cs typeface="Calibri"/>
              </a:rPr>
              <a:t>A member on whom Disciplinary Action is taken shall have the right to appeal such action.</a:t>
            </a:r>
          </a:p>
          <a:p>
            <a:endParaRPr lang="en-US" dirty="0">
              <a:latin typeface="Verdana"/>
              <a:ea typeface="Verdana"/>
              <a:cs typeface="Calibri"/>
            </a:endParaRPr>
          </a:p>
          <a:p>
            <a:pPr marL="285750" indent="-285750">
              <a:buFont typeface="Arial"/>
              <a:buChar char="•"/>
            </a:pPr>
            <a:r>
              <a:rPr lang="en-US" dirty="0">
                <a:latin typeface="Verdana"/>
                <a:ea typeface="Verdana"/>
                <a:cs typeface="Calibri"/>
              </a:rPr>
              <a:t>Appeals to the Department Commander: For appeals initiated by a Post.</a:t>
            </a:r>
          </a:p>
          <a:p>
            <a:pPr marL="285750" indent="-285750">
              <a:buFont typeface="Arial"/>
              <a:buChar char="•"/>
            </a:pPr>
            <a:r>
              <a:rPr lang="en-US" dirty="0">
                <a:latin typeface="Verdana"/>
                <a:ea typeface="Verdana"/>
                <a:cs typeface="Calibri"/>
              </a:rPr>
              <a:t>Appeals to the Commander-in-Chief: For appeals initiated by the Department.</a:t>
            </a:r>
          </a:p>
          <a:p>
            <a:pPr marL="285750" indent="-285750">
              <a:buFont typeface="Arial"/>
              <a:buChar char="•"/>
            </a:pPr>
            <a:r>
              <a:rPr lang="en-US" dirty="0">
                <a:latin typeface="Verdana"/>
                <a:ea typeface="Verdana"/>
                <a:cs typeface="Calibri"/>
              </a:rPr>
              <a:t>Appeals to the National Council of Administration: For appeals initiated by the Commander-in-Chief.</a:t>
            </a:r>
          </a:p>
          <a:p>
            <a:endParaRPr lang="en-US" dirty="0">
              <a:latin typeface="Verdana"/>
              <a:ea typeface="Verdana"/>
              <a:cs typeface="Calibri"/>
            </a:endParaRPr>
          </a:p>
          <a:p>
            <a:r>
              <a:rPr lang="en-US" dirty="0">
                <a:latin typeface="Verdana"/>
                <a:ea typeface="Verdana"/>
                <a:cs typeface="Calibri"/>
              </a:rPr>
              <a:t>More information is detailed in the </a:t>
            </a:r>
            <a:r>
              <a:rPr lang="en-US" u="sng" dirty="0">
                <a:latin typeface="Verdana"/>
                <a:ea typeface="Verdana"/>
                <a:cs typeface="Calibri"/>
              </a:rPr>
              <a:t>Guide to Disciplinary Action</a:t>
            </a:r>
            <a:r>
              <a:rPr lang="en-US" dirty="0">
                <a:latin typeface="Verdana"/>
                <a:ea typeface="Verdana"/>
                <a:cs typeface="Calibri"/>
              </a:rPr>
              <a:t> which can be found on the national website.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AC71-156E-5D36-FF84-01C301F17B39}"/>
              </a:ext>
            </a:extLst>
          </p:cNvPr>
          <p:cNvSpPr>
            <a:spLocks noGrp="1"/>
          </p:cNvSpPr>
          <p:nvPr>
            <p:ph type="title"/>
          </p:nvPr>
        </p:nvSpPr>
        <p:spPr>
          <a:xfrm>
            <a:off x="472891" y="742950"/>
            <a:ext cx="8198216" cy="307777"/>
          </a:xfrm>
        </p:spPr>
        <p:txBody>
          <a:bodyPr wrap="square" lIns="0" tIns="0" rIns="0" bIns="0" anchor="t">
            <a:spAutoFit/>
          </a:bodyPr>
          <a:lstStyle/>
          <a:p>
            <a:pPr algn="ctr"/>
            <a:r>
              <a:rPr lang="en-US" sz="2000" dirty="0">
                <a:ea typeface="Verdana"/>
              </a:rPr>
              <a:t>Section. 905 – Suspension from Office</a:t>
            </a:r>
          </a:p>
        </p:txBody>
      </p:sp>
      <p:sp>
        <p:nvSpPr>
          <p:cNvPr id="4" name="Text Placeholder 3"/>
          <p:cNvSpPr>
            <a:spLocks noGrp="1"/>
          </p:cNvSpPr>
          <p:nvPr>
            <p:ph type="body" idx="1"/>
          </p:nvPr>
        </p:nvSpPr>
        <p:spPr>
          <a:xfrm>
            <a:off x="472891" y="1276350"/>
            <a:ext cx="8198216" cy="3323987"/>
          </a:xfrm>
        </p:spPr>
        <p:txBody>
          <a:bodyPr/>
          <a:lstStyle/>
          <a:p>
            <a:r>
              <a:rPr lang="en-US" dirty="0">
                <a:latin typeface="Verdana" panose="020B0604030504040204" pitchFamily="34" charset="0"/>
                <a:ea typeface="Verdana" panose="020B0604030504040204" pitchFamily="34" charset="0"/>
              </a:rPr>
              <a:t> </a:t>
            </a:r>
            <a:r>
              <a:rPr lang="en-US" dirty="0">
                <a:latin typeface="Verdana" panose="020B0604030504040204" pitchFamily="34" charset="0"/>
                <a:ea typeface="Verdana" panose="020B0604030504040204" pitchFamily="34" charset="0"/>
                <a:cs typeface="Calibri"/>
              </a:rPr>
              <a:t>At any time after charges are initiated on a member holding office, the Commander-in-Chief or Department Commander having jurisdiction, may at their discretion suspend the accused member from an elected or appointed position pending a final decision on the disciplinary action that, with respect to salaried positions, said suspension will be with pay.</a:t>
            </a:r>
          </a:p>
          <a:p>
            <a:endParaRPr lang="en-US" dirty="0">
              <a:latin typeface="Verdana" panose="020B0604030504040204" pitchFamily="34" charset="0"/>
              <a:ea typeface="Verdana" panose="020B0604030504040204" pitchFamily="34" charset="0"/>
              <a:cs typeface="Calibri"/>
            </a:endParaRPr>
          </a:p>
          <a:p>
            <a:r>
              <a:rPr lang="en-US" dirty="0">
                <a:latin typeface="Verdana" panose="020B0604030504040204" pitchFamily="34" charset="0"/>
                <a:ea typeface="Verdana" panose="020B0604030504040204" pitchFamily="34" charset="0"/>
                <a:cs typeface="Calibri"/>
              </a:rPr>
              <a:t>During the suspension of a Post, District or Department Commander, the office shall be temporarily filled by the Senior Vice Commander.</a:t>
            </a:r>
          </a:p>
          <a:p>
            <a:endParaRPr lang="en-US" dirty="0">
              <a:latin typeface="Verdana" panose="020B0604030504040204" pitchFamily="34" charset="0"/>
              <a:ea typeface="Verdana" panose="020B0604030504040204" pitchFamily="34" charset="0"/>
              <a:cs typeface="Calibri"/>
            </a:endParaRPr>
          </a:p>
          <a:p>
            <a:r>
              <a:rPr lang="en-US" dirty="0">
                <a:latin typeface="Verdana" panose="020B0604030504040204" pitchFamily="34" charset="0"/>
                <a:ea typeface="Verdana" panose="020B0604030504040204" pitchFamily="34" charset="0"/>
                <a:cs typeface="Calibri"/>
              </a:rPr>
              <a:t>Suspensions are not subject to appeal.</a:t>
            </a:r>
          </a:p>
          <a:p>
            <a:endParaRPr lang="en-US" dirty="0"/>
          </a:p>
        </p:txBody>
      </p:sp>
    </p:spTree>
    <p:extLst>
      <p:ext uri="{BB962C8B-B14F-4D97-AF65-F5344CB8AC3E}">
        <p14:creationId xmlns:p14="http://schemas.microsoft.com/office/powerpoint/2010/main" val="327719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3649-0894-9E96-B6C0-AEBC280E92D9}"/>
              </a:ext>
            </a:extLst>
          </p:cNvPr>
          <p:cNvSpPr>
            <a:spLocks noGrp="1"/>
          </p:cNvSpPr>
          <p:nvPr>
            <p:ph type="title"/>
          </p:nvPr>
        </p:nvSpPr>
        <p:spPr>
          <a:xfrm>
            <a:off x="401454" y="846765"/>
            <a:ext cx="8269653" cy="307777"/>
          </a:xfrm>
        </p:spPr>
        <p:txBody>
          <a:bodyPr wrap="square" lIns="0" tIns="0" rIns="0" bIns="0" anchor="t">
            <a:spAutoFit/>
          </a:bodyPr>
          <a:lstStyle/>
          <a:p>
            <a:pPr algn="ctr"/>
            <a:r>
              <a:rPr lang="en-US" sz="2000" dirty="0">
                <a:ea typeface="Verdana"/>
              </a:rPr>
              <a:t>Sec. 906 – Prima Facie Case</a:t>
            </a:r>
          </a:p>
        </p:txBody>
      </p:sp>
      <p:sp>
        <p:nvSpPr>
          <p:cNvPr id="3" name="Text Placeholder 2">
            <a:extLst>
              <a:ext uri="{FF2B5EF4-FFF2-40B4-BE49-F238E27FC236}">
                <a16:creationId xmlns:a16="http://schemas.microsoft.com/office/drawing/2014/main" id="{4D82AD48-ABD8-D81D-00FA-B65C0DEC1AF5}"/>
              </a:ext>
            </a:extLst>
          </p:cNvPr>
          <p:cNvSpPr>
            <a:spLocks noGrp="1"/>
          </p:cNvSpPr>
          <p:nvPr>
            <p:ph type="body" idx="1"/>
          </p:nvPr>
        </p:nvSpPr>
        <p:spPr>
          <a:xfrm>
            <a:off x="472891" y="1346308"/>
            <a:ext cx="8262510" cy="1107996"/>
          </a:xfrm>
        </p:spPr>
        <p:txBody>
          <a:bodyPr wrap="square" lIns="0" tIns="0" rIns="0" bIns="0" anchor="t">
            <a:spAutoFit/>
          </a:bodyPr>
          <a:lstStyle/>
          <a:p>
            <a:r>
              <a:rPr lang="en-US" dirty="0">
                <a:latin typeface="Verdana"/>
                <a:ea typeface="Verdana"/>
                <a:cs typeface="Calibri"/>
              </a:rPr>
              <a:t>If an accused member has been convicted of a felony, misdemeanor or ordinance violation for conduct that subjects them to discipline under Section 902, certified copies of the judicial record or guilty plea shall be conclusive evidence.</a:t>
            </a:r>
            <a:endParaRPr lang="en-US" dirty="0">
              <a:latin typeface="Verdana"/>
              <a:ea typeface="Verdana"/>
            </a:endParaRPr>
          </a:p>
        </p:txBody>
      </p:sp>
    </p:spTree>
    <p:extLst>
      <p:ext uri="{BB962C8B-B14F-4D97-AF65-F5344CB8AC3E}">
        <p14:creationId xmlns:p14="http://schemas.microsoft.com/office/powerpoint/2010/main" val="4138201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30CC4-E3F4-01BD-779A-4587B73FCDCA}"/>
              </a:ext>
            </a:extLst>
          </p:cNvPr>
          <p:cNvSpPr>
            <a:spLocks noGrp="1"/>
          </p:cNvSpPr>
          <p:nvPr>
            <p:ph type="title"/>
          </p:nvPr>
        </p:nvSpPr>
        <p:spPr>
          <a:xfrm>
            <a:off x="472891" y="590550"/>
            <a:ext cx="8062485" cy="307777"/>
          </a:xfrm>
        </p:spPr>
        <p:txBody>
          <a:bodyPr wrap="square" lIns="0" tIns="0" rIns="0" bIns="0" anchor="t">
            <a:spAutoFit/>
          </a:bodyPr>
          <a:lstStyle/>
          <a:p>
            <a:pPr algn="ctr"/>
            <a:r>
              <a:rPr lang="en-US" sz="2000" dirty="0">
                <a:ea typeface="Verdana"/>
              </a:rPr>
              <a:t>Sec. 907 - Penalties</a:t>
            </a:r>
          </a:p>
        </p:txBody>
      </p:sp>
      <p:sp>
        <p:nvSpPr>
          <p:cNvPr id="3" name="Text Placeholder 2">
            <a:extLst>
              <a:ext uri="{FF2B5EF4-FFF2-40B4-BE49-F238E27FC236}">
                <a16:creationId xmlns:a16="http://schemas.microsoft.com/office/drawing/2014/main" id="{DB9B14C9-0298-7685-65E4-48242D65BADE}"/>
              </a:ext>
            </a:extLst>
          </p:cNvPr>
          <p:cNvSpPr>
            <a:spLocks noGrp="1"/>
          </p:cNvSpPr>
          <p:nvPr>
            <p:ph type="body" idx="1"/>
          </p:nvPr>
        </p:nvSpPr>
        <p:spPr>
          <a:xfrm>
            <a:off x="472891" y="993529"/>
            <a:ext cx="8226791" cy="4154984"/>
          </a:xfrm>
        </p:spPr>
        <p:txBody>
          <a:bodyPr wrap="square" lIns="0" tIns="0" rIns="0" bIns="0" anchor="t">
            <a:spAutoFit/>
          </a:bodyPr>
          <a:lstStyle/>
          <a:p>
            <a:r>
              <a:rPr lang="en-US" dirty="0">
                <a:latin typeface="Verdana"/>
                <a:ea typeface="Verdana"/>
                <a:cs typeface="Calibri"/>
              </a:rPr>
              <a:t>Penalties recognized by the VFW shall be:</a:t>
            </a:r>
          </a:p>
          <a:p>
            <a:pPr marL="342900" indent="-342900">
              <a:buAutoNum type="arabicPeriod"/>
            </a:pPr>
            <a:r>
              <a:rPr lang="en-US" dirty="0">
                <a:latin typeface="Verdana"/>
                <a:ea typeface="Verdana"/>
                <a:cs typeface="Calibri"/>
              </a:rPr>
              <a:t>Reprimand.</a:t>
            </a:r>
          </a:p>
          <a:p>
            <a:pPr marL="342900" indent="-342900">
              <a:buAutoNum type="arabicPeriod"/>
            </a:pPr>
            <a:r>
              <a:rPr lang="en-US" dirty="0">
                <a:latin typeface="Verdana"/>
                <a:ea typeface="Verdana"/>
                <a:cs typeface="Calibri"/>
              </a:rPr>
              <a:t>Suspension of certain rights of membership for a specified period of time.</a:t>
            </a:r>
          </a:p>
          <a:p>
            <a:pPr marL="342900" indent="-342900">
              <a:buAutoNum type="arabicPeriod"/>
            </a:pPr>
            <a:r>
              <a:rPr lang="en-US" dirty="0">
                <a:latin typeface="Verdana"/>
                <a:ea typeface="Verdana"/>
                <a:cs typeface="Calibri"/>
              </a:rPr>
              <a:t>Suspension or removal from office.</a:t>
            </a:r>
          </a:p>
          <a:p>
            <a:pPr marL="342900" indent="-342900">
              <a:buAutoNum type="arabicPeriod"/>
            </a:pPr>
            <a:r>
              <a:rPr lang="en-US" dirty="0">
                <a:latin typeface="Verdana"/>
                <a:ea typeface="Verdana"/>
                <a:cs typeface="Calibri"/>
              </a:rPr>
              <a:t>Suspension from membership for a specified period of time.</a:t>
            </a:r>
          </a:p>
          <a:p>
            <a:pPr marL="342900" indent="-342900">
              <a:buAutoNum type="arabicPeriod"/>
            </a:pPr>
            <a:r>
              <a:rPr lang="en-US" dirty="0">
                <a:latin typeface="Verdana"/>
                <a:ea typeface="Verdana"/>
                <a:cs typeface="Calibri"/>
              </a:rPr>
              <a:t>Termination of membership.</a:t>
            </a:r>
          </a:p>
          <a:p>
            <a:pPr marL="342900" indent="-342900">
              <a:buAutoNum type="arabicPeriod"/>
            </a:pPr>
            <a:r>
              <a:rPr lang="en-US" dirty="0">
                <a:latin typeface="Verdana"/>
                <a:ea typeface="Verdana"/>
                <a:cs typeface="Calibri"/>
              </a:rPr>
              <a:t>Other administrative actions deemed appropriate.</a:t>
            </a:r>
          </a:p>
          <a:p>
            <a:pPr marL="342900" indent="-342900">
              <a:buAutoNum type="arabicPeriod"/>
            </a:pPr>
            <a:endParaRPr lang="en-US" dirty="0">
              <a:latin typeface="Verdana"/>
              <a:ea typeface="Verdana"/>
              <a:cs typeface="Calibri"/>
            </a:endParaRPr>
          </a:p>
          <a:p>
            <a:r>
              <a:rPr lang="en-US" dirty="0">
                <a:latin typeface="Verdana"/>
                <a:ea typeface="Verdana"/>
                <a:cs typeface="Calibri"/>
              </a:rPr>
              <a:t>No penalty in a Disciplinary Action shall be effective if an appeal is current and not finally adjudicated.</a:t>
            </a:r>
          </a:p>
          <a:p>
            <a:endParaRPr lang="en-US" dirty="0">
              <a:latin typeface="Verdana"/>
              <a:ea typeface="Verdana"/>
              <a:cs typeface="Calibri"/>
            </a:endParaRPr>
          </a:p>
          <a:p>
            <a:r>
              <a:rPr lang="en-US" dirty="0">
                <a:latin typeface="Verdana"/>
                <a:ea typeface="Verdana"/>
                <a:cs typeface="Calibri"/>
              </a:rPr>
              <a:t>The penalty shall be carried in affect by Special Order by the Commander-in-Chief or the National Council of Administration.</a:t>
            </a:r>
          </a:p>
          <a:p>
            <a:pPr marL="342900" indent="-342900">
              <a:buAutoNum type="arabicPeriod"/>
            </a:pPr>
            <a:endParaRPr lang="en-US" dirty="0">
              <a:cs typeface="Calibri"/>
            </a:endParaRPr>
          </a:p>
        </p:txBody>
      </p:sp>
    </p:spTree>
    <p:extLst>
      <p:ext uri="{BB962C8B-B14F-4D97-AF65-F5344CB8AC3E}">
        <p14:creationId xmlns:p14="http://schemas.microsoft.com/office/powerpoint/2010/main" val="3020450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22885" y="1504950"/>
            <a:ext cx="8368690" cy="2523768"/>
          </a:xfrm>
        </p:spPr>
        <p:txBody>
          <a:bodyPr wrap="square" lIns="0" tIns="0" rIns="0" bIns="0" anchor="t">
            <a:spAutoFit/>
          </a:bodyPr>
          <a:lstStyle/>
          <a:p>
            <a:pPr algn="l"/>
            <a:r>
              <a:rPr lang="en-US" dirty="0">
                <a:latin typeface="Verdana"/>
                <a:ea typeface="Verdana"/>
                <a:cs typeface="Calibri"/>
              </a:rPr>
              <a:t>Post Level:</a:t>
            </a:r>
            <a:endParaRPr lang="en-US" dirty="0">
              <a:latin typeface="Verdana" panose="020B0604030504040204" pitchFamily="34" charset="0"/>
              <a:ea typeface="Verdana" panose="020B0604030504040204" pitchFamily="34" charset="0"/>
              <a:cs typeface="Calibri"/>
            </a:endParaRPr>
          </a:p>
          <a:p>
            <a:pPr marL="342900" indent="114300" algn="l">
              <a:buFont typeface="Arial"/>
              <a:buChar char="•"/>
            </a:pPr>
            <a:r>
              <a:rPr lang="en-US" dirty="0">
                <a:latin typeface="Verdana"/>
                <a:ea typeface="Verdana"/>
                <a:cs typeface="Calibri"/>
              </a:rPr>
              <a:t>710</a:t>
            </a:r>
          </a:p>
          <a:p>
            <a:pPr marL="342900" indent="114300" algn="l">
              <a:buFont typeface="Arial"/>
              <a:buChar char="•"/>
            </a:pPr>
            <a:r>
              <a:rPr lang="en-US" dirty="0">
                <a:latin typeface="Verdana"/>
                <a:ea typeface="Verdana"/>
                <a:cs typeface="Calibri"/>
              </a:rPr>
              <a:t>Suspension</a:t>
            </a:r>
          </a:p>
          <a:p>
            <a:pPr marL="342900" algn="l"/>
            <a:endParaRPr lang="en-US" dirty="0">
              <a:latin typeface="Verdana"/>
              <a:ea typeface="Verdana"/>
              <a:cs typeface="Calibri"/>
            </a:endParaRPr>
          </a:p>
          <a:p>
            <a:pPr marL="342900" indent="-342900" algn="l"/>
            <a:r>
              <a:rPr lang="en-US" dirty="0">
                <a:latin typeface="Verdana"/>
                <a:ea typeface="Verdana"/>
                <a:cs typeface="Calibri"/>
              </a:rPr>
              <a:t>Personnel Actions:</a:t>
            </a:r>
          </a:p>
          <a:p>
            <a:pPr marL="342900" algn="l">
              <a:buFont typeface="Arial"/>
              <a:buChar char="•"/>
            </a:pPr>
            <a:r>
              <a:rPr lang="en-US" dirty="0">
                <a:latin typeface="Verdana"/>
                <a:ea typeface="Verdana"/>
                <a:cs typeface="Calibri"/>
              </a:rPr>
              <a:t> Article IX</a:t>
            </a:r>
          </a:p>
          <a:p>
            <a:pPr marL="342900"/>
            <a:endParaRPr lang="en-US" sz="2000" dirty="0">
              <a:ea typeface="Verdana"/>
              <a:cs typeface="Calibri"/>
            </a:endParaRPr>
          </a:p>
          <a:p>
            <a:pPr marL="342900" indent="114300">
              <a:buFont typeface="Arial"/>
              <a:buChar char="•"/>
            </a:pPr>
            <a:endParaRPr lang="en-US" sz="2000" dirty="0">
              <a:ea typeface="Verdana"/>
              <a:cs typeface="Calibri"/>
            </a:endParaRPr>
          </a:p>
          <a:p>
            <a:endParaRPr lang="en-US" sz="1600" dirty="0">
              <a:ea typeface="Verdana"/>
              <a:cs typeface="Calibri"/>
            </a:endParaRPr>
          </a:p>
        </p:txBody>
      </p:sp>
      <p:sp>
        <p:nvSpPr>
          <p:cNvPr id="7" name="Title 1"/>
          <p:cNvSpPr>
            <a:spLocks noGrp="1"/>
          </p:cNvSpPr>
          <p:nvPr>
            <p:ph type="title"/>
          </p:nvPr>
        </p:nvSpPr>
        <p:spPr>
          <a:xfrm>
            <a:off x="472891" y="971550"/>
            <a:ext cx="8252009" cy="584775"/>
          </a:xfrm>
        </p:spPr>
        <p:txBody>
          <a:bodyPr wrap="square" lIns="0" tIns="0" rIns="0" bIns="0" anchor="t">
            <a:spAutoFit/>
          </a:bodyPr>
          <a:lstStyle/>
          <a:p>
            <a:pPr algn="ctr"/>
            <a:r>
              <a:rPr lang="en-US" sz="2000" dirty="0"/>
              <a:t>Non-Disciplinary vs. Disciplinary Actions</a:t>
            </a:r>
            <a:br>
              <a:rPr lang="en-US" sz="1800" dirty="0"/>
            </a:br>
            <a:endParaRPr lang="en-US" sz="1800" dirty="0">
              <a:ea typeface="Verdana"/>
            </a:endParaRPr>
          </a:p>
        </p:txBody>
      </p:sp>
      <p:pic>
        <p:nvPicPr>
          <p:cNvPr id="1026" name="Picture 2" descr="Disciplinary Icon Royalty-Free Images, Stock Photos &amp; Pictures |  Shutterstock">
            <a:extLst>
              <a:ext uri="{FF2B5EF4-FFF2-40B4-BE49-F238E27FC236}">
                <a16:creationId xmlns:a16="http://schemas.microsoft.com/office/drawing/2014/main" id="{EDF0DFDF-B792-A7FE-28EE-BBCADEBEB9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733550"/>
            <a:ext cx="3857625"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1871C-33DB-0565-64C4-A8A35FF1E196}"/>
              </a:ext>
            </a:extLst>
          </p:cNvPr>
          <p:cNvSpPr>
            <a:spLocks noGrp="1"/>
          </p:cNvSpPr>
          <p:nvPr>
            <p:ph type="title"/>
          </p:nvPr>
        </p:nvSpPr>
        <p:spPr>
          <a:xfrm>
            <a:off x="472891" y="853909"/>
            <a:ext cx="8198216" cy="307777"/>
          </a:xfrm>
        </p:spPr>
        <p:txBody>
          <a:bodyPr wrap="square" lIns="0" tIns="0" rIns="0" bIns="0" anchor="t">
            <a:spAutoFit/>
          </a:bodyPr>
          <a:lstStyle/>
          <a:p>
            <a:pPr algn="ctr"/>
            <a:r>
              <a:rPr lang="en-US" sz="2000" dirty="0">
                <a:ea typeface="Verdana"/>
              </a:rPr>
              <a:t>Sec. 908 – Administrative Actions</a:t>
            </a:r>
          </a:p>
        </p:txBody>
      </p:sp>
      <p:sp>
        <p:nvSpPr>
          <p:cNvPr id="3" name="Text Placeholder 2">
            <a:extLst>
              <a:ext uri="{FF2B5EF4-FFF2-40B4-BE49-F238E27FC236}">
                <a16:creationId xmlns:a16="http://schemas.microsoft.com/office/drawing/2014/main" id="{FF08F21D-D268-0EA3-3FB1-B2EDA1ACF98E}"/>
              </a:ext>
            </a:extLst>
          </p:cNvPr>
          <p:cNvSpPr>
            <a:spLocks noGrp="1"/>
          </p:cNvSpPr>
          <p:nvPr>
            <p:ph type="body" idx="1"/>
          </p:nvPr>
        </p:nvSpPr>
        <p:spPr>
          <a:xfrm>
            <a:off x="472891" y="1310590"/>
            <a:ext cx="8198216" cy="3600986"/>
          </a:xfrm>
        </p:spPr>
        <p:txBody>
          <a:bodyPr wrap="square" lIns="0" tIns="0" rIns="0" bIns="0" anchor="t">
            <a:spAutoFit/>
          </a:bodyPr>
          <a:lstStyle/>
          <a:p>
            <a:r>
              <a:rPr lang="en-US" dirty="0">
                <a:latin typeface="Verdana"/>
                <a:ea typeface="Verdana"/>
                <a:cs typeface="Calibri"/>
              </a:rPr>
              <a:t>A member who has been suspended by a Post will be transferred to Department Member-at-Large. Upon completion of suspension, a transfer is permitted.</a:t>
            </a:r>
          </a:p>
          <a:p>
            <a:endParaRPr lang="en-US" dirty="0">
              <a:latin typeface="Verdana"/>
              <a:ea typeface="Verdana"/>
              <a:cs typeface="Calibri"/>
            </a:endParaRPr>
          </a:p>
          <a:p>
            <a:r>
              <a:rPr lang="en-US" dirty="0">
                <a:latin typeface="Verdana"/>
                <a:ea typeface="Verdana"/>
                <a:cs typeface="Calibri"/>
              </a:rPr>
              <a:t>If a member transfers their membership and grounds exist to initiate disciplinary action for actions prior to transfer, the Department Commander or Commander-in-Chief may transfer the member back to the jurisdiction where disciplinary action is initiated.</a:t>
            </a:r>
          </a:p>
          <a:p>
            <a:endParaRPr lang="en-US" dirty="0">
              <a:latin typeface="Verdana"/>
              <a:ea typeface="Verdana"/>
              <a:cs typeface="Calibri"/>
            </a:endParaRPr>
          </a:p>
          <a:p>
            <a:r>
              <a:rPr lang="en-US" dirty="0">
                <a:latin typeface="Verdana"/>
                <a:ea typeface="Verdana"/>
                <a:cs typeface="Calibri"/>
              </a:rPr>
              <a:t>Any member or former member sentenced will be allowed one opportunity to petition directly to the Commander-in-Chief to have their conviction pardoned or their sentence commuted provided at least five years of the sentence has been served.</a:t>
            </a:r>
          </a:p>
        </p:txBody>
      </p:sp>
    </p:spTree>
    <p:extLst>
      <p:ext uri="{BB962C8B-B14F-4D97-AF65-F5344CB8AC3E}">
        <p14:creationId xmlns:p14="http://schemas.microsoft.com/office/powerpoint/2010/main" val="112207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BB53A-D9CC-C4A7-1BC2-E3B3426909C7}"/>
              </a:ext>
            </a:extLst>
          </p:cNvPr>
          <p:cNvSpPr>
            <a:spLocks noGrp="1"/>
          </p:cNvSpPr>
          <p:nvPr>
            <p:ph type="title"/>
          </p:nvPr>
        </p:nvSpPr>
        <p:spPr>
          <a:xfrm>
            <a:off x="472891" y="839621"/>
            <a:ext cx="8198216" cy="307777"/>
          </a:xfrm>
        </p:spPr>
        <p:txBody>
          <a:bodyPr wrap="square" lIns="0" tIns="0" rIns="0" bIns="0" anchor="t">
            <a:spAutoFit/>
          </a:bodyPr>
          <a:lstStyle/>
          <a:p>
            <a:pPr algn="ctr"/>
            <a:r>
              <a:rPr lang="en-US" sz="2000" dirty="0">
                <a:ea typeface="Verdana"/>
              </a:rPr>
              <a:t>Questions</a:t>
            </a:r>
            <a:endParaRPr lang="en-US" dirty="0">
              <a:ea typeface="Verdana"/>
            </a:endParaRPr>
          </a:p>
        </p:txBody>
      </p:sp>
      <p:pic>
        <p:nvPicPr>
          <p:cNvPr id="5122" name="Picture 2" descr="Image result for when someone asks a question meme | Question meme, Memes,  College memes">
            <a:extLst>
              <a:ext uri="{FF2B5EF4-FFF2-40B4-BE49-F238E27FC236}">
                <a16:creationId xmlns:a16="http://schemas.microsoft.com/office/drawing/2014/main" id="{87E3F7B4-803B-AD0E-74D7-F4CC64BC7D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343" y="1352550"/>
            <a:ext cx="6235314"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299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31018" y="1419225"/>
            <a:ext cx="8086725" cy="3447098"/>
          </a:xfrm>
          <a:prstGeom prst="rect">
            <a:avLst/>
          </a:prstGeom>
          <a:noFill/>
        </p:spPr>
        <p:txBody>
          <a:bodyPr wrap="square" lIns="91440" tIns="45720" rIns="91440" bIns="45720" rtlCol="0" anchor="t">
            <a:spAutoFit/>
          </a:bodyPr>
          <a:lstStyle/>
          <a:p>
            <a:r>
              <a:rPr lang="en-US" dirty="0">
                <a:latin typeface="Verdana"/>
                <a:ea typeface="Verdana"/>
                <a:cs typeface="Calibri"/>
              </a:rPr>
              <a:t>The Commander-in-Chief or Department Commander may require, within their respective jurisdiction, the inspection of any Department, District or Post, when they believe the best interests of the Organization will be served to ensure compliance with the National Charter, Bylaws, Manual of Procedure, et al.</a:t>
            </a:r>
            <a:endParaRPr lang="en-US" dirty="0">
              <a:latin typeface="Verdana"/>
              <a:ea typeface="Verdana" panose="020B0604030504040204" pitchFamily="34" charset="0"/>
              <a:cs typeface="Calibri"/>
            </a:endParaRPr>
          </a:p>
          <a:p>
            <a:endParaRPr lang="en-US" dirty="0">
              <a:latin typeface="Verdana"/>
              <a:ea typeface="Verdana" panose="020B0604030504040204" pitchFamily="34" charset="0"/>
              <a:cs typeface="Calibri"/>
            </a:endParaRPr>
          </a:p>
          <a:p>
            <a:r>
              <a:rPr lang="en-US" dirty="0">
                <a:latin typeface="Verdana"/>
                <a:ea typeface="Verdana"/>
                <a:cs typeface="Calibri"/>
              </a:rPr>
              <a:t>They may detail any member whose duties shall be prescribed by the appointing power. Department will assign Deputy Inspectors.</a:t>
            </a:r>
            <a:endParaRPr lang="en-US" dirty="0">
              <a:latin typeface="Verdana"/>
              <a:ea typeface="Verdana" panose="020B0604030504040204" pitchFamily="34" charset="0"/>
              <a:cs typeface="Calibri"/>
            </a:endParaRPr>
          </a:p>
          <a:p>
            <a:endParaRPr lang="en-US" dirty="0">
              <a:latin typeface="Verdana"/>
              <a:ea typeface="Verdana" panose="020B0604030504040204" pitchFamily="34" charset="0"/>
              <a:cs typeface="Calibri"/>
            </a:endParaRPr>
          </a:p>
          <a:p>
            <a:r>
              <a:rPr lang="en-US" dirty="0">
                <a:latin typeface="Verdana"/>
                <a:ea typeface="Verdana"/>
                <a:cs typeface="Calibri"/>
              </a:rPr>
              <a:t>All books, papers, accounts, records and proceedings pertaining to the VFW shall be subject to inspection at all times.</a:t>
            </a:r>
            <a:endParaRPr lang="en-US" dirty="0">
              <a:latin typeface="Verdana"/>
              <a:ea typeface="Verdana" panose="020B0604030504040204" pitchFamily="34" charset="0"/>
              <a:cs typeface="Calibri"/>
            </a:endParaRPr>
          </a:p>
          <a:p>
            <a:pPr algn="ctr"/>
            <a:endParaRPr lang="en-US" sz="2000" dirty="0">
              <a:ea typeface="Verdana" panose="020B0604030504040204" pitchFamily="34" charset="0"/>
              <a:cs typeface="Calibri"/>
            </a:endParaRPr>
          </a:p>
        </p:txBody>
      </p:sp>
      <p:sp>
        <p:nvSpPr>
          <p:cNvPr id="4" name="TextBox 3">
            <a:extLst>
              <a:ext uri="{FF2B5EF4-FFF2-40B4-BE49-F238E27FC236}">
                <a16:creationId xmlns:a16="http://schemas.microsoft.com/office/drawing/2014/main" id="{292535D3-D756-569E-7088-C403F26400F6}"/>
              </a:ext>
            </a:extLst>
          </p:cNvPr>
          <p:cNvSpPr txBox="1"/>
          <p:nvPr/>
        </p:nvSpPr>
        <p:spPr>
          <a:xfrm>
            <a:off x="414337" y="971549"/>
            <a:ext cx="829389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latin typeface="Verdana"/>
                <a:ea typeface="Verdana"/>
                <a:cs typeface="Calibri"/>
              </a:rPr>
              <a:t>Bylaws Section 710</a:t>
            </a:r>
          </a:p>
        </p:txBody>
      </p:sp>
    </p:spTree>
    <p:extLst>
      <p:ext uri="{BB962C8B-B14F-4D97-AF65-F5344CB8AC3E}">
        <p14:creationId xmlns:p14="http://schemas.microsoft.com/office/powerpoint/2010/main" val="3384046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75092" y="1428750"/>
            <a:ext cx="8379618" cy="3293209"/>
          </a:xfrm>
          <a:prstGeom prst="rect">
            <a:avLst/>
          </a:prstGeom>
          <a:noFill/>
        </p:spPr>
        <p:txBody>
          <a:bodyPr wrap="square" lIns="91440" tIns="45720" rIns="91440" bIns="45720" rtlCol="0" anchor="t">
            <a:spAutoFit/>
          </a:bodyPr>
          <a:lstStyle/>
          <a:p>
            <a:r>
              <a:rPr lang="en-US" dirty="0">
                <a:latin typeface="Verdana"/>
                <a:ea typeface="Verdana"/>
                <a:cs typeface="Calibri"/>
              </a:rPr>
              <a:t>Triggers</a:t>
            </a:r>
            <a:endParaRPr lang="en-US" dirty="0"/>
          </a:p>
          <a:p>
            <a:pPr marL="285750" indent="-285750">
              <a:buFont typeface="Arial"/>
              <a:buChar char="•"/>
            </a:pPr>
            <a:r>
              <a:rPr lang="en-US" dirty="0">
                <a:latin typeface="Verdana"/>
                <a:ea typeface="Verdana"/>
                <a:cs typeface="Calibri"/>
              </a:rPr>
              <a:t>Member complaint to VFW Headquarters (National or Department).</a:t>
            </a:r>
          </a:p>
          <a:p>
            <a:pPr marL="285750" indent="-285750">
              <a:buFont typeface="Arial"/>
              <a:buChar char="•"/>
            </a:pPr>
            <a:r>
              <a:rPr lang="en-US" dirty="0">
                <a:latin typeface="Verdana"/>
                <a:ea typeface="Verdana"/>
                <a:cs typeface="Calibri"/>
              </a:rPr>
              <a:t>At the request of the District Commander.</a:t>
            </a:r>
            <a:endParaRPr lang="en-US" dirty="0">
              <a:latin typeface="Verdana"/>
              <a:ea typeface="Verdana" panose="020B0604030504040204" pitchFamily="34" charset="0"/>
              <a:cs typeface="Calibri"/>
            </a:endParaRPr>
          </a:p>
          <a:p>
            <a:pPr marL="285750" indent="-285750">
              <a:buFont typeface="Arial"/>
              <a:buChar char="•"/>
            </a:pPr>
            <a:r>
              <a:rPr lang="en-US" dirty="0">
                <a:latin typeface="Verdana"/>
                <a:ea typeface="Verdana"/>
                <a:cs typeface="Calibri"/>
              </a:rPr>
              <a:t>No Quarterly Audits submitted.</a:t>
            </a:r>
            <a:endParaRPr lang="en-US" dirty="0">
              <a:latin typeface="Verdana"/>
              <a:ea typeface="Verdana" panose="020B0604030504040204" pitchFamily="34" charset="0"/>
              <a:cs typeface="Calibri"/>
            </a:endParaRPr>
          </a:p>
          <a:p>
            <a:pPr marL="285750" indent="-285750">
              <a:buFont typeface="Arial"/>
              <a:buChar char="•"/>
            </a:pPr>
            <a:r>
              <a:rPr lang="en-US" dirty="0">
                <a:latin typeface="Verdana"/>
                <a:ea typeface="Verdana"/>
                <a:cs typeface="Calibri"/>
              </a:rPr>
              <a:t>No Election Reports submitted.</a:t>
            </a:r>
            <a:endParaRPr lang="en-US" dirty="0">
              <a:latin typeface="Verdana"/>
              <a:ea typeface="Verdana" panose="020B0604030504040204" pitchFamily="34" charset="0"/>
              <a:cs typeface="Calibri"/>
            </a:endParaRPr>
          </a:p>
          <a:p>
            <a:pPr marL="285750" indent="-285750">
              <a:buFont typeface="Arial"/>
              <a:buChar char="•"/>
            </a:pPr>
            <a:r>
              <a:rPr lang="en-US" dirty="0">
                <a:latin typeface="Verdana"/>
                <a:ea typeface="Verdana"/>
                <a:cs typeface="Calibri"/>
              </a:rPr>
              <a:t>Post meetings not being held.</a:t>
            </a:r>
            <a:endParaRPr lang="en-US" dirty="0">
              <a:latin typeface="Verdana"/>
              <a:ea typeface="Verdana" panose="020B0604030504040204" pitchFamily="34" charset="0"/>
              <a:cs typeface="Calibri"/>
            </a:endParaRPr>
          </a:p>
          <a:p>
            <a:pPr marL="285750" indent="-285750">
              <a:buFont typeface="Arial"/>
              <a:buChar char="•"/>
            </a:pPr>
            <a:r>
              <a:rPr lang="en-US" dirty="0">
                <a:latin typeface="Verdana"/>
                <a:ea typeface="Verdana"/>
                <a:cs typeface="Calibri"/>
              </a:rPr>
              <a:t>Violations of City, County, State or Federal ordinances and regulations.</a:t>
            </a:r>
            <a:endParaRPr lang="en-US" dirty="0">
              <a:latin typeface="Verdana"/>
              <a:ea typeface="Verdana" panose="020B0604030504040204" pitchFamily="34" charset="0"/>
              <a:cs typeface="Calibri"/>
            </a:endParaRPr>
          </a:p>
          <a:p>
            <a:pPr marL="285750" indent="-285750">
              <a:buFont typeface="Arial"/>
              <a:buChar char="•"/>
            </a:pPr>
            <a:r>
              <a:rPr lang="en-US" dirty="0">
                <a:latin typeface="Verdana"/>
                <a:ea typeface="Verdana"/>
                <a:cs typeface="Calibri"/>
              </a:rPr>
              <a:t>Non-compliance of VFW Bylaws and/or Manual of Procedure.</a:t>
            </a:r>
            <a:endParaRPr lang="en-US" dirty="0">
              <a:latin typeface="Verdana"/>
              <a:ea typeface="Verdana" panose="020B0604030504040204" pitchFamily="34" charset="0"/>
              <a:cs typeface="Calibri"/>
            </a:endParaRPr>
          </a:p>
          <a:p>
            <a:pPr marL="285750" indent="-285750">
              <a:buFont typeface="Arial"/>
              <a:buChar char="•"/>
            </a:pPr>
            <a:endParaRPr lang="en-US" sz="1400" dirty="0">
              <a:latin typeface="Calibri"/>
              <a:ea typeface="Verdana" panose="020B0604030504040204" pitchFamily="34" charset="0"/>
              <a:cs typeface="Calibri"/>
            </a:endParaRPr>
          </a:p>
          <a:p>
            <a:pPr marL="285750" indent="-285750">
              <a:buFont typeface="Arial"/>
              <a:buChar char="•"/>
            </a:pPr>
            <a:endParaRPr lang="en-US" sz="1400" dirty="0">
              <a:latin typeface="Calibri"/>
              <a:ea typeface="Verdana" panose="020B0604030504040204" pitchFamily="34" charset="0"/>
              <a:cs typeface="Calibri"/>
            </a:endParaRPr>
          </a:p>
          <a:p>
            <a:endParaRPr lang="en-US"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F7964158-4FEA-BD6D-176E-6ECD37456141}"/>
              </a:ext>
            </a:extLst>
          </p:cNvPr>
          <p:cNvSpPr txBox="1"/>
          <p:nvPr/>
        </p:nvSpPr>
        <p:spPr>
          <a:xfrm>
            <a:off x="492919" y="1000125"/>
            <a:ext cx="8265318"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i="0" u="none" strike="noStrike" baseline="0" dirty="0">
                <a:solidFill>
                  <a:srgbClr val="000000"/>
                </a:solidFill>
                <a:latin typeface="Verdana"/>
                <a:ea typeface="Verdana"/>
                <a:cs typeface="Verdana"/>
              </a:rPr>
              <a:t>710 Inspection</a:t>
            </a:r>
            <a:r>
              <a:rPr lang="en-US" sz="2000" b="1" dirty="0">
                <a:solidFill>
                  <a:srgbClr val="000000"/>
                </a:solidFill>
                <a:latin typeface="Verdana"/>
                <a:ea typeface="Verdana"/>
                <a:cs typeface="Verdana"/>
              </a:rPr>
              <a:t> – Causes</a:t>
            </a:r>
            <a:endParaRPr lang="en-US" sz="2000" dirty="0">
              <a:cs typeface="Calibri"/>
            </a:endParaRPr>
          </a:p>
        </p:txBody>
      </p:sp>
    </p:spTree>
    <p:extLst>
      <p:ext uri="{BB962C8B-B14F-4D97-AF65-F5344CB8AC3E}">
        <p14:creationId xmlns:p14="http://schemas.microsoft.com/office/powerpoint/2010/main" val="28863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2470-4939-5876-78DD-8479AD87DBCC}"/>
              </a:ext>
            </a:extLst>
          </p:cNvPr>
          <p:cNvSpPr>
            <a:spLocks noGrp="1"/>
          </p:cNvSpPr>
          <p:nvPr>
            <p:ph type="title"/>
          </p:nvPr>
        </p:nvSpPr>
        <p:spPr>
          <a:xfrm>
            <a:off x="494322" y="639596"/>
            <a:ext cx="8198216" cy="307777"/>
          </a:xfrm>
        </p:spPr>
        <p:txBody>
          <a:bodyPr wrap="square" lIns="0" tIns="0" rIns="0" bIns="0" anchor="t">
            <a:spAutoFit/>
          </a:bodyPr>
          <a:lstStyle/>
          <a:p>
            <a:pPr algn="ctr"/>
            <a:r>
              <a:rPr lang="en-US" sz="2000" dirty="0">
                <a:ea typeface="Verdana"/>
              </a:rPr>
              <a:t>710 Inspection – Costs</a:t>
            </a:r>
            <a:endParaRPr lang="en-US" dirty="0"/>
          </a:p>
        </p:txBody>
      </p:sp>
      <p:sp>
        <p:nvSpPr>
          <p:cNvPr id="3" name="TextBox 2">
            <a:extLst>
              <a:ext uri="{FF2B5EF4-FFF2-40B4-BE49-F238E27FC236}">
                <a16:creationId xmlns:a16="http://schemas.microsoft.com/office/drawing/2014/main" id="{CD747114-D3C5-EBE3-7D81-D521E40B2977}"/>
              </a:ext>
            </a:extLst>
          </p:cNvPr>
          <p:cNvSpPr txBox="1"/>
          <p:nvPr/>
        </p:nvSpPr>
        <p:spPr>
          <a:xfrm>
            <a:off x="321467" y="978692"/>
            <a:ext cx="8543925" cy="22396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latin typeface="Verdana"/>
                <a:ea typeface="Verdana"/>
                <a:cs typeface="Calibri"/>
              </a:rPr>
              <a:t>Requests for a 710 will be considered on a case-by-case basis. Issues should be handled at the lowest level possible first.</a:t>
            </a:r>
          </a:p>
          <a:p>
            <a:pPr marL="285750" indent="-285750">
              <a:buFont typeface="Arial"/>
              <a:buChar char="•"/>
            </a:pPr>
            <a:r>
              <a:rPr lang="en-US" dirty="0">
                <a:latin typeface="Verdana"/>
                <a:ea typeface="Verdana"/>
                <a:cs typeface="Calibri"/>
              </a:rPr>
              <a:t>Paid for by the Post or District.</a:t>
            </a:r>
            <a:endParaRPr lang="en-US" dirty="0">
              <a:cs typeface="Calibri"/>
            </a:endParaRPr>
          </a:p>
          <a:p>
            <a:pPr marL="285750" indent="-285750">
              <a:buFont typeface="Arial"/>
              <a:buChar char="•"/>
            </a:pPr>
            <a:r>
              <a:rPr lang="en-US" dirty="0">
                <a:latin typeface="Verdana"/>
                <a:ea typeface="Verdana"/>
                <a:cs typeface="Calibri"/>
              </a:rPr>
              <a:t>Cost of Per Diem for each administrative committee member.</a:t>
            </a:r>
          </a:p>
          <a:p>
            <a:pPr marL="285750" indent="-285750">
              <a:buFont typeface="Arial"/>
              <a:buChar char="•"/>
            </a:pPr>
            <a:r>
              <a:rPr lang="en-US" dirty="0">
                <a:latin typeface="Verdana"/>
                <a:ea typeface="Verdana"/>
                <a:cs typeface="Calibri"/>
              </a:rPr>
              <a:t>Cost of hotel accommodations and travel to/from the Post location.</a:t>
            </a:r>
          </a:p>
          <a:p>
            <a:pPr marL="285750" indent="-285750">
              <a:buFont typeface="Arial"/>
              <a:buChar char="•"/>
            </a:pPr>
            <a:r>
              <a:rPr lang="en-US" dirty="0">
                <a:latin typeface="Verdana"/>
                <a:ea typeface="Verdana"/>
                <a:cs typeface="Calibri"/>
              </a:rPr>
              <a:t>Cost of postage for membership notification of any special meeting.</a:t>
            </a:r>
          </a:p>
          <a:p>
            <a:pPr marL="285750" indent="-285750">
              <a:buFont typeface="Arial"/>
              <a:buChar char="•"/>
            </a:pPr>
            <a:r>
              <a:rPr lang="en-US" dirty="0">
                <a:latin typeface="Verdana"/>
                <a:ea typeface="Verdana"/>
                <a:cs typeface="Calibri"/>
              </a:rPr>
              <a:t>Cost to post/district continues for duration of the inspection.</a:t>
            </a:r>
          </a:p>
          <a:p>
            <a:pPr marL="285750" indent="-285750">
              <a:buFont typeface="Arial"/>
              <a:buChar char="•"/>
            </a:pPr>
            <a:endParaRPr lang="en-US" sz="1400" dirty="0">
              <a:cs typeface="Calibri"/>
            </a:endParaRPr>
          </a:p>
        </p:txBody>
      </p:sp>
      <p:sp>
        <p:nvSpPr>
          <p:cNvPr id="4" name="TextBox 3">
            <a:extLst>
              <a:ext uri="{FF2B5EF4-FFF2-40B4-BE49-F238E27FC236}">
                <a16:creationId xmlns:a16="http://schemas.microsoft.com/office/drawing/2014/main" id="{BC4327FA-2604-DFB7-0217-3F247285CA2A}"/>
              </a:ext>
            </a:extLst>
          </p:cNvPr>
          <p:cNvSpPr txBox="1"/>
          <p:nvPr/>
        </p:nvSpPr>
        <p:spPr>
          <a:xfrm>
            <a:off x="471488" y="3071811"/>
            <a:ext cx="8465343"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dirty="0">
                <a:latin typeface="Verdana"/>
                <a:ea typeface="Verdana"/>
                <a:cs typeface="Calibri"/>
              </a:rPr>
              <a:t>How to Prevent a 710</a:t>
            </a:r>
            <a:endParaRPr lang="en-US" sz="2000" b="1" dirty="0">
              <a:latin typeface="Verdana"/>
              <a:ea typeface="Verdana"/>
            </a:endParaRPr>
          </a:p>
        </p:txBody>
      </p:sp>
      <p:sp>
        <p:nvSpPr>
          <p:cNvPr id="5" name="TextBox 4">
            <a:extLst>
              <a:ext uri="{FF2B5EF4-FFF2-40B4-BE49-F238E27FC236}">
                <a16:creationId xmlns:a16="http://schemas.microsoft.com/office/drawing/2014/main" id="{FEB788EC-1FCA-801C-CF80-CB62BF9A3B9D}"/>
              </a:ext>
            </a:extLst>
          </p:cNvPr>
          <p:cNvSpPr txBox="1"/>
          <p:nvPr/>
        </p:nvSpPr>
        <p:spPr>
          <a:xfrm>
            <a:off x="300037" y="3471861"/>
            <a:ext cx="8486774" cy="21236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latin typeface="Verdana"/>
                <a:ea typeface="Verdana"/>
                <a:cs typeface="Calibri"/>
              </a:rPr>
              <a:t>Posts should notify the District Commander of problems.</a:t>
            </a:r>
          </a:p>
          <a:p>
            <a:pPr marL="285750" indent="-285750">
              <a:buFont typeface="Arial"/>
              <a:buChar char="•"/>
            </a:pPr>
            <a:r>
              <a:rPr lang="en-US" dirty="0">
                <a:latin typeface="Verdana"/>
                <a:ea typeface="Verdana"/>
                <a:cs typeface="Calibri"/>
              </a:rPr>
              <a:t>District will send someone from the District to review and take corrective action.</a:t>
            </a:r>
          </a:p>
          <a:p>
            <a:pPr marL="285750" indent="-285750">
              <a:buFont typeface="Arial"/>
              <a:buChar char="•"/>
            </a:pPr>
            <a:r>
              <a:rPr lang="en-US" dirty="0">
                <a:latin typeface="Verdana"/>
                <a:ea typeface="Verdana"/>
                <a:cs typeface="Calibri"/>
              </a:rPr>
              <a:t>If a Post requests help and the problem is corrected there will be no consequences.</a:t>
            </a:r>
          </a:p>
          <a:p>
            <a:pPr marL="285750" indent="-285750">
              <a:buFont typeface="Arial"/>
              <a:buChar char="•"/>
            </a:pPr>
            <a:endParaRPr lang="en-US" sz="1400" dirty="0">
              <a:cs typeface="Calibri"/>
            </a:endParaRPr>
          </a:p>
          <a:p>
            <a:pPr marL="285750" indent="-285750">
              <a:buFont typeface="Arial"/>
              <a:buChar char="•"/>
            </a:pPr>
            <a:endParaRPr lang="en-US" sz="1400" dirty="0">
              <a:cs typeface="Calibri"/>
            </a:endParaRPr>
          </a:p>
          <a:p>
            <a:pPr marL="285750" indent="-285750">
              <a:buFont typeface="Arial"/>
              <a:buChar char="•"/>
            </a:pPr>
            <a:endParaRPr lang="en-US" sz="1400" dirty="0">
              <a:cs typeface="Calibri"/>
            </a:endParaRPr>
          </a:p>
        </p:txBody>
      </p:sp>
    </p:spTree>
    <p:extLst>
      <p:ext uri="{BB962C8B-B14F-4D97-AF65-F5344CB8AC3E}">
        <p14:creationId xmlns:p14="http://schemas.microsoft.com/office/powerpoint/2010/main" val="226138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19150"/>
            <a:ext cx="8198216" cy="584775"/>
          </a:xfrm>
        </p:spPr>
        <p:txBody>
          <a:bodyPr wrap="square" lIns="0" tIns="0" rIns="0" bIns="0" anchor="t">
            <a:spAutoFit/>
          </a:bodyPr>
          <a:lstStyle/>
          <a:p>
            <a:pPr algn="ctr"/>
            <a:r>
              <a:rPr lang="en-US" sz="2000" dirty="0"/>
              <a:t>Manual of Procedure Section 211 - Suspension</a:t>
            </a:r>
            <a:br>
              <a:rPr lang="en-US" sz="1800" dirty="0"/>
            </a:br>
            <a:endParaRPr lang="en-US" sz="1800" dirty="0">
              <a:ea typeface="Verdana"/>
            </a:endParaRPr>
          </a:p>
        </p:txBody>
      </p:sp>
      <p:sp>
        <p:nvSpPr>
          <p:cNvPr id="3" name="TextBox 2"/>
          <p:cNvSpPr txBox="1"/>
          <p:nvPr/>
        </p:nvSpPr>
        <p:spPr>
          <a:xfrm>
            <a:off x="505326" y="1206659"/>
            <a:ext cx="8274843" cy="2585323"/>
          </a:xfrm>
          <a:prstGeom prst="rect">
            <a:avLst/>
          </a:prstGeom>
          <a:noFill/>
        </p:spPr>
        <p:txBody>
          <a:bodyPr wrap="square" lIns="91440" tIns="45720" rIns="91440" bIns="45720" rtlCol="0" anchor="t">
            <a:spAutoFit/>
          </a:bodyPr>
          <a:lstStyle/>
          <a:p>
            <a:r>
              <a:rPr lang="en-US" dirty="0">
                <a:latin typeface="Verdana"/>
                <a:ea typeface="Verdana"/>
                <a:cs typeface="Calibri"/>
              </a:rPr>
              <a:t>Triggers – serious violations</a:t>
            </a:r>
          </a:p>
          <a:p>
            <a:pPr marL="342900" indent="-342900">
              <a:buFont typeface="Arial"/>
              <a:buChar char="•"/>
            </a:pPr>
            <a:r>
              <a:rPr lang="en-US" dirty="0">
                <a:latin typeface="Verdana"/>
                <a:ea typeface="Verdana"/>
                <a:cs typeface="Calibri"/>
              </a:rPr>
              <a:t>Violations of VFW Bylaws and Manual of Procedures.</a:t>
            </a:r>
          </a:p>
          <a:p>
            <a:pPr marL="342900" indent="-342900">
              <a:buFont typeface="Arial"/>
              <a:buChar char="•"/>
            </a:pPr>
            <a:r>
              <a:rPr lang="en-US" dirty="0">
                <a:latin typeface="Verdana"/>
                <a:ea typeface="Verdana"/>
                <a:cs typeface="Calibri"/>
              </a:rPr>
              <a:t>Vacant or unfilled officers positions.</a:t>
            </a:r>
          </a:p>
          <a:p>
            <a:pPr marL="342900" indent="-342900">
              <a:buFont typeface="Arial"/>
              <a:buChar char="•"/>
            </a:pPr>
            <a:r>
              <a:rPr lang="en-US" dirty="0">
                <a:latin typeface="Verdana"/>
                <a:ea typeface="Verdana"/>
                <a:cs typeface="Calibri"/>
              </a:rPr>
              <a:t>Not holding meetings.</a:t>
            </a:r>
          </a:p>
          <a:p>
            <a:pPr marL="342900" indent="-342900">
              <a:buFont typeface="Arial"/>
              <a:buChar char="•"/>
            </a:pPr>
            <a:r>
              <a:rPr lang="en-US" dirty="0">
                <a:latin typeface="Verdana"/>
                <a:ea typeface="Verdana"/>
                <a:cs typeface="Calibri"/>
              </a:rPr>
              <a:t>Failure in the performance of duties of Commander or Quartermaster as specified in Section 218 of the National Bylaws.</a:t>
            </a:r>
          </a:p>
          <a:p>
            <a:pPr marL="342900" indent="-342900">
              <a:buFont typeface="Arial"/>
              <a:buChar char="•"/>
            </a:pPr>
            <a:r>
              <a:rPr lang="en-US" dirty="0">
                <a:latin typeface="Verdana"/>
                <a:ea typeface="Verdana"/>
                <a:cs typeface="Calibri"/>
              </a:rPr>
              <a:t>Violations of City, County, State or Federal laws, or ordinances.</a:t>
            </a:r>
          </a:p>
          <a:p>
            <a:pPr marL="342900" indent="-342900">
              <a:buFont typeface="Arial"/>
              <a:buChar char="•"/>
            </a:pPr>
            <a:r>
              <a:rPr lang="en-US" dirty="0">
                <a:latin typeface="Verdana"/>
                <a:ea typeface="Verdana"/>
                <a:cs typeface="Calibri"/>
              </a:rPr>
              <a:t>Financial</a:t>
            </a:r>
          </a:p>
          <a:p>
            <a:pPr marL="342900" indent="-342900">
              <a:buFont typeface="Arial"/>
              <a:buChar char="•"/>
            </a:pPr>
            <a:r>
              <a:rPr lang="en-US" dirty="0">
                <a:latin typeface="Verdana"/>
                <a:ea typeface="Verdana"/>
                <a:cs typeface="Calibri"/>
              </a:rPr>
              <a:t>Other </a:t>
            </a:r>
          </a:p>
        </p:txBody>
      </p:sp>
      <p:pic>
        <p:nvPicPr>
          <p:cNvPr id="2050" name="Picture 2" descr="you get a violation! you get a violation! you all get violations! - Oprah  Winfrey - You Get a Car Meme Generator">
            <a:extLst>
              <a:ext uri="{FF2B5EF4-FFF2-40B4-BE49-F238E27FC236}">
                <a16:creationId xmlns:a16="http://schemas.microsoft.com/office/drawing/2014/main" id="{B79AA279-02FF-2331-2FE8-3F5142594AB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799" y="3257550"/>
            <a:ext cx="2245179"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4367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2892" y="1123950"/>
            <a:ext cx="8252459" cy="2441694"/>
          </a:xfrm>
          <a:prstGeom prst="rect">
            <a:avLst/>
          </a:prstGeom>
        </p:spPr>
        <p:txBody>
          <a:bodyPr vert="horz" wrap="square" lIns="0" tIns="12700" rIns="0" bIns="0" rtlCol="0" anchor="t">
            <a:spAutoFit/>
          </a:bodyPr>
          <a:lstStyle/>
          <a:p>
            <a:pPr marL="12700">
              <a:spcBef>
                <a:spcPts val="100"/>
              </a:spcBef>
            </a:pPr>
            <a:r>
              <a:rPr lang="en-US" dirty="0">
                <a:latin typeface="Verdana"/>
                <a:ea typeface="Verdana"/>
                <a:cs typeface="Verdana"/>
              </a:rPr>
              <a:t>When a Post is suspended:</a:t>
            </a:r>
          </a:p>
          <a:p>
            <a:pPr marL="298450" indent="-285750">
              <a:spcBef>
                <a:spcPts val="100"/>
              </a:spcBef>
              <a:buFont typeface="Arial"/>
              <a:buChar char="•"/>
            </a:pPr>
            <a:r>
              <a:rPr lang="en-US" dirty="0">
                <a:latin typeface="Verdana"/>
                <a:ea typeface="Verdana"/>
                <a:cs typeface="Verdana"/>
              </a:rPr>
              <a:t>The Post Commander shall be notified in writing by certified mail.</a:t>
            </a:r>
          </a:p>
          <a:p>
            <a:pPr marL="298450" indent="-285750">
              <a:spcBef>
                <a:spcPts val="100"/>
              </a:spcBef>
              <a:buFont typeface="Arial"/>
              <a:buChar char="•"/>
            </a:pPr>
            <a:r>
              <a:rPr lang="en-US" dirty="0">
                <a:latin typeface="Verdana"/>
                <a:ea typeface="Verdana"/>
                <a:cs typeface="Verdana"/>
              </a:rPr>
              <a:t>No meetings shall be held except for the discussion of the resolution of the penalty.</a:t>
            </a:r>
          </a:p>
          <a:p>
            <a:pPr marL="298450" indent="-285750">
              <a:spcBef>
                <a:spcPts val="100"/>
              </a:spcBef>
              <a:buFont typeface="Arial"/>
              <a:buChar char="•"/>
            </a:pPr>
            <a:r>
              <a:rPr lang="en-US" dirty="0">
                <a:latin typeface="Verdana"/>
                <a:ea typeface="Verdana"/>
                <a:cs typeface="Verdana"/>
              </a:rPr>
              <a:t>No meetings are held without the Administrative Committee members present.</a:t>
            </a:r>
          </a:p>
          <a:p>
            <a:pPr marL="298450" indent="-285750">
              <a:spcBef>
                <a:spcPts val="100"/>
              </a:spcBef>
              <a:buFont typeface="Arial"/>
              <a:buChar char="•"/>
            </a:pPr>
            <a:r>
              <a:rPr lang="en-US" dirty="0">
                <a:latin typeface="Verdana"/>
                <a:ea typeface="Verdana"/>
                <a:cs typeface="Verdana"/>
              </a:rPr>
              <a:t>No funds shall be expended nor obligations incurred without the approval of the Administrative Committee.</a:t>
            </a:r>
            <a:endParaRPr lang="en-US" sz="1400" dirty="0">
              <a:latin typeface="Verdana"/>
              <a:ea typeface="Verdana"/>
              <a:cs typeface="Verdana"/>
            </a:endParaRPr>
          </a:p>
          <a:p>
            <a:pPr>
              <a:spcBef>
                <a:spcPts val="40"/>
              </a:spcBef>
            </a:pPr>
            <a:endParaRPr lang="en-US" sz="1050" dirty="0">
              <a:latin typeface="Verdana"/>
              <a:ea typeface="Verdana"/>
              <a:cs typeface="Verdana"/>
            </a:endParaRPr>
          </a:p>
        </p:txBody>
      </p:sp>
      <p:sp>
        <p:nvSpPr>
          <p:cNvPr id="3" name="Title 2"/>
          <p:cNvSpPr>
            <a:spLocks noGrp="1"/>
          </p:cNvSpPr>
          <p:nvPr>
            <p:ph type="title"/>
          </p:nvPr>
        </p:nvSpPr>
        <p:spPr>
          <a:xfrm>
            <a:off x="472892" y="590550"/>
            <a:ext cx="8198216" cy="307777"/>
          </a:xfrm>
        </p:spPr>
        <p:txBody>
          <a:bodyPr wrap="square" lIns="0" tIns="0" rIns="0" bIns="0" anchor="t">
            <a:spAutoFit/>
          </a:bodyPr>
          <a:lstStyle/>
          <a:p>
            <a:pPr algn="ctr"/>
            <a:r>
              <a:rPr lang="en-US" sz="2000" dirty="0"/>
              <a:t>Suspensions </a:t>
            </a:r>
            <a:endParaRPr lang="en-US" sz="2000" dirty="0">
              <a:ea typeface="Verdana"/>
            </a:endParaRPr>
          </a:p>
        </p:txBody>
      </p:sp>
      <p:pic>
        <p:nvPicPr>
          <p:cNvPr id="3074" name="Picture 2" descr="The no-spend weekend challenge - News | Khaleej Times">
            <a:extLst>
              <a:ext uri="{FF2B5EF4-FFF2-40B4-BE49-F238E27FC236}">
                <a16:creationId xmlns:a16="http://schemas.microsoft.com/office/drawing/2014/main" id="{6B1C9CEE-4846-560D-C08E-38310D157A0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3486150"/>
            <a:ext cx="150495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11044-595D-B0E9-D298-C66721A55E7B}"/>
              </a:ext>
            </a:extLst>
          </p:cNvPr>
          <p:cNvSpPr>
            <a:spLocks noGrp="1"/>
          </p:cNvSpPr>
          <p:nvPr>
            <p:ph type="title"/>
          </p:nvPr>
        </p:nvSpPr>
        <p:spPr>
          <a:xfrm>
            <a:off x="515754" y="839621"/>
            <a:ext cx="8198216" cy="307777"/>
          </a:xfrm>
        </p:spPr>
        <p:txBody>
          <a:bodyPr wrap="square" lIns="0" tIns="0" rIns="0" bIns="0" anchor="t">
            <a:spAutoFit/>
          </a:bodyPr>
          <a:lstStyle/>
          <a:p>
            <a:pPr algn="ctr"/>
            <a:r>
              <a:rPr lang="en-US" sz="2000" dirty="0">
                <a:ea typeface="Verdana"/>
              </a:rPr>
              <a:t>Revocation</a:t>
            </a:r>
            <a:endParaRPr lang="en-US" dirty="0">
              <a:ea typeface="Verdana"/>
            </a:endParaRPr>
          </a:p>
        </p:txBody>
      </p:sp>
      <p:sp>
        <p:nvSpPr>
          <p:cNvPr id="3" name="Text Placeholder 2">
            <a:extLst>
              <a:ext uri="{FF2B5EF4-FFF2-40B4-BE49-F238E27FC236}">
                <a16:creationId xmlns:a16="http://schemas.microsoft.com/office/drawing/2014/main" id="{987208F6-BA99-95A3-2ECA-4C4A10A8B316}"/>
              </a:ext>
            </a:extLst>
          </p:cNvPr>
          <p:cNvSpPr>
            <a:spLocks noGrp="1"/>
          </p:cNvSpPr>
          <p:nvPr>
            <p:ph type="body" idx="1"/>
          </p:nvPr>
        </p:nvSpPr>
        <p:spPr>
          <a:xfrm>
            <a:off x="472891" y="1503470"/>
            <a:ext cx="8198216" cy="1951816"/>
          </a:xfrm>
        </p:spPr>
        <p:txBody>
          <a:bodyPr wrap="square" lIns="0" tIns="0" rIns="0" bIns="0" anchor="t">
            <a:spAutoFit/>
          </a:bodyPr>
          <a:lstStyle/>
          <a:p>
            <a:pPr marL="298450" indent="-285750" algn="l">
              <a:spcBef>
                <a:spcPts val="100"/>
              </a:spcBef>
              <a:buFont typeface="Arial,Sans-Serif"/>
              <a:buChar char="•"/>
            </a:pPr>
            <a:r>
              <a:rPr lang="en-US" dirty="0">
                <a:latin typeface="Verdana"/>
                <a:ea typeface="Verdana"/>
              </a:rPr>
              <a:t>Revocation will occur when:</a:t>
            </a:r>
          </a:p>
          <a:p>
            <a:pPr marL="755650" lvl="1" indent="-285750" algn="l">
              <a:spcBef>
                <a:spcPts val="100"/>
              </a:spcBef>
              <a:buFont typeface="Courier New,monospace"/>
              <a:buChar char="o"/>
            </a:pPr>
            <a:r>
              <a:rPr lang="en-US" dirty="0">
                <a:latin typeface="Verdana"/>
                <a:ea typeface="Verdana"/>
              </a:rPr>
              <a:t>Any post with less than ten (10) members, or while under suspension the Post fails to establish a meeting quorum, or fails to elect the required officers, its charter shall be revoked and declared defunct with the issuance of a special order by the Commander-in-Chief. </a:t>
            </a:r>
          </a:p>
          <a:p>
            <a:endParaRPr lang="en-US" dirty="0">
              <a:cs typeface="Calibri"/>
            </a:endParaRPr>
          </a:p>
        </p:txBody>
      </p:sp>
    </p:spTree>
    <p:extLst>
      <p:ext uri="{BB962C8B-B14F-4D97-AF65-F5344CB8AC3E}">
        <p14:creationId xmlns:p14="http://schemas.microsoft.com/office/powerpoint/2010/main" val="411769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2891" y="867677"/>
            <a:ext cx="8198216" cy="3703578"/>
          </a:xfrm>
        </p:spPr>
        <p:txBody>
          <a:bodyPr wrap="square" lIns="0" tIns="0" rIns="0" bIns="0" anchor="t">
            <a:spAutoFit/>
          </a:bodyPr>
          <a:lstStyle/>
          <a:p>
            <a:pPr marL="12700" algn="ctr">
              <a:spcBef>
                <a:spcPts val="100"/>
              </a:spcBef>
            </a:pPr>
            <a:r>
              <a:rPr lang="en-US" sz="2000" b="1" dirty="0">
                <a:latin typeface="Verdana"/>
                <a:ea typeface="Verdana"/>
                <a:cs typeface="Verdana"/>
              </a:rPr>
              <a:t>Inspection by Department for Post Suspensions</a:t>
            </a:r>
            <a:endParaRPr lang="en-US" sz="2000" b="1" dirty="0">
              <a:latin typeface="Verdana" panose="020B0604030504040204" pitchFamily="34" charset="0"/>
              <a:ea typeface="Verdana" panose="020B0604030504040204" pitchFamily="34" charset="0"/>
              <a:cs typeface="Verdana"/>
            </a:endParaRPr>
          </a:p>
          <a:p>
            <a:pPr marL="12700">
              <a:lnSpc>
                <a:spcPct val="100000"/>
              </a:lnSpc>
              <a:spcBef>
                <a:spcPts val="100"/>
              </a:spcBef>
            </a:pPr>
            <a:endParaRPr lang="en-US" sz="2000" dirty="0">
              <a:ea typeface="Verdana"/>
              <a:cs typeface="Calibri"/>
            </a:endParaRPr>
          </a:p>
          <a:p>
            <a:pPr marL="355600" indent="-342900">
              <a:spcBef>
                <a:spcPts val="100"/>
              </a:spcBef>
              <a:buFont typeface="Arial"/>
              <a:buChar char="•"/>
            </a:pPr>
            <a:r>
              <a:rPr lang="en-US" dirty="0">
                <a:latin typeface="Verdana"/>
                <a:ea typeface="Verdana"/>
                <a:cs typeface="Calibri"/>
              </a:rPr>
              <a:t>At cost to Post/District.</a:t>
            </a:r>
          </a:p>
          <a:p>
            <a:pPr marL="355600" indent="-342900">
              <a:spcBef>
                <a:spcPts val="100"/>
              </a:spcBef>
              <a:buFont typeface="Arial"/>
              <a:buChar char="•"/>
            </a:pPr>
            <a:r>
              <a:rPr lang="en-US" dirty="0">
                <a:latin typeface="Verdana"/>
                <a:ea typeface="Verdana"/>
                <a:cs typeface="Calibri"/>
              </a:rPr>
              <a:t>To last 90 days (Can be shortened if deficiencies are corrected earlier).</a:t>
            </a:r>
          </a:p>
          <a:p>
            <a:pPr marL="355600" indent="-342900">
              <a:spcBef>
                <a:spcPts val="100"/>
              </a:spcBef>
              <a:buFont typeface="Arial"/>
              <a:buChar char="•"/>
            </a:pPr>
            <a:r>
              <a:rPr lang="en-US" dirty="0">
                <a:latin typeface="Verdana"/>
                <a:ea typeface="Verdana"/>
                <a:cs typeface="Calibri"/>
              </a:rPr>
              <a:t>Can be extended an additional 90 days.</a:t>
            </a:r>
          </a:p>
          <a:p>
            <a:pPr marL="355600" indent="-342900">
              <a:spcBef>
                <a:spcPts val="100"/>
              </a:spcBef>
              <a:buFont typeface="Arial"/>
              <a:buChar char="•"/>
            </a:pPr>
            <a:r>
              <a:rPr lang="en-US" dirty="0">
                <a:latin typeface="Verdana"/>
                <a:ea typeface="Verdana"/>
                <a:cs typeface="Calibri"/>
              </a:rPr>
              <a:t>Three to five Administrative Committee members assigned.</a:t>
            </a:r>
          </a:p>
          <a:p>
            <a:pPr marL="355600" indent="-342900">
              <a:spcBef>
                <a:spcPts val="100"/>
              </a:spcBef>
              <a:buFont typeface="Arial"/>
              <a:buChar char="•"/>
            </a:pPr>
            <a:r>
              <a:rPr lang="en-US" dirty="0">
                <a:latin typeface="Verdana"/>
                <a:ea typeface="Verdana"/>
                <a:cs typeface="Calibri"/>
              </a:rPr>
              <a:t>Special meetings will be called by the Administrative Committee to correct problems</a:t>
            </a:r>
          </a:p>
          <a:p>
            <a:pPr marL="355600" indent="-342900">
              <a:spcBef>
                <a:spcPts val="100"/>
              </a:spcBef>
              <a:buFont typeface="Arial"/>
              <a:buChar char="•"/>
            </a:pPr>
            <a:r>
              <a:rPr lang="en-US" dirty="0">
                <a:latin typeface="Verdana"/>
                <a:ea typeface="Verdana"/>
                <a:cs typeface="Calibri"/>
              </a:rPr>
              <a:t>Administrative Committee has complete control of the Post during suspension.</a:t>
            </a:r>
          </a:p>
          <a:p>
            <a:pPr marL="355600" indent="-342900">
              <a:spcBef>
                <a:spcPts val="100"/>
              </a:spcBef>
              <a:buFont typeface="Arial"/>
              <a:buChar char="•"/>
            </a:pPr>
            <a:endParaRPr lang="en-US" sz="1400" dirty="0">
              <a:ea typeface="Verdana"/>
              <a:cs typeface="Calibri"/>
            </a:endParaRPr>
          </a:p>
          <a:p>
            <a:endParaRPr lang="en-US" dirty="0">
              <a:cs typeface="Calibri"/>
            </a:endParaRPr>
          </a:p>
        </p:txBody>
      </p:sp>
    </p:spTree>
    <p:extLst>
      <p:ext uri="{BB962C8B-B14F-4D97-AF65-F5344CB8AC3E}">
        <p14:creationId xmlns:p14="http://schemas.microsoft.com/office/powerpoint/2010/main" val="3965856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1494</TotalTime>
  <Words>1714</Words>
  <Application>Microsoft Office PowerPoint</Application>
  <PresentationFormat>On-screen Show (16:9)</PresentationFormat>
  <Paragraphs>155</Paragraphs>
  <Slides>21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Arial,Sans-Serif</vt:lpstr>
      <vt:lpstr>Calibri</vt:lpstr>
      <vt:lpstr>Courier New,monospace</vt:lpstr>
      <vt:lpstr>Verdana</vt:lpstr>
      <vt:lpstr>Wingdings</vt:lpstr>
      <vt:lpstr>Office Theme</vt:lpstr>
      <vt:lpstr>VETERANS OF FOREIGN WARS DEPARTMENT OF CALIFORNIA  DISCIPLINARY ACTION</vt:lpstr>
      <vt:lpstr>Non-Disciplinary vs. Disciplinary Actions </vt:lpstr>
      <vt:lpstr>PowerPoint Presentation</vt:lpstr>
      <vt:lpstr>PowerPoint Presentation</vt:lpstr>
      <vt:lpstr>710 Inspection – Costs</vt:lpstr>
      <vt:lpstr>Manual of Procedure Section 211 - Suspension </vt:lpstr>
      <vt:lpstr>Suspensions </vt:lpstr>
      <vt:lpstr>Revocation</vt:lpstr>
      <vt:lpstr>PowerPoint Presentation</vt:lpstr>
      <vt:lpstr>Article IX – Discipline</vt:lpstr>
      <vt:lpstr>Sec. 901 – Discipline of Members</vt:lpstr>
      <vt:lpstr>Sec. 902 - Offenses </vt:lpstr>
      <vt:lpstr>Offenses: 5 - 8</vt:lpstr>
      <vt:lpstr>Offenses: 9 - 12</vt:lpstr>
      <vt:lpstr> Sec. 903 – Procedure for Disciplinary Actions</vt:lpstr>
      <vt:lpstr>Sec. 904 - Appeal</vt:lpstr>
      <vt:lpstr>Section. 905 – Suspension from Office</vt:lpstr>
      <vt:lpstr>Sec. 906 – Prima Facie Case</vt:lpstr>
      <vt:lpstr>Sec. 907 - Penalties</vt:lpstr>
      <vt:lpstr>Sec. 908 – Administrative Actions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 Segundo</dc:creator>
  <cp:lastModifiedBy>Rodger Meier</cp:lastModifiedBy>
  <cp:revision>1257</cp:revision>
  <cp:lastPrinted>2021-08-20T16:35:42Z</cp:lastPrinted>
  <dcterms:created xsi:type="dcterms:W3CDTF">2020-08-25T04:56:40Z</dcterms:created>
  <dcterms:modified xsi:type="dcterms:W3CDTF">2024-01-24T14:40:56Z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2020-08-19T00:00:00Z</vt:filetime>
  </property>
  <property fmtid="{D5CDD505-2E9C-101B-9397-08002B2CF9AE}" pid="3" name="Creator">
    <vt:lpwstr>Acrobat PDFMaker 20 for PowerPoint</vt:lpwstr>
  </property>
  <property fmtid="{D5CDD505-2E9C-101B-9397-08002B2CF9AE}" pid="4" name="LastSaved">
    <vt:filetime>2020-08-25T00:00:00Z</vt:filetime>
  </property>
</Properties>
</file>