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1" r:id="rId2"/>
    <p:sldId id="259" r:id="rId3"/>
    <p:sldId id="292" r:id="rId4"/>
    <p:sldId id="301" r:id="rId5"/>
    <p:sldId id="302" r:id="rId6"/>
    <p:sldId id="293" r:id="rId7"/>
    <p:sldId id="257" r:id="rId8"/>
    <p:sldId id="311" r:id="rId9"/>
    <p:sldId id="297" r:id="rId10"/>
    <p:sldId id="300" r:id="rId11"/>
    <p:sldId id="295" r:id="rId12"/>
    <p:sldId id="298" r:id="rId13"/>
    <p:sldId id="310" r:id="rId14"/>
    <p:sldId id="308" r:id="rId15"/>
  </p:sldIdLst>
  <p:sldSz cx="9144000" cy="5143500" type="screen16x9"/>
  <p:notesSz cx="7027863"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5D3C9-A95A-430B-916D-617F36B68C6E}" v="7" dt="2024-01-22T16:18:31.236"/>
    <p1510:client id="{6E2FCBC8-71F4-4405-AD76-EF8865914469}" v="922" dt="2024-01-23T14:55:15.615"/>
    <p1510:client id="{EA1B1344-8DB1-48C2-AD1F-A8B06184118B}" v="8714" dt="2024-01-22T05:41:32.40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898" autoAdjust="0"/>
  </p:normalViewPr>
  <p:slideViewPr>
    <p:cSldViewPr>
      <p:cViewPr varScale="1">
        <p:scale>
          <a:sx n="119" d="100"/>
          <a:sy n="119" d="100"/>
        </p:scale>
        <p:origin x="137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5407" cy="465693"/>
          </a:xfrm>
          <a:prstGeom prst="rect">
            <a:avLst/>
          </a:prstGeom>
        </p:spPr>
        <p:txBody>
          <a:bodyPr vert="horz" lIns="104580" tIns="52290" rIns="104580" bIns="52290" rtlCol="0"/>
          <a:lstStyle>
            <a:lvl1pPr algn="l">
              <a:defRPr sz="1400"/>
            </a:lvl1pPr>
          </a:lstStyle>
          <a:p>
            <a:endParaRPr lang="en-US" dirty="0"/>
          </a:p>
        </p:txBody>
      </p:sp>
      <p:sp>
        <p:nvSpPr>
          <p:cNvPr id="3" name="Date Placeholder 2"/>
          <p:cNvSpPr>
            <a:spLocks noGrp="1"/>
          </p:cNvSpPr>
          <p:nvPr>
            <p:ph type="dt" idx="1"/>
          </p:nvPr>
        </p:nvSpPr>
        <p:spPr>
          <a:xfrm>
            <a:off x="3981236" y="1"/>
            <a:ext cx="3045407" cy="465693"/>
          </a:xfrm>
          <a:prstGeom prst="rect">
            <a:avLst/>
          </a:prstGeom>
        </p:spPr>
        <p:txBody>
          <a:bodyPr vert="horz" lIns="104580" tIns="52290" rIns="104580" bIns="52290" rtlCol="0"/>
          <a:lstStyle>
            <a:lvl1pPr algn="r">
              <a:defRPr sz="1400"/>
            </a:lvl1pPr>
          </a:lstStyle>
          <a:p>
            <a:fld id="{25A10022-46C9-4356-96CB-97A265BDDD2C}" type="datetimeFigureOut">
              <a:rPr lang="en-US" smtClean="0"/>
              <a:t>1/24/2024</a:t>
            </a:fld>
            <a:endParaRPr lang="en-US" dirty="0"/>
          </a:p>
        </p:txBody>
      </p:sp>
      <p:sp>
        <p:nvSpPr>
          <p:cNvPr id="4" name="Slide Image Placeholder 3"/>
          <p:cNvSpPr>
            <a:spLocks noGrp="1" noRot="1" noChangeAspect="1"/>
          </p:cNvSpPr>
          <p:nvPr>
            <p:ph type="sldImg" idx="2"/>
          </p:nvPr>
        </p:nvSpPr>
        <p:spPr>
          <a:xfrm>
            <a:off x="717550" y="1163638"/>
            <a:ext cx="5592763" cy="3146425"/>
          </a:xfrm>
          <a:prstGeom prst="rect">
            <a:avLst/>
          </a:prstGeom>
          <a:noFill/>
          <a:ln w="12700">
            <a:solidFill>
              <a:prstClr val="black"/>
            </a:solidFill>
          </a:ln>
        </p:spPr>
        <p:txBody>
          <a:bodyPr vert="horz" lIns="104580" tIns="52290" rIns="104580" bIns="52290" rtlCol="0" anchor="ctr"/>
          <a:lstStyle/>
          <a:p>
            <a:endParaRPr lang="en-US" dirty="0"/>
          </a:p>
        </p:txBody>
      </p:sp>
      <p:sp>
        <p:nvSpPr>
          <p:cNvPr id="5" name="Notes Placeholder 4"/>
          <p:cNvSpPr>
            <a:spLocks noGrp="1"/>
          </p:cNvSpPr>
          <p:nvPr>
            <p:ph type="body" sz="quarter" idx="3"/>
          </p:nvPr>
        </p:nvSpPr>
        <p:spPr>
          <a:xfrm>
            <a:off x="702787" y="4481578"/>
            <a:ext cx="5622290" cy="3668053"/>
          </a:xfrm>
          <a:prstGeom prst="rect">
            <a:avLst/>
          </a:prstGeom>
        </p:spPr>
        <p:txBody>
          <a:bodyPr vert="horz" lIns="104580" tIns="52290" rIns="104580" bIns="522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8171"/>
            <a:ext cx="3045407" cy="465693"/>
          </a:xfrm>
          <a:prstGeom prst="rect">
            <a:avLst/>
          </a:prstGeom>
        </p:spPr>
        <p:txBody>
          <a:bodyPr vert="horz" lIns="104580" tIns="52290" rIns="104580" bIns="52290"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81236" y="8848171"/>
            <a:ext cx="3045407" cy="465693"/>
          </a:xfrm>
          <a:prstGeom prst="rect">
            <a:avLst/>
          </a:prstGeom>
        </p:spPr>
        <p:txBody>
          <a:bodyPr vert="horz" lIns="104580" tIns="52290" rIns="104580" bIns="52290" rtlCol="0" anchor="b"/>
          <a:lstStyle>
            <a:lvl1pPr algn="r">
              <a:defRPr sz="1400"/>
            </a:lvl1pPr>
          </a:lstStyle>
          <a:p>
            <a:fld id="{54D77F3F-16D1-4ECE-86A2-4686F9326D97}" type="slidenum">
              <a:rPr lang="en-US" smtClean="0"/>
              <a:t>‹#›</a:t>
            </a:fld>
            <a:endParaRPr lang="en-US" dirty="0"/>
          </a:p>
        </p:txBody>
      </p:sp>
    </p:spTree>
    <p:extLst>
      <p:ext uri="{BB962C8B-B14F-4D97-AF65-F5344CB8AC3E}">
        <p14:creationId xmlns:p14="http://schemas.microsoft.com/office/powerpoint/2010/main" val="226012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1</a:t>
            </a:fld>
            <a:endParaRPr lang="en-US" dirty="0"/>
          </a:p>
        </p:txBody>
      </p:sp>
    </p:spTree>
    <p:extLst>
      <p:ext uri="{BB962C8B-B14F-4D97-AF65-F5344CB8AC3E}">
        <p14:creationId xmlns:p14="http://schemas.microsoft.com/office/powerpoint/2010/main" val="371463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6</a:t>
            </a:fld>
            <a:endParaRPr lang="en-US" dirty="0"/>
          </a:p>
        </p:txBody>
      </p:sp>
    </p:spTree>
    <p:extLst>
      <p:ext uri="{BB962C8B-B14F-4D97-AF65-F5344CB8AC3E}">
        <p14:creationId xmlns:p14="http://schemas.microsoft.com/office/powerpoint/2010/main" val="155345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7</a:t>
            </a:fld>
            <a:endParaRPr lang="en-US" dirty="0"/>
          </a:p>
        </p:txBody>
      </p:sp>
    </p:spTree>
    <p:extLst>
      <p:ext uri="{BB962C8B-B14F-4D97-AF65-F5344CB8AC3E}">
        <p14:creationId xmlns:p14="http://schemas.microsoft.com/office/powerpoint/2010/main" val="362188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10</a:t>
            </a:fld>
            <a:endParaRPr lang="en-US" dirty="0"/>
          </a:p>
        </p:txBody>
      </p:sp>
    </p:spTree>
    <p:extLst>
      <p:ext uri="{BB962C8B-B14F-4D97-AF65-F5344CB8AC3E}">
        <p14:creationId xmlns:p14="http://schemas.microsoft.com/office/powerpoint/2010/main" val="200401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77F3F-16D1-4ECE-86A2-4686F9326D97}" type="slidenum">
              <a:rPr lang="en-US" smtClean="0"/>
              <a:t>11</a:t>
            </a:fld>
            <a:endParaRPr lang="en-US" dirty="0"/>
          </a:p>
        </p:txBody>
      </p:sp>
    </p:spTree>
    <p:extLst>
      <p:ext uri="{BB962C8B-B14F-4D97-AF65-F5344CB8AC3E}">
        <p14:creationId xmlns:p14="http://schemas.microsoft.com/office/powerpoint/2010/main" val="403464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1"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1" i="0">
                <a:solidFill>
                  <a:schemeClr val="tx1"/>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1" i="0">
                <a:solidFill>
                  <a:schemeClr val="tx1"/>
                </a:solidFill>
                <a:latin typeface="Verdana"/>
                <a:cs typeface="Verdana"/>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5725" y="85725"/>
            <a:ext cx="8972550" cy="4972050"/>
          </a:xfrm>
          <a:custGeom>
            <a:avLst/>
            <a:gdLst/>
            <a:ahLst/>
            <a:cxnLst/>
            <a:rect l="l" t="t" r="r" b="b"/>
            <a:pathLst>
              <a:path w="8972550" h="4972050">
                <a:moveTo>
                  <a:pt x="28575" y="0"/>
                </a:moveTo>
                <a:lnTo>
                  <a:pt x="20993" y="0"/>
                </a:lnTo>
                <a:lnTo>
                  <a:pt x="13728" y="3009"/>
                </a:lnTo>
                <a:lnTo>
                  <a:pt x="3009" y="13728"/>
                </a:lnTo>
                <a:lnTo>
                  <a:pt x="0" y="20993"/>
                </a:lnTo>
                <a:lnTo>
                  <a:pt x="0" y="4951056"/>
                </a:lnTo>
                <a:lnTo>
                  <a:pt x="3009" y="4958321"/>
                </a:lnTo>
                <a:lnTo>
                  <a:pt x="13728" y="4969040"/>
                </a:lnTo>
                <a:lnTo>
                  <a:pt x="20993" y="4972050"/>
                </a:lnTo>
                <a:lnTo>
                  <a:pt x="8951556" y="4972050"/>
                </a:lnTo>
                <a:lnTo>
                  <a:pt x="8958821" y="4969040"/>
                </a:lnTo>
                <a:lnTo>
                  <a:pt x="8969540" y="4958321"/>
                </a:lnTo>
                <a:lnTo>
                  <a:pt x="8971744" y="4953000"/>
                </a:lnTo>
                <a:lnTo>
                  <a:pt x="26047" y="4953000"/>
                </a:lnTo>
                <a:lnTo>
                  <a:pt x="23622" y="4951996"/>
                </a:lnTo>
                <a:lnTo>
                  <a:pt x="21831" y="4950206"/>
                </a:lnTo>
                <a:lnTo>
                  <a:pt x="20053" y="4948428"/>
                </a:lnTo>
                <a:lnTo>
                  <a:pt x="19050" y="4946002"/>
                </a:lnTo>
                <a:lnTo>
                  <a:pt x="19050" y="26047"/>
                </a:lnTo>
                <a:lnTo>
                  <a:pt x="20053" y="23622"/>
                </a:lnTo>
                <a:lnTo>
                  <a:pt x="21844" y="21844"/>
                </a:lnTo>
                <a:lnTo>
                  <a:pt x="23622" y="20053"/>
                </a:lnTo>
                <a:lnTo>
                  <a:pt x="26047" y="19050"/>
                </a:lnTo>
                <a:lnTo>
                  <a:pt x="28575" y="19050"/>
                </a:lnTo>
                <a:lnTo>
                  <a:pt x="28575" y="0"/>
                </a:lnTo>
                <a:close/>
              </a:path>
              <a:path w="8972550" h="4972050">
                <a:moveTo>
                  <a:pt x="8951556" y="0"/>
                </a:moveTo>
                <a:lnTo>
                  <a:pt x="28575" y="0"/>
                </a:lnTo>
                <a:lnTo>
                  <a:pt x="28575" y="19050"/>
                </a:lnTo>
                <a:lnTo>
                  <a:pt x="8946502" y="19050"/>
                </a:lnTo>
                <a:lnTo>
                  <a:pt x="8948928" y="20053"/>
                </a:lnTo>
                <a:lnTo>
                  <a:pt x="8952496" y="23622"/>
                </a:lnTo>
                <a:lnTo>
                  <a:pt x="8953500" y="26047"/>
                </a:lnTo>
                <a:lnTo>
                  <a:pt x="8953500" y="4946002"/>
                </a:lnTo>
                <a:lnTo>
                  <a:pt x="8952496" y="4948428"/>
                </a:lnTo>
                <a:lnTo>
                  <a:pt x="8948928" y="4951996"/>
                </a:lnTo>
                <a:lnTo>
                  <a:pt x="8946502" y="4953000"/>
                </a:lnTo>
                <a:lnTo>
                  <a:pt x="8971744" y="4953000"/>
                </a:lnTo>
                <a:lnTo>
                  <a:pt x="8972550" y="4951056"/>
                </a:lnTo>
                <a:lnTo>
                  <a:pt x="8972550" y="20993"/>
                </a:lnTo>
                <a:lnTo>
                  <a:pt x="8969540" y="13728"/>
                </a:lnTo>
                <a:lnTo>
                  <a:pt x="8958821" y="3009"/>
                </a:lnTo>
                <a:lnTo>
                  <a:pt x="8951556" y="0"/>
                </a:lnTo>
                <a:close/>
              </a:path>
              <a:path w="8972550" h="4972050">
                <a:moveTo>
                  <a:pt x="8927426" y="38100"/>
                </a:moveTo>
                <a:lnTo>
                  <a:pt x="45110" y="38100"/>
                </a:lnTo>
                <a:lnTo>
                  <a:pt x="42659" y="39116"/>
                </a:lnTo>
                <a:lnTo>
                  <a:pt x="39116" y="42659"/>
                </a:lnTo>
                <a:lnTo>
                  <a:pt x="38100" y="45110"/>
                </a:lnTo>
                <a:lnTo>
                  <a:pt x="38105" y="4926939"/>
                </a:lnTo>
                <a:lnTo>
                  <a:pt x="39116" y="4929390"/>
                </a:lnTo>
                <a:lnTo>
                  <a:pt x="42659" y="4932934"/>
                </a:lnTo>
                <a:lnTo>
                  <a:pt x="45110" y="4933950"/>
                </a:lnTo>
                <a:lnTo>
                  <a:pt x="8927426" y="4933950"/>
                </a:lnTo>
                <a:lnTo>
                  <a:pt x="8929890" y="4932934"/>
                </a:lnTo>
                <a:lnTo>
                  <a:pt x="8933434" y="4929390"/>
                </a:lnTo>
                <a:lnTo>
                  <a:pt x="8934450" y="4926939"/>
                </a:lnTo>
                <a:lnTo>
                  <a:pt x="8934450" y="4924425"/>
                </a:lnTo>
                <a:lnTo>
                  <a:pt x="47625" y="4924425"/>
                </a:lnTo>
                <a:lnTo>
                  <a:pt x="47625" y="4914900"/>
                </a:lnTo>
                <a:lnTo>
                  <a:pt x="57150" y="4914900"/>
                </a:lnTo>
                <a:lnTo>
                  <a:pt x="57150" y="57150"/>
                </a:lnTo>
                <a:lnTo>
                  <a:pt x="47625" y="57150"/>
                </a:lnTo>
                <a:lnTo>
                  <a:pt x="47625" y="47625"/>
                </a:lnTo>
                <a:lnTo>
                  <a:pt x="8934450" y="47625"/>
                </a:lnTo>
                <a:lnTo>
                  <a:pt x="8934444" y="45110"/>
                </a:lnTo>
                <a:lnTo>
                  <a:pt x="8933434" y="42659"/>
                </a:lnTo>
                <a:lnTo>
                  <a:pt x="8929890" y="39116"/>
                </a:lnTo>
                <a:lnTo>
                  <a:pt x="8927426" y="38100"/>
                </a:lnTo>
                <a:close/>
              </a:path>
              <a:path w="8972550" h="4972050">
                <a:moveTo>
                  <a:pt x="57150" y="4914900"/>
                </a:moveTo>
                <a:lnTo>
                  <a:pt x="47625" y="4914900"/>
                </a:lnTo>
                <a:lnTo>
                  <a:pt x="47625" y="4924425"/>
                </a:lnTo>
                <a:lnTo>
                  <a:pt x="57150" y="4924425"/>
                </a:lnTo>
                <a:lnTo>
                  <a:pt x="57150" y="4914900"/>
                </a:lnTo>
                <a:close/>
              </a:path>
              <a:path w="8972550" h="4972050">
                <a:moveTo>
                  <a:pt x="8915400" y="4914900"/>
                </a:moveTo>
                <a:lnTo>
                  <a:pt x="57150" y="4914900"/>
                </a:lnTo>
                <a:lnTo>
                  <a:pt x="57150" y="4924425"/>
                </a:lnTo>
                <a:lnTo>
                  <a:pt x="8915400" y="4924425"/>
                </a:lnTo>
                <a:lnTo>
                  <a:pt x="8915400" y="4914900"/>
                </a:lnTo>
                <a:close/>
              </a:path>
              <a:path w="8972550" h="4972050">
                <a:moveTo>
                  <a:pt x="8924925" y="47625"/>
                </a:moveTo>
                <a:lnTo>
                  <a:pt x="8915400" y="47625"/>
                </a:lnTo>
                <a:lnTo>
                  <a:pt x="8915400" y="4924425"/>
                </a:lnTo>
                <a:lnTo>
                  <a:pt x="8924925" y="4924425"/>
                </a:lnTo>
                <a:lnTo>
                  <a:pt x="8924925" y="4914900"/>
                </a:lnTo>
                <a:lnTo>
                  <a:pt x="8934450" y="4914900"/>
                </a:lnTo>
                <a:lnTo>
                  <a:pt x="8934450" y="57150"/>
                </a:lnTo>
                <a:lnTo>
                  <a:pt x="8924925" y="57150"/>
                </a:lnTo>
                <a:lnTo>
                  <a:pt x="8924925" y="47625"/>
                </a:lnTo>
                <a:close/>
              </a:path>
              <a:path w="8972550" h="4972050">
                <a:moveTo>
                  <a:pt x="8934450" y="4914900"/>
                </a:moveTo>
                <a:lnTo>
                  <a:pt x="8924925" y="4914900"/>
                </a:lnTo>
                <a:lnTo>
                  <a:pt x="8924925" y="4924425"/>
                </a:lnTo>
                <a:lnTo>
                  <a:pt x="8934450" y="4924425"/>
                </a:lnTo>
                <a:lnTo>
                  <a:pt x="8934450" y="4914900"/>
                </a:lnTo>
                <a:close/>
              </a:path>
              <a:path w="8972550" h="4972050">
                <a:moveTo>
                  <a:pt x="57150" y="47625"/>
                </a:moveTo>
                <a:lnTo>
                  <a:pt x="47625" y="47625"/>
                </a:lnTo>
                <a:lnTo>
                  <a:pt x="47625" y="57150"/>
                </a:lnTo>
                <a:lnTo>
                  <a:pt x="57150" y="57150"/>
                </a:lnTo>
                <a:lnTo>
                  <a:pt x="57150" y="47625"/>
                </a:lnTo>
                <a:close/>
              </a:path>
              <a:path w="8972550" h="4972050">
                <a:moveTo>
                  <a:pt x="8915400" y="47625"/>
                </a:moveTo>
                <a:lnTo>
                  <a:pt x="57150" y="47625"/>
                </a:lnTo>
                <a:lnTo>
                  <a:pt x="57150" y="57150"/>
                </a:lnTo>
                <a:lnTo>
                  <a:pt x="8915400" y="57150"/>
                </a:lnTo>
                <a:lnTo>
                  <a:pt x="8915400" y="47625"/>
                </a:lnTo>
                <a:close/>
              </a:path>
              <a:path w="8972550" h="4972050">
                <a:moveTo>
                  <a:pt x="8934450" y="47625"/>
                </a:moveTo>
                <a:lnTo>
                  <a:pt x="8924925" y="47625"/>
                </a:lnTo>
                <a:lnTo>
                  <a:pt x="8924925" y="57150"/>
                </a:lnTo>
                <a:lnTo>
                  <a:pt x="8934450" y="57150"/>
                </a:lnTo>
                <a:lnTo>
                  <a:pt x="8934450" y="47625"/>
                </a:lnTo>
                <a:close/>
              </a:path>
            </a:pathLst>
          </a:custGeom>
          <a:solidFill>
            <a:srgbClr val="917601"/>
          </a:solidFill>
        </p:spPr>
        <p:txBody>
          <a:bodyPr wrap="square" lIns="0" tIns="0" rIns="0" bIns="0" rtlCol="0"/>
          <a:lstStyle/>
          <a:p>
            <a:endParaRPr dirty="0"/>
          </a:p>
        </p:txBody>
      </p:sp>
      <p:sp>
        <p:nvSpPr>
          <p:cNvPr id="2" name="Holder 2"/>
          <p:cNvSpPr>
            <a:spLocks noGrp="1"/>
          </p:cNvSpPr>
          <p:nvPr>
            <p:ph type="title"/>
          </p:nvPr>
        </p:nvSpPr>
        <p:spPr>
          <a:xfrm>
            <a:off x="472891" y="532440"/>
            <a:ext cx="8198216" cy="193675"/>
          </a:xfrm>
          <a:prstGeom prst="rect">
            <a:avLst/>
          </a:prstGeom>
        </p:spPr>
        <p:txBody>
          <a:bodyPr wrap="square" lIns="0" tIns="0" rIns="0" bIns="0">
            <a:spAutoFit/>
          </a:bodyPr>
          <a:lstStyle>
            <a:lvl1pPr>
              <a:defRPr sz="1100" b="1" i="0">
                <a:solidFill>
                  <a:schemeClr val="tx1"/>
                </a:solidFill>
                <a:latin typeface="Verdana"/>
                <a:cs typeface="Verdana"/>
              </a:defRPr>
            </a:lvl1pPr>
          </a:lstStyle>
          <a:p>
            <a:endParaRPr/>
          </a:p>
        </p:txBody>
      </p:sp>
      <p:sp>
        <p:nvSpPr>
          <p:cNvPr id="3" name="Holder 3"/>
          <p:cNvSpPr>
            <a:spLocks noGrp="1"/>
          </p:cNvSpPr>
          <p:nvPr>
            <p:ph type="body" idx="1"/>
          </p:nvPr>
        </p:nvSpPr>
        <p:spPr>
          <a:xfrm>
            <a:off x="472891" y="867677"/>
            <a:ext cx="8198216" cy="2907029"/>
          </a:xfrm>
          <a:prstGeom prst="rect">
            <a:avLst/>
          </a:prstGeom>
        </p:spPr>
        <p:txBody>
          <a:bodyPr wrap="square" lIns="0" tIns="0" rIns="0" bIns="0">
            <a:spAutoFit/>
          </a:bodyPr>
          <a:lstStyle>
            <a:lvl1pPr>
              <a:defRPr b="0" i="0">
                <a:solidFill>
                  <a:schemeClr val="tx1"/>
                </a:solidFill>
              </a:defRPr>
            </a:lvl1pPr>
          </a:lstStyle>
          <a:p>
            <a:endParaRPr dirty="0"/>
          </a:p>
        </p:txBody>
      </p:sp>
      <p:pic>
        <p:nvPicPr>
          <p:cNvPr id="8" name="Picture 7" descr="A picture containing drawing&#10;&#10;Description automatically generated">
            <a:extLst>
              <a:ext uri="{FF2B5EF4-FFF2-40B4-BE49-F238E27FC236}">
                <a16:creationId xmlns:a16="http://schemas.microsoft.com/office/drawing/2014/main" id="{5E19ECBA-CFF9-984F-912B-999412CF0FC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22458" y="209744"/>
            <a:ext cx="1456343" cy="76657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146" y="489943"/>
            <a:ext cx="8198216" cy="1846659"/>
          </a:xfrm>
        </p:spPr>
        <p:txBody>
          <a:bodyPr wrap="square" lIns="0" tIns="0" rIns="0" bIns="0" anchor="t">
            <a:spAutoFit/>
          </a:bodyPr>
          <a:lstStyle/>
          <a:p>
            <a:pPr algn="ctr"/>
            <a:r>
              <a:rPr lang="en-US" sz="2000" dirty="0"/>
              <a:t>VETERANS OF FOREIGN WARS</a:t>
            </a:r>
            <a:br>
              <a:rPr lang="en-US" sz="2000" dirty="0"/>
            </a:br>
            <a:r>
              <a:rPr lang="en-US" sz="2000" dirty="0"/>
              <a:t>DEPARTMENT OF CALIFORNIA</a:t>
            </a:r>
            <a:br>
              <a:rPr lang="en-US" sz="2000" dirty="0"/>
            </a:br>
            <a:br>
              <a:rPr lang="en-US" sz="2000" dirty="0"/>
            </a:br>
            <a:r>
              <a:rPr lang="en-US" sz="2000" dirty="0"/>
              <a:t>Article IX – Discipline</a:t>
            </a:r>
            <a:br>
              <a:rPr lang="en-US" sz="2000" dirty="0"/>
            </a:br>
            <a:r>
              <a:rPr lang="en-US" sz="2000" dirty="0"/>
              <a:t>Sec. 903 – Procedure for Disciplinary Actions</a:t>
            </a:r>
            <a:br>
              <a:rPr lang="en-US" sz="2000" dirty="0"/>
            </a:br>
            <a:endParaRPr lang="en-US" sz="2000" dirty="0"/>
          </a:p>
        </p:txBody>
      </p:sp>
      <p:sp>
        <p:nvSpPr>
          <p:cNvPr id="3" name="TextBox 2"/>
          <p:cNvSpPr txBox="1"/>
          <p:nvPr/>
        </p:nvSpPr>
        <p:spPr>
          <a:xfrm>
            <a:off x="609601" y="4248150"/>
            <a:ext cx="8061507" cy="600164"/>
          </a:xfrm>
          <a:prstGeom prst="rect">
            <a:avLst/>
          </a:prstGeom>
          <a:noFill/>
        </p:spPr>
        <p:txBody>
          <a:bodyPr wrap="square" rtlCol="0">
            <a:spAutoFit/>
          </a:bodyPr>
          <a:lstStyle/>
          <a:p>
            <a:r>
              <a:rPr lang="en-US" sz="1100" i="1" dirty="0"/>
              <a:t>“Let us strive on to finish the work we are in, to bind up the nation’s wounds, to care for him who shall have borne the battle and for his widow and his orphan, to do all which may achieve and secure a just and lasting peace among ourselves and with all nations”</a:t>
            </a:r>
          </a:p>
          <a:p>
            <a:r>
              <a:rPr lang="en-US" sz="1100" i="1" dirty="0"/>
              <a:t>						-Abraham Lincoln</a:t>
            </a:r>
          </a:p>
        </p:txBody>
      </p:sp>
      <p:pic>
        <p:nvPicPr>
          <p:cNvPr id="8200" name="Picture 8" descr="Can Military Members Face Double Jeopardy? - Joseph L. Jord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567" y="226695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1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971550"/>
            <a:ext cx="8290106" cy="307777"/>
          </a:xfrm>
        </p:spPr>
        <p:txBody>
          <a:bodyPr wrap="square" lIns="0" tIns="0" rIns="0" bIns="0" anchor="t">
            <a:spAutoFit/>
          </a:bodyPr>
          <a:lstStyle/>
          <a:p>
            <a:pPr algn="l"/>
            <a:r>
              <a:rPr lang="en-US" sz="2000" dirty="0">
                <a:ea typeface="Verdana"/>
              </a:rPr>
              <a:t>(e) Procedure for Summary Disposition</a:t>
            </a:r>
            <a:endParaRPr lang="en-US" dirty="0"/>
          </a:p>
        </p:txBody>
      </p:sp>
      <p:sp>
        <p:nvSpPr>
          <p:cNvPr id="3" name="Text Placeholder 2"/>
          <p:cNvSpPr>
            <a:spLocks noGrp="1"/>
          </p:cNvSpPr>
          <p:nvPr>
            <p:ph type="body" idx="1"/>
          </p:nvPr>
        </p:nvSpPr>
        <p:spPr>
          <a:xfrm>
            <a:off x="472891" y="1504950"/>
            <a:ext cx="5013509" cy="861774"/>
          </a:xfrm>
        </p:spPr>
        <p:txBody>
          <a:bodyPr wrap="square" lIns="0" tIns="0" rIns="0" bIns="0" anchor="t">
            <a:spAutoFit/>
          </a:bodyPr>
          <a:lstStyle/>
          <a:p>
            <a:endParaRPr lang="en-US" sz="2000" dirty="0">
              <a:ea typeface="Verdana"/>
              <a:cs typeface="Calibri"/>
            </a:endParaRPr>
          </a:p>
          <a:p>
            <a:pPr marL="742950" lvl="1" indent="-285750">
              <a:buFont typeface="Wingdings" panose="05000000000000000000" pitchFamily="2" charset="2"/>
              <a:buChar char="Ø"/>
            </a:pPr>
            <a:endParaRPr lang="en-US" dirty="0"/>
          </a:p>
          <a:p>
            <a:endParaRPr lang="en-US" dirty="0"/>
          </a:p>
        </p:txBody>
      </p:sp>
      <p:sp>
        <p:nvSpPr>
          <p:cNvPr id="4" name="TextBox 3">
            <a:extLst>
              <a:ext uri="{FF2B5EF4-FFF2-40B4-BE49-F238E27FC236}">
                <a16:creationId xmlns:a16="http://schemas.microsoft.com/office/drawing/2014/main" id="{94065A6E-86CD-4C34-4866-CD22F60B5347}"/>
              </a:ext>
            </a:extLst>
          </p:cNvPr>
          <p:cNvSpPr txBox="1"/>
          <p:nvPr/>
        </p:nvSpPr>
        <p:spPr>
          <a:xfrm>
            <a:off x="381001" y="1543050"/>
            <a:ext cx="823436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Verdana" panose="020B0604030504040204" pitchFamily="34" charset="0"/>
                <a:ea typeface="Verdana" panose="020B0604030504040204" pitchFamily="34" charset="0"/>
                <a:cs typeface="Calibri"/>
              </a:rPr>
              <a:t>If selected, the accused cannot contest the facts, but requests an assessment of the penalty by a Panel of members.</a:t>
            </a:r>
          </a:p>
          <a:p>
            <a:endParaRPr lang="en-US" dirty="0">
              <a:latin typeface="Verdana" panose="020B0604030504040204" pitchFamily="34" charset="0"/>
              <a:ea typeface="Verdana" panose="020B0604030504040204" pitchFamily="34" charset="0"/>
              <a:cs typeface="Calibri"/>
            </a:endParaRPr>
          </a:p>
          <a:p>
            <a:pPr marL="342900" indent="-342900">
              <a:buAutoNum type="arabicPeriod"/>
            </a:pPr>
            <a:r>
              <a:rPr lang="en-US" dirty="0">
                <a:latin typeface="Verdana" panose="020B0604030504040204" pitchFamily="34" charset="0"/>
                <a:ea typeface="Verdana" panose="020B0604030504040204" pitchFamily="34" charset="0"/>
                <a:cs typeface="Calibri"/>
              </a:rPr>
              <a:t>Must be requested in writing within 15 calendar days of the receipt of Charges and Specifications to initiating officer. Submitted to CIC within 5 calendar days.</a:t>
            </a:r>
          </a:p>
          <a:p>
            <a:pPr marL="342900" indent="-342900">
              <a:buAutoNum type="arabicPeriod"/>
            </a:pPr>
            <a:r>
              <a:rPr lang="en-US" dirty="0">
                <a:latin typeface="Verdana" panose="020B0604030504040204" pitchFamily="34" charset="0"/>
                <a:ea typeface="Verdana" panose="020B0604030504040204" pitchFamily="34" charset="0"/>
                <a:cs typeface="Calibri"/>
              </a:rPr>
              <a:t>The CIC shall appoint 3 members of the Committee on Appeals, 1 as Chairman. Members cannot be of same Dept/area as the accused.</a:t>
            </a:r>
          </a:p>
          <a:p>
            <a:pPr marL="342900" indent="-342900">
              <a:buAutoNum type="arabicPeriod"/>
            </a:pPr>
            <a:r>
              <a:rPr lang="en-US" dirty="0">
                <a:latin typeface="Verdana" panose="020B0604030504040204" pitchFamily="34" charset="0"/>
                <a:ea typeface="Verdana" panose="020B0604030504040204" pitchFamily="34" charset="0"/>
                <a:cs typeface="Calibri"/>
              </a:rPr>
              <a:t>The Assessment Panel may hear the matter electronically.</a:t>
            </a:r>
          </a:p>
        </p:txBody>
      </p:sp>
    </p:spTree>
    <p:extLst>
      <p:ext uri="{BB962C8B-B14F-4D97-AF65-F5344CB8AC3E}">
        <p14:creationId xmlns:p14="http://schemas.microsoft.com/office/powerpoint/2010/main" val="278706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891" y="819150"/>
            <a:ext cx="8198216" cy="307777"/>
          </a:xfrm>
        </p:spPr>
        <p:txBody>
          <a:bodyPr wrap="square" lIns="0" tIns="0" rIns="0" bIns="0" anchor="t">
            <a:spAutoFit/>
          </a:bodyPr>
          <a:lstStyle/>
          <a:p>
            <a:pPr algn="l"/>
            <a:r>
              <a:rPr lang="en-US" sz="2000" dirty="0">
                <a:ea typeface="Verdana"/>
              </a:rPr>
              <a:t>(e) Procedure for Summary Disposition – cont.</a:t>
            </a:r>
            <a:endParaRPr lang="en-US" sz="2000" dirty="0"/>
          </a:p>
        </p:txBody>
      </p:sp>
      <p:sp>
        <p:nvSpPr>
          <p:cNvPr id="5" name="Content Placeholder 4"/>
          <p:cNvSpPr>
            <a:spLocks noGrp="1"/>
          </p:cNvSpPr>
          <p:nvPr>
            <p:ph sz="half" idx="2"/>
          </p:nvPr>
        </p:nvSpPr>
        <p:spPr>
          <a:xfrm>
            <a:off x="471487" y="1183005"/>
            <a:ext cx="8315325" cy="1169551"/>
          </a:xfrm>
        </p:spPr>
        <p:txBody>
          <a:bodyPr wrap="square" lIns="0" tIns="0" rIns="0" bIns="0" anchor="t">
            <a:spAutoFit/>
          </a:bodyPr>
          <a:lstStyle/>
          <a:p>
            <a:pPr algn="l"/>
            <a:endParaRPr lang="en-US" b="1" dirty="0">
              <a:cs typeface="Calibri"/>
            </a:endParaRPr>
          </a:p>
          <a:p>
            <a:endParaRPr lang="en-US" sz="2000" dirty="0">
              <a:ea typeface="Verdana" panose="020B0604030504040204" pitchFamily="34" charset="0"/>
              <a:cs typeface="Calibri"/>
            </a:endParaRPr>
          </a:p>
          <a:p>
            <a:pPr marL="342900" indent="-342900">
              <a:buAutoNum type="arabicPeriod"/>
            </a:pPr>
            <a:endParaRPr lang="en-US" sz="2000" dirty="0">
              <a:ea typeface="Verdana" panose="020B0604030504040204" pitchFamily="34" charset="0"/>
              <a:cs typeface="Calibri"/>
            </a:endParaRPr>
          </a:p>
          <a:p>
            <a:endParaRPr lang="en-US" dirty="0"/>
          </a:p>
        </p:txBody>
      </p:sp>
      <p:sp>
        <p:nvSpPr>
          <p:cNvPr id="2" name="TextBox 1">
            <a:extLst>
              <a:ext uri="{FF2B5EF4-FFF2-40B4-BE49-F238E27FC236}">
                <a16:creationId xmlns:a16="http://schemas.microsoft.com/office/drawing/2014/main" id="{2E116463-8E21-6301-19E3-27F5D60EDD28}"/>
              </a:ext>
            </a:extLst>
          </p:cNvPr>
          <p:cNvSpPr txBox="1"/>
          <p:nvPr/>
        </p:nvSpPr>
        <p:spPr>
          <a:xfrm>
            <a:off x="3581400" y="1285874"/>
            <a:ext cx="506253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Verdana"/>
                <a:ea typeface="Calibri"/>
                <a:cs typeface="Calibri"/>
              </a:rPr>
              <a:t>4. Disposition of Assessment Panel: The panel (separately) determines the penalty and the Chairman notifies the party &amp; CIC.</a:t>
            </a:r>
          </a:p>
          <a:p>
            <a:endParaRPr lang="en-US" dirty="0">
              <a:latin typeface="Verdana"/>
              <a:ea typeface="Calibri"/>
              <a:cs typeface="Calibri"/>
            </a:endParaRPr>
          </a:p>
          <a:p>
            <a:r>
              <a:rPr lang="en-US" dirty="0">
                <a:latin typeface="Verdana"/>
                <a:ea typeface="Calibri"/>
                <a:cs typeface="Calibri"/>
              </a:rPr>
              <a:t>5. No appeal is permitted provided the decision to terminate is subject and the CIC concurs.</a:t>
            </a:r>
          </a:p>
        </p:txBody>
      </p:sp>
      <p:pic>
        <p:nvPicPr>
          <p:cNvPr id="3074" name="Picture 2" descr="Diane Court GIFs | Tenor">
            <a:extLst>
              <a:ext uri="{FF2B5EF4-FFF2-40B4-BE49-F238E27FC236}">
                <a16:creationId xmlns:a16="http://schemas.microsoft.com/office/drawing/2014/main" id="{62CC6EC0-F241-D123-0A1E-54F9CADA6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 y="1752600"/>
            <a:ext cx="2906661"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63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1460" y="812006"/>
            <a:ext cx="8198216" cy="307777"/>
          </a:xfrm>
        </p:spPr>
        <p:txBody>
          <a:bodyPr wrap="square" lIns="0" tIns="0" rIns="0" bIns="0" anchor="t">
            <a:spAutoFit/>
          </a:bodyPr>
          <a:lstStyle/>
          <a:p>
            <a:pPr algn="l"/>
            <a:r>
              <a:rPr lang="en-US" sz="2000" dirty="0"/>
              <a:t>(f) Procedure if Disciplinary Hearing is Requested</a:t>
            </a:r>
            <a:endParaRPr lang="en-US" dirty="0">
              <a:ea typeface="Verdana"/>
            </a:endParaRPr>
          </a:p>
        </p:txBody>
      </p:sp>
      <p:sp>
        <p:nvSpPr>
          <p:cNvPr id="6" name="Text Placeholder 5"/>
          <p:cNvSpPr>
            <a:spLocks noGrp="1"/>
          </p:cNvSpPr>
          <p:nvPr>
            <p:ph type="body" idx="1"/>
          </p:nvPr>
        </p:nvSpPr>
        <p:spPr>
          <a:xfrm>
            <a:off x="472891" y="1581150"/>
            <a:ext cx="8297252" cy="584775"/>
          </a:xfrm>
        </p:spPr>
        <p:txBody>
          <a:bodyPr wrap="square" lIns="0" tIns="0" rIns="0" bIns="0" anchor="t">
            <a:spAutoFit/>
          </a:bodyPr>
          <a:lstStyle/>
          <a:p>
            <a:pPr marL="342900" indent="-342900">
              <a:buAutoNum type="arabicPeriod"/>
            </a:pPr>
            <a:endParaRPr lang="en-US" sz="2000" dirty="0">
              <a:ea typeface="Verdana" panose="020B0604030504040204" pitchFamily="34" charset="0"/>
              <a:cs typeface="Calibri"/>
            </a:endParaRPr>
          </a:p>
          <a:p>
            <a:endParaRPr lang="en-US" dirty="0"/>
          </a:p>
        </p:txBody>
      </p:sp>
      <p:sp>
        <p:nvSpPr>
          <p:cNvPr id="2" name="TextBox 1">
            <a:extLst>
              <a:ext uri="{FF2B5EF4-FFF2-40B4-BE49-F238E27FC236}">
                <a16:creationId xmlns:a16="http://schemas.microsoft.com/office/drawing/2014/main" id="{327BD7D0-4929-C653-DACA-3AD0AC981E53}"/>
              </a:ext>
            </a:extLst>
          </p:cNvPr>
          <p:cNvSpPr txBox="1"/>
          <p:nvPr/>
        </p:nvSpPr>
        <p:spPr>
          <a:xfrm>
            <a:off x="228600" y="1307306"/>
            <a:ext cx="8751093"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Verdana" panose="020B0604030504040204" pitchFamily="34" charset="0"/>
                <a:ea typeface="Verdana" panose="020B0604030504040204" pitchFamily="34" charset="0"/>
                <a:cs typeface="Calibri"/>
              </a:rPr>
              <a:t>The accused must request a hearing within 15 calendar days of the Charges and Specifications.</a:t>
            </a:r>
          </a:p>
          <a:p>
            <a:endParaRPr lang="en-US" dirty="0">
              <a:latin typeface="Verdana" panose="020B0604030504040204" pitchFamily="34" charset="0"/>
              <a:ea typeface="Verdana" panose="020B0604030504040204" pitchFamily="34" charset="0"/>
              <a:cs typeface="Calibri"/>
            </a:endParaRPr>
          </a:p>
          <a:p>
            <a:pPr marL="342900" indent="-342900">
              <a:buAutoNum type="arabicPeriod"/>
            </a:pPr>
            <a:r>
              <a:rPr lang="en-US" dirty="0">
                <a:latin typeface="Verdana" panose="020B0604030504040204" pitchFamily="34" charset="0"/>
                <a:ea typeface="Verdana" panose="020B0604030504040204" pitchFamily="34" charset="0"/>
                <a:cs typeface="Calibri"/>
              </a:rPr>
              <a:t>The Disciplinary Hearing is outlined in the Guide to Conducting Disciplinary Actions.</a:t>
            </a:r>
          </a:p>
          <a:p>
            <a:pPr marL="342900" indent="-342900">
              <a:buAutoNum type="arabicPeriod"/>
            </a:pPr>
            <a:endParaRPr lang="en-US" dirty="0">
              <a:latin typeface="Verdana" panose="020B0604030504040204" pitchFamily="34" charset="0"/>
              <a:ea typeface="Verdana" panose="020B0604030504040204" pitchFamily="34" charset="0"/>
              <a:cs typeface="Calibri"/>
            </a:endParaRPr>
          </a:p>
          <a:p>
            <a:pPr marL="342900" indent="-342900">
              <a:buAutoNum type="arabicPeriod"/>
            </a:pPr>
            <a:r>
              <a:rPr lang="en-US" dirty="0">
                <a:latin typeface="Verdana" panose="020B0604030504040204" pitchFamily="34" charset="0"/>
                <a:ea typeface="Verdana" panose="020B0604030504040204" pitchFamily="34" charset="0"/>
                <a:cs typeface="Calibri"/>
              </a:rPr>
              <a:t>If accused fails to appear, that action continues as if no hearing had been requested.</a:t>
            </a:r>
          </a:p>
          <a:p>
            <a:endParaRPr lang="en-US" sz="1400" dirty="0">
              <a:ea typeface="Calibri"/>
              <a:cs typeface="Calibri"/>
            </a:endParaRPr>
          </a:p>
        </p:txBody>
      </p:sp>
      <p:pic>
        <p:nvPicPr>
          <p:cNvPr id="4098" name="Picture 2" descr="Peep Show | GIFGlobe | 'OH, NO! THIS IS A DISCIPLINARY HEARING WAITING TO  HAPPEN.'">
            <a:extLst>
              <a:ext uri="{FF2B5EF4-FFF2-40B4-BE49-F238E27FC236}">
                <a16:creationId xmlns:a16="http://schemas.microsoft.com/office/drawing/2014/main" id="{7CE02FD1-AA42-E907-8933-CCAE2F920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410095"/>
            <a:ext cx="2628900" cy="152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3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6293-9C1A-4BCD-2719-864603836A04}"/>
              </a:ext>
            </a:extLst>
          </p:cNvPr>
          <p:cNvSpPr>
            <a:spLocks noGrp="1"/>
          </p:cNvSpPr>
          <p:nvPr>
            <p:ph type="title"/>
          </p:nvPr>
        </p:nvSpPr>
        <p:spPr>
          <a:xfrm>
            <a:off x="524302" y="867677"/>
            <a:ext cx="8198216" cy="307777"/>
          </a:xfrm>
        </p:spPr>
        <p:txBody>
          <a:bodyPr wrap="square" lIns="0" tIns="0" rIns="0" bIns="0" anchor="t">
            <a:spAutoFit/>
          </a:bodyPr>
          <a:lstStyle/>
          <a:p>
            <a:pPr algn="l"/>
            <a:r>
              <a:rPr lang="en-US" sz="2000" dirty="0">
                <a:ea typeface="Verdana"/>
              </a:rPr>
              <a:t>(g) Resolution prior to Hearing or during Appeal</a:t>
            </a:r>
            <a:endParaRPr lang="en-US" dirty="0"/>
          </a:p>
        </p:txBody>
      </p:sp>
      <p:sp>
        <p:nvSpPr>
          <p:cNvPr id="3" name="Text Placeholder 2">
            <a:extLst>
              <a:ext uri="{FF2B5EF4-FFF2-40B4-BE49-F238E27FC236}">
                <a16:creationId xmlns:a16="http://schemas.microsoft.com/office/drawing/2014/main" id="{E1986EA6-B65E-7A37-D21D-9D4E39E425B7}"/>
              </a:ext>
            </a:extLst>
          </p:cNvPr>
          <p:cNvSpPr>
            <a:spLocks noGrp="1"/>
          </p:cNvSpPr>
          <p:nvPr>
            <p:ph type="body" idx="1"/>
          </p:nvPr>
        </p:nvSpPr>
        <p:spPr>
          <a:xfrm>
            <a:off x="472891" y="867677"/>
            <a:ext cx="8198216" cy="615553"/>
          </a:xfrm>
        </p:spPr>
        <p:txBody>
          <a:bodyPr wrap="square" lIns="0" tIns="0" rIns="0" bIns="0" anchor="t">
            <a:spAutoFit/>
          </a:bodyPr>
          <a:lstStyle/>
          <a:p>
            <a:endParaRPr lang="en-US" sz="2000" b="1" dirty="0">
              <a:latin typeface="Verdana"/>
              <a:ea typeface="Verdana"/>
              <a:cs typeface="Calibri"/>
            </a:endParaRPr>
          </a:p>
          <a:p>
            <a:endParaRPr lang="en-US" sz="2000" b="1" dirty="0">
              <a:latin typeface="Verdana"/>
              <a:ea typeface="Verdana"/>
              <a:cs typeface="Calibri"/>
            </a:endParaRPr>
          </a:p>
        </p:txBody>
      </p:sp>
      <p:sp>
        <p:nvSpPr>
          <p:cNvPr id="5" name="TextBox 4">
            <a:extLst>
              <a:ext uri="{FF2B5EF4-FFF2-40B4-BE49-F238E27FC236}">
                <a16:creationId xmlns:a16="http://schemas.microsoft.com/office/drawing/2014/main" id="{CE53DC04-EF3A-3A21-C568-01A8C2565B13}"/>
              </a:ext>
            </a:extLst>
          </p:cNvPr>
          <p:cNvSpPr txBox="1"/>
          <p:nvPr/>
        </p:nvSpPr>
        <p:spPr>
          <a:xfrm>
            <a:off x="571500" y="1078706"/>
            <a:ext cx="815101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endParaRPr lang="en-US" dirty="0">
              <a:latin typeface="Verdana"/>
              <a:ea typeface="Verdana"/>
              <a:cs typeface="Arial"/>
            </a:endParaRPr>
          </a:p>
          <a:p>
            <a:pPr marL="285750" indent="-285750">
              <a:buFont typeface="Arial" panose="020B0604020202020204" pitchFamily="34" charset="0"/>
              <a:buChar char="•"/>
            </a:pPr>
            <a:r>
              <a:rPr lang="en-US" dirty="0">
                <a:latin typeface="Verdana"/>
                <a:ea typeface="Verdana"/>
                <a:cs typeface="Arial"/>
              </a:rPr>
              <a:t>The Prosecutor, Panel President and accused may enter into an Agreement to resolve the Disciplinary Action. </a:t>
            </a:r>
          </a:p>
          <a:p>
            <a:pPr marL="285750" indent="-285750">
              <a:buFont typeface="Arial" panose="020B0604020202020204" pitchFamily="34" charset="0"/>
              <a:buChar char="•"/>
            </a:pPr>
            <a:r>
              <a:rPr lang="en-US" dirty="0">
                <a:latin typeface="Verdana"/>
                <a:ea typeface="Verdana"/>
                <a:cs typeface="Arial"/>
              </a:rPr>
              <a:t>There is no appeal.</a:t>
            </a:r>
          </a:p>
          <a:p>
            <a:pPr marL="285750" indent="-285750">
              <a:buFont typeface="Arial" panose="020B0604020202020204" pitchFamily="34" charset="0"/>
              <a:buChar char="•"/>
            </a:pPr>
            <a:r>
              <a:rPr lang="en-US" dirty="0">
                <a:latin typeface="Verdana"/>
                <a:ea typeface="Verdana"/>
                <a:cs typeface="Arial"/>
              </a:rPr>
              <a:t>A copy of the Agreement is forwarded by the initiating officer to the CIC.</a:t>
            </a:r>
          </a:p>
          <a:p>
            <a:pPr marL="285750" indent="-285750">
              <a:buFont typeface="Arial" panose="020B0604020202020204" pitchFamily="34" charset="0"/>
              <a:buChar char="•"/>
            </a:pPr>
            <a:endParaRPr lang="en-US" dirty="0">
              <a:latin typeface="Verdana"/>
              <a:ea typeface="Verdana"/>
              <a:cs typeface="Arial"/>
            </a:endParaRPr>
          </a:p>
          <a:p>
            <a:r>
              <a:rPr lang="en-US" b="1" dirty="0">
                <a:latin typeface="Verdana"/>
                <a:ea typeface="Verdana"/>
                <a:cs typeface="Arial"/>
              </a:rPr>
              <a:t>(h) The Adjutant General prepares forms to facilitate actions.</a:t>
            </a:r>
          </a:p>
          <a:p>
            <a:endParaRPr lang="en-US" dirty="0">
              <a:latin typeface="Verdana"/>
              <a:ea typeface="Verdana"/>
              <a:cs typeface="Arial"/>
            </a:endParaRPr>
          </a:p>
          <a:p>
            <a:pPr marL="400050" indent="-400050">
              <a:buAutoNum type="romanLcParenBoth"/>
            </a:pPr>
            <a:r>
              <a:rPr lang="en-US" b="1" dirty="0">
                <a:latin typeface="Verdana"/>
                <a:ea typeface="Verdana"/>
                <a:cs typeface="Arial"/>
              </a:rPr>
              <a:t>Computation of Time: </a:t>
            </a:r>
          </a:p>
          <a:p>
            <a:pPr marL="857250" lvl="1" indent="-400050">
              <a:buFont typeface="Arial" panose="020B0604020202020204" pitchFamily="34" charset="0"/>
              <a:buChar char="•"/>
            </a:pPr>
            <a:r>
              <a:rPr lang="en-US" dirty="0">
                <a:latin typeface="Verdana"/>
                <a:ea typeface="Verdana"/>
                <a:cs typeface="Arial"/>
              </a:rPr>
              <a:t>Time is computed as calendar days unless the action falls on a Sunday or National Holiday. </a:t>
            </a:r>
          </a:p>
          <a:p>
            <a:pPr marL="857250" lvl="1" indent="-400050">
              <a:buFont typeface="Arial" panose="020B0604020202020204" pitchFamily="34" charset="0"/>
              <a:buChar char="•"/>
            </a:pPr>
            <a:r>
              <a:rPr lang="en-US" dirty="0">
                <a:latin typeface="Verdana"/>
                <a:ea typeface="Verdana"/>
                <a:cs typeface="Arial"/>
              </a:rPr>
              <a:t>If so, it is on the next calendar day.</a:t>
            </a:r>
          </a:p>
          <a:p>
            <a:r>
              <a:rPr lang="en-US" dirty="0">
                <a:latin typeface="Verdana"/>
                <a:ea typeface="Verdana"/>
                <a:cs typeface="Arial"/>
              </a:rPr>
              <a:t>	</a:t>
            </a:r>
          </a:p>
        </p:txBody>
      </p:sp>
    </p:spTree>
    <p:extLst>
      <p:ext uri="{BB962C8B-B14F-4D97-AF65-F5344CB8AC3E}">
        <p14:creationId xmlns:p14="http://schemas.microsoft.com/office/powerpoint/2010/main" val="1579372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B53A-D9CC-C4A7-1BC2-E3B3426909C7}"/>
              </a:ext>
            </a:extLst>
          </p:cNvPr>
          <p:cNvSpPr>
            <a:spLocks noGrp="1"/>
          </p:cNvSpPr>
          <p:nvPr>
            <p:ph type="title"/>
          </p:nvPr>
        </p:nvSpPr>
        <p:spPr>
          <a:xfrm>
            <a:off x="472891" y="839621"/>
            <a:ext cx="8198216" cy="307777"/>
          </a:xfrm>
        </p:spPr>
        <p:txBody>
          <a:bodyPr wrap="square" lIns="0" tIns="0" rIns="0" bIns="0" anchor="t">
            <a:spAutoFit/>
          </a:bodyPr>
          <a:lstStyle/>
          <a:p>
            <a:pPr algn="ctr"/>
            <a:r>
              <a:rPr lang="en-US" sz="2000" dirty="0">
                <a:ea typeface="Verdana"/>
              </a:rPr>
              <a:t>Questions</a:t>
            </a:r>
            <a:endParaRPr lang="en-US" dirty="0">
              <a:ea typeface="Verdana"/>
            </a:endParaRPr>
          </a:p>
        </p:txBody>
      </p:sp>
      <p:pic>
        <p:nvPicPr>
          <p:cNvPr id="5122" name="Picture 2" descr="Questions Gif - IceGif">
            <a:extLst>
              <a:ext uri="{FF2B5EF4-FFF2-40B4-BE49-F238E27FC236}">
                <a16:creationId xmlns:a16="http://schemas.microsoft.com/office/drawing/2014/main" id="{ED2D394C-37FD-AE6E-4AE0-9BD08148D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76350"/>
            <a:ext cx="3048000" cy="344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29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22885" y="1504950"/>
            <a:ext cx="8368690" cy="2215991"/>
          </a:xfrm>
        </p:spPr>
        <p:txBody>
          <a:bodyPr wrap="square" lIns="0" tIns="0" rIns="0" bIns="0" anchor="t">
            <a:spAutoFit/>
          </a:bodyPr>
          <a:lstStyle/>
          <a:p>
            <a:pPr marL="6286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Calibri"/>
              </a:rPr>
              <a:t>Discipline in the VFW is how we hold each other accountable.</a:t>
            </a:r>
          </a:p>
          <a:p>
            <a:pPr marL="6286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Calibri"/>
            </a:endParaRPr>
          </a:p>
          <a:p>
            <a:pPr marL="6286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Calibri"/>
              </a:rPr>
              <a:t>Offenses are listed in Section 902 of the National Bylaws.</a:t>
            </a:r>
          </a:p>
          <a:p>
            <a:pPr marL="6286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Calibri"/>
            </a:endParaRPr>
          </a:p>
          <a:p>
            <a:pPr marL="6286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Calibri"/>
              </a:rPr>
              <a:t>Does not apply when the intent is to suspend a member’s Post privileges (i.e. access to the canteen/clubroom).</a:t>
            </a:r>
          </a:p>
          <a:p>
            <a:pPr marL="342900" indent="114300">
              <a:buFont typeface="Arial"/>
              <a:buChar char="•"/>
            </a:pPr>
            <a:endParaRPr lang="en-US" sz="2000" dirty="0">
              <a:ea typeface="Verdana"/>
              <a:cs typeface="Calibri"/>
            </a:endParaRPr>
          </a:p>
          <a:p>
            <a:endParaRPr lang="en-US" sz="1600" dirty="0">
              <a:ea typeface="Verdana"/>
              <a:cs typeface="Calibri"/>
            </a:endParaRPr>
          </a:p>
        </p:txBody>
      </p:sp>
      <p:sp>
        <p:nvSpPr>
          <p:cNvPr id="7" name="Title 1"/>
          <p:cNvSpPr>
            <a:spLocks noGrp="1"/>
          </p:cNvSpPr>
          <p:nvPr>
            <p:ph type="title"/>
          </p:nvPr>
        </p:nvSpPr>
        <p:spPr>
          <a:xfrm>
            <a:off x="472891" y="971550"/>
            <a:ext cx="8252009" cy="307777"/>
          </a:xfrm>
        </p:spPr>
        <p:txBody>
          <a:bodyPr wrap="square" lIns="0" tIns="0" rIns="0" bIns="0" anchor="t">
            <a:spAutoFit/>
          </a:bodyPr>
          <a:lstStyle/>
          <a:p>
            <a:pPr algn="ctr"/>
            <a:r>
              <a:rPr lang="en-US" sz="2000" dirty="0"/>
              <a:t>Discipline in the VFW</a:t>
            </a:r>
            <a:endParaRPr lang="en-US" sz="1800" dirty="0">
              <a:ea typeface="Verdana"/>
            </a:endParaRPr>
          </a:p>
        </p:txBody>
      </p:sp>
      <p:pic>
        <p:nvPicPr>
          <p:cNvPr id="2" name="Picture 1">
            <a:extLst>
              <a:ext uri="{FF2B5EF4-FFF2-40B4-BE49-F238E27FC236}">
                <a16:creationId xmlns:a16="http://schemas.microsoft.com/office/drawing/2014/main" id="{E4C6EB38-9FA3-1F73-4347-FF33E58A3B86}"/>
              </a:ext>
            </a:extLst>
          </p:cNvPr>
          <p:cNvPicPr>
            <a:picLocks noChangeAspect="1"/>
          </p:cNvPicPr>
          <p:nvPr/>
        </p:nvPicPr>
        <p:blipFill>
          <a:blip r:embed="rId2"/>
          <a:stretch>
            <a:fillRect/>
          </a:stretch>
        </p:blipFill>
        <p:spPr>
          <a:xfrm>
            <a:off x="3505200" y="3367405"/>
            <a:ext cx="2133600" cy="16090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419225"/>
            <a:ext cx="8686800" cy="3447098"/>
          </a:xfrm>
          <a:prstGeom prst="rect">
            <a:avLst/>
          </a:prstGeom>
          <a:noFill/>
        </p:spPr>
        <p:txBody>
          <a:bodyPr wrap="square" lIns="91440" tIns="45720" rIns="91440" bIns="45720" rtlCol="0" anchor="t">
            <a:spAutoFit/>
          </a:bodyPr>
          <a:lstStyle/>
          <a:p>
            <a:pPr>
              <a:buAutoNum type="alphaLcParenBoth"/>
            </a:pPr>
            <a:r>
              <a:rPr lang="en-US" b="1" dirty="0">
                <a:latin typeface="Verdana" panose="020B0604030504040204" pitchFamily="34" charset="0"/>
                <a:ea typeface="Verdana" panose="020B0604030504040204" pitchFamily="34" charset="0"/>
                <a:cs typeface="Calibri"/>
              </a:rPr>
              <a:t> Preliminary Requirements with Respect to the Initiation of Disciplinary Actions</a:t>
            </a:r>
          </a:p>
          <a:p>
            <a:endParaRPr lang="en-US" dirty="0">
              <a:latin typeface="Verdana" panose="020B0604030504040204" pitchFamily="34" charset="0"/>
              <a:ea typeface="Verdana" panose="020B0604030504040204" pitchFamily="34" charset="0"/>
              <a:cs typeface="Calibri"/>
            </a:endParaRPr>
          </a:p>
          <a:p>
            <a:pPr marL="344488" indent="-344488">
              <a:buAutoNum type="arabicPeriod"/>
            </a:pPr>
            <a:r>
              <a:rPr lang="en-US" dirty="0">
                <a:latin typeface="Verdana" panose="020B0604030504040204" pitchFamily="34" charset="0"/>
                <a:ea typeface="Verdana" panose="020B0604030504040204" pitchFamily="34" charset="0"/>
                <a:cs typeface="Calibri"/>
              </a:rPr>
              <a:t>Initiated only when there are reasonable grounds to believe that an offense has been committed. </a:t>
            </a:r>
          </a:p>
          <a:p>
            <a:pPr marL="344488" lvl="1" indent="112713">
              <a:buFont typeface="Arial" panose="020B0604020202020204" pitchFamily="34" charset="0"/>
              <a:buChar char="•"/>
            </a:pPr>
            <a:r>
              <a:rPr lang="en-US" dirty="0">
                <a:latin typeface="Verdana" panose="020B0604030504040204" pitchFamily="34" charset="0"/>
                <a:ea typeface="Verdana" panose="020B0604030504040204" pitchFamily="34" charset="0"/>
                <a:cs typeface="Calibri"/>
              </a:rPr>
              <a:t>Requires an incident report, supporting documentation</a:t>
            </a:r>
          </a:p>
          <a:p>
            <a:pPr marL="344488" lvl="1" indent="112713">
              <a:buFont typeface="Arial" panose="020B0604020202020204" pitchFamily="34" charset="0"/>
              <a:buChar char="•"/>
            </a:pPr>
            <a:r>
              <a:rPr lang="en-US" dirty="0">
                <a:latin typeface="Verdana" panose="020B0604030504040204" pitchFamily="34" charset="0"/>
                <a:ea typeface="Verdana" panose="020B0604030504040204" pitchFamily="34" charset="0"/>
                <a:cs typeface="Calibri"/>
              </a:rPr>
              <a:t>Information submitted to: </a:t>
            </a:r>
            <a:r>
              <a:rPr lang="en-US" u="sng" dirty="0">
                <a:latin typeface="Verdana" panose="020B0604030504040204" pitchFamily="34" charset="0"/>
                <a:ea typeface="Verdana" panose="020B0604030504040204" pitchFamily="34" charset="0"/>
                <a:cs typeface="Calibri"/>
              </a:rPr>
              <a:t>Post</a:t>
            </a:r>
            <a:r>
              <a:rPr lang="en-US" dirty="0">
                <a:latin typeface="Verdana" panose="020B0604030504040204" pitchFamily="34" charset="0"/>
                <a:ea typeface="Verdana" panose="020B0604030504040204" pitchFamily="34" charset="0"/>
                <a:cs typeface="Calibri"/>
              </a:rPr>
              <a:t> or </a:t>
            </a:r>
            <a:r>
              <a:rPr lang="en-US" u="sng" dirty="0">
                <a:latin typeface="Verdana" panose="020B0604030504040204" pitchFamily="34" charset="0"/>
                <a:ea typeface="Verdana" panose="020B0604030504040204" pitchFamily="34" charset="0"/>
                <a:cs typeface="Calibri"/>
              </a:rPr>
              <a:t>Department Commander</a:t>
            </a:r>
            <a:r>
              <a:rPr lang="en-US" dirty="0">
                <a:latin typeface="Verdana" panose="020B0604030504040204" pitchFamily="34" charset="0"/>
                <a:ea typeface="Verdana" panose="020B0604030504040204" pitchFamily="34" charset="0"/>
                <a:cs typeface="Calibri"/>
              </a:rPr>
              <a:t> or </a:t>
            </a:r>
            <a:r>
              <a:rPr lang="en-US" u="sng" dirty="0">
                <a:latin typeface="Verdana" panose="020B0604030504040204" pitchFamily="34" charset="0"/>
                <a:ea typeface="Verdana" panose="020B0604030504040204" pitchFamily="34" charset="0"/>
                <a:cs typeface="Calibri"/>
              </a:rPr>
              <a:t>CIC</a:t>
            </a:r>
          </a:p>
          <a:p>
            <a:pPr marL="344488" lvl="1" indent="-344488"/>
            <a:r>
              <a:rPr lang="en-US" dirty="0">
                <a:latin typeface="Verdana" panose="020B0604030504040204" pitchFamily="34" charset="0"/>
                <a:ea typeface="Verdana" panose="020B0604030504040204" pitchFamily="34" charset="0"/>
                <a:cs typeface="Calibri"/>
              </a:rPr>
              <a:t>2. An individual or Committee appointed to investigate and provides a written report.</a:t>
            </a:r>
          </a:p>
          <a:p>
            <a:pPr marL="344488" lvl="1" indent="-344488"/>
            <a:r>
              <a:rPr lang="en-US" dirty="0">
                <a:latin typeface="Verdana" panose="020B0604030504040204" pitchFamily="34" charset="0"/>
                <a:ea typeface="Verdana" panose="020B0604030504040204" pitchFamily="34" charset="0"/>
                <a:cs typeface="Calibri"/>
              </a:rPr>
              <a:t>3. Action cannot be initiated if a member has been the subject of ongoing or completed DA.</a:t>
            </a:r>
          </a:p>
          <a:p>
            <a:pPr algn="ctr"/>
            <a:endParaRPr lang="en-US" sz="2000" dirty="0">
              <a:ea typeface="Verdana" panose="020B0604030504040204" pitchFamily="34" charset="0"/>
              <a:cs typeface="Calibri"/>
            </a:endParaRPr>
          </a:p>
        </p:txBody>
      </p:sp>
      <p:sp>
        <p:nvSpPr>
          <p:cNvPr id="4" name="TextBox 3">
            <a:extLst>
              <a:ext uri="{FF2B5EF4-FFF2-40B4-BE49-F238E27FC236}">
                <a16:creationId xmlns:a16="http://schemas.microsoft.com/office/drawing/2014/main" id="{292535D3-D756-569E-7088-C403F26400F6}"/>
              </a:ext>
            </a:extLst>
          </p:cNvPr>
          <p:cNvSpPr txBox="1"/>
          <p:nvPr/>
        </p:nvSpPr>
        <p:spPr>
          <a:xfrm>
            <a:off x="414337" y="971549"/>
            <a:ext cx="82938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Verdana"/>
                <a:ea typeface="Verdana"/>
                <a:cs typeface="Calibri"/>
              </a:rPr>
              <a:t>Procedure for Disciplinary Actions</a:t>
            </a:r>
          </a:p>
        </p:txBody>
      </p:sp>
    </p:spTree>
    <p:extLst>
      <p:ext uri="{BB962C8B-B14F-4D97-AF65-F5344CB8AC3E}">
        <p14:creationId xmlns:p14="http://schemas.microsoft.com/office/powerpoint/2010/main" val="3384046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092" y="1428750"/>
            <a:ext cx="8379618" cy="3293209"/>
          </a:xfrm>
          <a:prstGeom prst="rect">
            <a:avLst/>
          </a:prstGeom>
          <a:noFill/>
        </p:spPr>
        <p:txBody>
          <a:bodyPr wrap="square" lIns="91440" tIns="45720" rIns="91440" bIns="45720" rtlCol="0" anchor="t">
            <a:spAutoFit/>
          </a:bodyPr>
          <a:lstStyle/>
          <a:p>
            <a:pPr marL="342900" indent="-342900">
              <a:buAutoNum type="arabicPeriod"/>
            </a:pPr>
            <a:r>
              <a:rPr lang="en-US" dirty="0">
                <a:latin typeface="Verdana"/>
                <a:ea typeface="Verdana"/>
                <a:cs typeface="Calibri"/>
              </a:rPr>
              <a:t>A Post, by two-thirds vote at a regular or special meeting, instructs the Post Commander to initiate action.</a:t>
            </a:r>
          </a:p>
          <a:p>
            <a:pPr marL="342900" indent="-342900">
              <a:buAutoNum type="arabicPeriod"/>
            </a:pPr>
            <a:r>
              <a:rPr lang="en-US" dirty="0">
                <a:latin typeface="Verdana"/>
                <a:ea typeface="Verdana"/>
                <a:cs typeface="Calibri"/>
              </a:rPr>
              <a:t>A Dept. Commander may initiate action on any member in the Department.</a:t>
            </a:r>
          </a:p>
          <a:p>
            <a:pPr marL="342900" indent="-342900">
              <a:buAutoNum type="arabicPeriod"/>
            </a:pPr>
            <a:r>
              <a:rPr lang="en-US" dirty="0">
                <a:latin typeface="Verdana"/>
                <a:ea typeface="Verdana"/>
                <a:cs typeface="Calibri"/>
              </a:rPr>
              <a:t>The Dept. Council of Administration, by two-thirds vote, instruct the Dept. Commander to initiate action.</a:t>
            </a:r>
          </a:p>
          <a:p>
            <a:pPr marL="342900" indent="-342900">
              <a:buAutoNum type="arabicPeriod"/>
            </a:pPr>
            <a:r>
              <a:rPr lang="en-US" dirty="0">
                <a:latin typeface="Verdana"/>
                <a:ea typeface="Verdana"/>
                <a:cs typeface="Calibri"/>
              </a:rPr>
              <a:t>The CIC may initiate to any member in the VFW.</a:t>
            </a:r>
          </a:p>
          <a:p>
            <a:pPr marL="342900" indent="-342900">
              <a:buAutoNum type="arabicPeriod"/>
            </a:pPr>
            <a:r>
              <a:rPr lang="en-US" dirty="0">
                <a:latin typeface="Verdana"/>
                <a:ea typeface="Verdana"/>
                <a:cs typeface="Calibri"/>
              </a:rPr>
              <a:t>The National Council of Administration, by two-thirds vote, instruct the CIC to initiate action.</a:t>
            </a:r>
            <a:endParaRPr lang="en-US" dirty="0">
              <a:latin typeface="Verdana"/>
              <a:ea typeface="Verdana" panose="020B0604030504040204" pitchFamily="34" charset="0"/>
              <a:cs typeface="Calibri"/>
            </a:endParaRPr>
          </a:p>
          <a:p>
            <a:pPr marL="285750" indent="-285750">
              <a:buFont typeface="Arial"/>
              <a:buChar char="•"/>
            </a:pPr>
            <a:endParaRPr lang="en-US" sz="1400" dirty="0">
              <a:latin typeface="Calibri"/>
              <a:ea typeface="Verdana" panose="020B0604030504040204" pitchFamily="34" charset="0"/>
              <a:cs typeface="Calibri"/>
            </a:endParaRPr>
          </a:p>
          <a:p>
            <a:pPr marL="285750" indent="-285750">
              <a:buFont typeface="Arial"/>
              <a:buChar char="•"/>
            </a:pPr>
            <a:endParaRPr lang="en-US" sz="1400" dirty="0">
              <a:latin typeface="Calibri"/>
              <a:ea typeface="Verdana" panose="020B0604030504040204" pitchFamily="34" charset="0"/>
              <a:cs typeface="Calibri"/>
            </a:endParaRPr>
          </a:p>
          <a:p>
            <a:endParaRPr lang="en-US" dirty="0">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F7964158-4FEA-BD6D-176E-6ECD37456141}"/>
              </a:ext>
            </a:extLst>
          </p:cNvPr>
          <p:cNvSpPr txBox="1"/>
          <p:nvPr/>
        </p:nvSpPr>
        <p:spPr>
          <a:xfrm>
            <a:off x="492919" y="1000125"/>
            <a:ext cx="82653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0" u="none" strike="noStrike" baseline="0" dirty="0">
                <a:solidFill>
                  <a:srgbClr val="000000"/>
                </a:solidFill>
                <a:latin typeface="Verdana"/>
                <a:ea typeface="Verdana"/>
                <a:cs typeface="Verdana"/>
              </a:rPr>
              <a:t>b. Authority to Initiate Disciplinary Action</a:t>
            </a:r>
            <a:endParaRPr lang="en-US" sz="2000" b="1" dirty="0">
              <a:cs typeface="Calibri"/>
            </a:endParaRPr>
          </a:p>
        </p:txBody>
      </p:sp>
    </p:spTree>
    <p:extLst>
      <p:ext uri="{BB962C8B-B14F-4D97-AF65-F5344CB8AC3E}">
        <p14:creationId xmlns:p14="http://schemas.microsoft.com/office/powerpoint/2010/main" val="28863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2470-4939-5876-78DD-8479AD87DBCC}"/>
              </a:ext>
            </a:extLst>
          </p:cNvPr>
          <p:cNvSpPr>
            <a:spLocks noGrp="1"/>
          </p:cNvSpPr>
          <p:nvPr>
            <p:ph type="title"/>
          </p:nvPr>
        </p:nvSpPr>
        <p:spPr>
          <a:xfrm>
            <a:off x="494321" y="819150"/>
            <a:ext cx="8198216" cy="477054"/>
          </a:xfrm>
        </p:spPr>
        <p:txBody>
          <a:bodyPr wrap="square" lIns="0" tIns="0" rIns="0" bIns="0" anchor="t">
            <a:spAutoFit/>
          </a:bodyPr>
          <a:lstStyle/>
          <a:p>
            <a:pPr algn="l"/>
            <a:r>
              <a:rPr lang="en-US" sz="2000" dirty="0">
                <a:solidFill>
                  <a:srgbClr val="000000"/>
                </a:solidFill>
                <a:ea typeface="Verdana"/>
              </a:rPr>
              <a:t>b. Authority to Initiate Disciplinary Action – cont.</a:t>
            </a:r>
            <a:br>
              <a:rPr lang="en-US" dirty="0">
                <a:cs typeface="Calibri"/>
              </a:rPr>
            </a:br>
            <a:endParaRPr lang="en-US" dirty="0"/>
          </a:p>
        </p:txBody>
      </p:sp>
      <p:sp>
        <p:nvSpPr>
          <p:cNvPr id="3" name="TextBox 2">
            <a:extLst>
              <a:ext uri="{FF2B5EF4-FFF2-40B4-BE49-F238E27FC236}">
                <a16:creationId xmlns:a16="http://schemas.microsoft.com/office/drawing/2014/main" id="{CD747114-D3C5-EBE3-7D81-D521E40B2977}"/>
              </a:ext>
            </a:extLst>
          </p:cNvPr>
          <p:cNvSpPr txBox="1"/>
          <p:nvPr/>
        </p:nvSpPr>
        <p:spPr>
          <a:xfrm>
            <a:off x="321467" y="1352550"/>
            <a:ext cx="8543925"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Verdana"/>
                <a:ea typeface="Verdana"/>
                <a:cs typeface="Calibri"/>
              </a:rPr>
              <a:t>6. If Commander fails or refuses to initiate action after being instructed, another member may be designated.</a:t>
            </a:r>
          </a:p>
          <a:p>
            <a:r>
              <a:rPr lang="en-US" dirty="0">
                <a:latin typeface="Verdana"/>
                <a:ea typeface="Verdana"/>
                <a:cs typeface="Calibri"/>
              </a:rPr>
              <a:t>7. If the Commander is the accused, the action is initiated by higher authority.</a:t>
            </a:r>
          </a:p>
          <a:p>
            <a:pPr marL="285750" indent="-285750">
              <a:buFont typeface="Arial"/>
              <a:buChar char="•"/>
            </a:pPr>
            <a:endParaRPr lang="en-US" sz="1400" dirty="0">
              <a:cs typeface="Calibri"/>
            </a:endParaRPr>
          </a:p>
        </p:txBody>
      </p:sp>
      <p:pic>
        <p:nvPicPr>
          <p:cNvPr id="1026" name="Picture 2" descr="YARN | You are the District Attorney and I've given you compelling evidence  | Jack Reacher | Video clips by quotes | bd6657af | 紗">
            <a:extLst>
              <a:ext uri="{FF2B5EF4-FFF2-40B4-BE49-F238E27FC236}">
                <a16:creationId xmlns:a16="http://schemas.microsoft.com/office/drawing/2014/main" id="{76992A49-2029-BACF-F1D2-8264B9997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2773335"/>
            <a:ext cx="4800600" cy="204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8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9150"/>
            <a:ext cx="8198216" cy="584775"/>
          </a:xfrm>
        </p:spPr>
        <p:txBody>
          <a:bodyPr wrap="square" lIns="0" tIns="0" rIns="0" bIns="0" anchor="t">
            <a:spAutoFit/>
          </a:bodyPr>
          <a:lstStyle/>
          <a:p>
            <a:pPr algn="l"/>
            <a:r>
              <a:rPr lang="en-US" sz="2000" dirty="0"/>
              <a:t>(c) Procedure for Initiating a Disciplinary Action</a:t>
            </a:r>
            <a:br>
              <a:rPr lang="en-US" sz="1800" dirty="0"/>
            </a:br>
            <a:endParaRPr lang="en-US" sz="1800" dirty="0">
              <a:ea typeface="Verdana"/>
            </a:endParaRPr>
          </a:p>
        </p:txBody>
      </p:sp>
      <p:sp>
        <p:nvSpPr>
          <p:cNvPr id="3" name="TextBox 2"/>
          <p:cNvSpPr txBox="1"/>
          <p:nvPr/>
        </p:nvSpPr>
        <p:spPr>
          <a:xfrm>
            <a:off x="533400" y="1403925"/>
            <a:ext cx="8274843" cy="3416320"/>
          </a:xfrm>
          <a:prstGeom prst="rect">
            <a:avLst/>
          </a:prstGeom>
          <a:noFill/>
        </p:spPr>
        <p:txBody>
          <a:bodyPr wrap="square" lIns="91440" tIns="45720" rIns="91440" bIns="45720" rtlCol="0" anchor="t">
            <a:spAutoFit/>
          </a:bodyPr>
          <a:lstStyle/>
          <a:p>
            <a:pPr marL="342900" indent="-342900">
              <a:buAutoNum type="arabicPeriod"/>
            </a:pPr>
            <a:r>
              <a:rPr lang="en-US" dirty="0">
                <a:latin typeface="Verdana"/>
                <a:ea typeface="Verdana"/>
                <a:cs typeface="Calibri"/>
              </a:rPr>
              <a:t>Must be initiated by prep and delivery of written Charges and Specifications (C &amp; S)</a:t>
            </a:r>
          </a:p>
          <a:p>
            <a:pPr marL="342900" indent="-342900">
              <a:buAutoNum type="arabicPeriod"/>
            </a:pPr>
            <a:r>
              <a:rPr lang="en-US" dirty="0">
                <a:latin typeface="Verdana"/>
                <a:ea typeface="Verdana"/>
                <a:cs typeface="Calibri"/>
              </a:rPr>
              <a:t>C &amp; S issued and attached to a Special Order. The Special Order references the right to a Hearing or Summary Disposition and the rights of appeal.</a:t>
            </a:r>
          </a:p>
          <a:p>
            <a:pPr marL="342900" indent="-342900">
              <a:buAutoNum type="arabicPeriod"/>
            </a:pPr>
            <a:r>
              <a:rPr lang="en-US" dirty="0">
                <a:latin typeface="Verdana"/>
                <a:ea typeface="Verdana"/>
                <a:cs typeface="Calibri"/>
              </a:rPr>
              <a:t>C &amp; S and Materials Relied Upon shall be prepared and delivered IAW Sec. 903.</a:t>
            </a:r>
          </a:p>
          <a:p>
            <a:pPr marL="342900" indent="-342900">
              <a:buAutoNum type="arabicPeriod"/>
            </a:pPr>
            <a:r>
              <a:rPr lang="en-US" dirty="0">
                <a:latin typeface="Verdana"/>
                <a:ea typeface="Verdana"/>
                <a:cs typeface="Calibri"/>
              </a:rPr>
              <a:t>Materials are delivered personally by registered or certified mail, return receipt requested and a copy to the next higher authority.</a:t>
            </a:r>
          </a:p>
          <a:p>
            <a:pPr marL="342900" indent="-342900">
              <a:buAutoNum type="arabicPeriod"/>
            </a:pPr>
            <a:r>
              <a:rPr lang="en-US" dirty="0">
                <a:latin typeface="Verdana"/>
                <a:ea typeface="Verdana"/>
                <a:cs typeface="Calibri"/>
              </a:rPr>
              <a:t>Prescribed forms are described in the Manual of Procedure.</a:t>
            </a:r>
          </a:p>
          <a:p>
            <a:endParaRPr lang="en-US" dirty="0">
              <a:latin typeface="Verdana"/>
              <a:ea typeface="Verdana"/>
              <a:cs typeface="Calibri"/>
            </a:endParaRPr>
          </a:p>
          <a:p>
            <a:pPr marL="342900" indent="-342900">
              <a:buAutoNum type="arabicPeriod"/>
            </a:pPr>
            <a:endParaRPr lang="en-US" dirty="0">
              <a:latin typeface="Verdana"/>
              <a:ea typeface="Verdana"/>
              <a:cs typeface="Calibri"/>
            </a:endParaRPr>
          </a:p>
        </p:txBody>
      </p:sp>
    </p:spTree>
    <p:extLst>
      <p:ext uri="{BB962C8B-B14F-4D97-AF65-F5344CB8AC3E}">
        <p14:creationId xmlns:p14="http://schemas.microsoft.com/office/powerpoint/2010/main" val="305436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4347" y="1204913"/>
            <a:ext cx="3955254" cy="2644314"/>
          </a:xfrm>
          <a:prstGeom prst="rect">
            <a:avLst/>
          </a:prstGeom>
        </p:spPr>
        <p:txBody>
          <a:bodyPr vert="horz" wrap="square" lIns="0" tIns="12700" rIns="0" bIns="0" rtlCol="0" anchor="t">
            <a:spAutoFit/>
          </a:bodyPr>
          <a:lstStyle/>
          <a:p>
            <a:pPr marL="12700">
              <a:spcBef>
                <a:spcPts val="100"/>
              </a:spcBef>
            </a:pPr>
            <a:endParaRPr lang="en-US" sz="1400" dirty="0">
              <a:latin typeface="Verdana"/>
              <a:ea typeface="Verdana"/>
              <a:cs typeface="Verdana"/>
            </a:endParaRPr>
          </a:p>
          <a:p>
            <a:pPr marL="12700">
              <a:spcBef>
                <a:spcPts val="100"/>
              </a:spcBef>
            </a:pPr>
            <a:r>
              <a:rPr lang="en-US" dirty="0">
                <a:latin typeface="Verdana"/>
                <a:ea typeface="Verdana"/>
                <a:cs typeface="Verdana"/>
              </a:rPr>
              <a:t>6. Guide to Conducting Disciplinary Actions is available on the National website.</a:t>
            </a:r>
          </a:p>
          <a:p>
            <a:pPr marL="12700">
              <a:spcBef>
                <a:spcPts val="100"/>
              </a:spcBef>
            </a:pPr>
            <a:endParaRPr lang="en-US" dirty="0">
              <a:latin typeface="Verdana"/>
              <a:ea typeface="Verdana"/>
              <a:cs typeface="Verdana"/>
            </a:endParaRPr>
          </a:p>
          <a:p>
            <a:pPr marL="12700">
              <a:spcBef>
                <a:spcPts val="100"/>
              </a:spcBef>
            </a:pPr>
            <a:r>
              <a:rPr lang="en-US" dirty="0">
                <a:latin typeface="Verdana"/>
                <a:ea typeface="Verdana"/>
                <a:cs typeface="Verdana"/>
              </a:rPr>
              <a:t>7. Initiating documents can be electronic if mutually agreed between the initiating officer and accused.</a:t>
            </a:r>
            <a:endParaRPr lang="en-US" sz="1200" dirty="0">
              <a:latin typeface="Verdana"/>
              <a:ea typeface="Verdana"/>
              <a:cs typeface="Verdana"/>
            </a:endParaRPr>
          </a:p>
          <a:p>
            <a:pPr>
              <a:spcBef>
                <a:spcPts val="40"/>
              </a:spcBef>
            </a:pPr>
            <a:endParaRPr lang="en-US" sz="1050" dirty="0">
              <a:latin typeface="Verdana"/>
              <a:ea typeface="Verdana"/>
              <a:cs typeface="Verdana"/>
            </a:endParaRPr>
          </a:p>
        </p:txBody>
      </p:sp>
      <p:sp>
        <p:nvSpPr>
          <p:cNvPr id="3" name="Title 2"/>
          <p:cNvSpPr>
            <a:spLocks noGrp="1"/>
          </p:cNvSpPr>
          <p:nvPr>
            <p:ph type="title"/>
          </p:nvPr>
        </p:nvSpPr>
        <p:spPr>
          <a:xfrm>
            <a:off x="464346" y="895350"/>
            <a:ext cx="8198216" cy="307777"/>
          </a:xfrm>
        </p:spPr>
        <p:txBody>
          <a:bodyPr wrap="square" lIns="0" tIns="0" rIns="0" bIns="0" anchor="t">
            <a:spAutoFit/>
          </a:bodyPr>
          <a:lstStyle/>
          <a:p>
            <a:pPr algn="ctr"/>
            <a:r>
              <a:rPr lang="en-US" sz="2000" dirty="0"/>
              <a:t>(c) Procedure for Initiating a Disciplinary Action – cont.</a:t>
            </a:r>
            <a:endParaRPr lang="en-US" sz="2000" dirty="0">
              <a:ea typeface="Verdana"/>
            </a:endParaRPr>
          </a:p>
        </p:txBody>
      </p:sp>
      <p:pic>
        <p:nvPicPr>
          <p:cNvPr id="2050" name="Picture 2" descr="YARN | | | Video gifs by quotes | 9ac8b170 | 紗">
            <a:extLst>
              <a:ext uri="{FF2B5EF4-FFF2-40B4-BE49-F238E27FC236}">
                <a16:creationId xmlns:a16="http://schemas.microsoft.com/office/drawing/2014/main" id="{C2EF2C7F-D73C-B372-AF26-FE4968346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1375600"/>
            <a:ext cx="3944816" cy="294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1044-595D-B0E9-D298-C66721A55E7B}"/>
              </a:ext>
            </a:extLst>
          </p:cNvPr>
          <p:cNvSpPr>
            <a:spLocks noGrp="1"/>
          </p:cNvSpPr>
          <p:nvPr>
            <p:ph type="title"/>
          </p:nvPr>
        </p:nvSpPr>
        <p:spPr>
          <a:xfrm>
            <a:off x="515754" y="839621"/>
            <a:ext cx="8198216" cy="615553"/>
          </a:xfrm>
        </p:spPr>
        <p:txBody>
          <a:bodyPr wrap="square" lIns="0" tIns="0" rIns="0" bIns="0" anchor="t">
            <a:spAutoFit/>
          </a:bodyPr>
          <a:lstStyle/>
          <a:p>
            <a:pPr algn="l"/>
            <a:r>
              <a:rPr lang="en-US" sz="2000" dirty="0">
                <a:ea typeface="Verdana"/>
              </a:rPr>
              <a:t>(d) Procedure if Summary Disposition or Disciplinary Hearing is not Requested.</a:t>
            </a:r>
            <a:endParaRPr lang="en-US" dirty="0">
              <a:ea typeface="Verdana"/>
            </a:endParaRPr>
          </a:p>
        </p:txBody>
      </p:sp>
      <p:sp>
        <p:nvSpPr>
          <p:cNvPr id="3" name="Text Placeholder 2">
            <a:extLst>
              <a:ext uri="{FF2B5EF4-FFF2-40B4-BE49-F238E27FC236}">
                <a16:creationId xmlns:a16="http://schemas.microsoft.com/office/drawing/2014/main" id="{987208F6-BA99-95A3-2ECA-4C4A10A8B316}"/>
              </a:ext>
            </a:extLst>
          </p:cNvPr>
          <p:cNvSpPr>
            <a:spLocks noGrp="1"/>
          </p:cNvSpPr>
          <p:nvPr>
            <p:ph type="body" idx="1"/>
          </p:nvPr>
        </p:nvSpPr>
        <p:spPr>
          <a:xfrm>
            <a:off x="515754" y="1581150"/>
            <a:ext cx="8198216" cy="3877985"/>
          </a:xfrm>
        </p:spPr>
        <p:txBody>
          <a:bodyPr wrap="square" lIns="0" tIns="0" rIns="0" bIns="0" anchor="t">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Calibri"/>
              </a:rPr>
              <a:t>If the accused does not request Summary Disposition or Disciplinary Hearing within fifteen (15) calendar days of receipt of Charges or Specifications, or</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Calibri"/>
              </a:rPr>
              <a:t>If the accused member, prior to the 15 day period advises the initiating member that a Summary Disposition or Disciplinary Hearing is not desired, or</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Calibri"/>
              </a:rPr>
              <a:t>Fails to participate in the procedures, then</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Calibri"/>
              </a:rPr>
              <a:t>The accused acknowledges the evidence and guilt and accepts the penalties and prescribed in Sec. 207, subject to the following provisions:</a:t>
            </a:r>
          </a:p>
          <a:p>
            <a:pPr marL="342900" indent="-53975">
              <a:buFont typeface="+mj-lt"/>
              <a:buAutoNum type="arabicPeriod"/>
            </a:pPr>
            <a:r>
              <a:rPr lang="en-US" dirty="0">
                <a:latin typeface="Verdana" panose="020B0604030504040204" pitchFamily="34" charset="0"/>
                <a:ea typeface="Verdana" panose="020B0604030504040204" pitchFamily="34" charset="0"/>
                <a:cs typeface="Calibri"/>
              </a:rPr>
              <a:t> If initiated by the Post: a majority vote of the members must concur. </a:t>
            </a:r>
          </a:p>
          <a:p>
            <a:pPr marL="288925"/>
            <a:r>
              <a:rPr lang="en-US" dirty="0">
                <a:cs typeface="Calibri"/>
              </a:rPr>
              <a:t>	</a:t>
            </a:r>
          </a:p>
          <a:p>
            <a:pPr marL="285750" indent="-285750">
              <a:buFont typeface="Arial" panose="020B0604020202020204" pitchFamily="34" charset="0"/>
              <a:buChar char="•"/>
            </a:pPr>
            <a:endParaRPr lang="en-US" dirty="0">
              <a:cs typeface="Calibri"/>
            </a:endParaRPr>
          </a:p>
        </p:txBody>
      </p:sp>
    </p:spTree>
    <p:extLst>
      <p:ext uri="{BB962C8B-B14F-4D97-AF65-F5344CB8AC3E}">
        <p14:creationId xmlns:p14="http://schemas.microsoft.com/office/powerpoint/2010/main" val="411769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891" y="867677"/>
            <a:ext cx="7756709" cy="1120820"/>
          </a:xfrm>
        </p:spPr>
        <p:txBody>
          <a:bodyPr wrap="square" lIns="0" tIns="0" rIns="0" bIns="0" anchor="t">
            <a:spAutoFit/>
          </a:bodyPr>
          <a:lstStyle/>
          <a:p>
            <a:pPr marL="12700">
              <a:lnSpc>
                <a:spcPct val="100000"/>
              </a:lnSpc>
              <a:spcBef>
                <a:spcPts val="100"/>
              </a:spcBef>
            </a:pPr>
            <a:r>
              <a:rPr lang="en-US" sz="2000" b="1" dirty="0">
                <a:latin typeface="Verdana" panose="020B0604030504040204" pitchFamily="34" charset="0"/>
                <a:ea typeface="Verdana" panose="020B0604030504040204" pitchFamily="34" charset="0"/>
              </a:rPr>
              <a:t>(d) Procedure if Summary Disposition or Disciplinary Hearing is not Requested – cont.</a:t>
            </a:r>
            <a:endParaRPr lang="en-US" sz="2000" b="1" dirty="0">
              <a:latin typeface="Verdana" panose="020B0604030504040204" pitchFamily="34" charset="0"/>
              <a:ea typeface="Verdana" panose="020B0604030504040204" pitchFamily="34" charset="0"/>
              <a:cs typeface="Calibri"/>
            </a:endParaRPr>
          </a:p>
          <a:p>
            <a:pPr marL="355600" indent="-342900">
              <a:spcBef>
                <a:spcPts val="100"/>
              </a:spcBef>
              <a:buFont typeface="Arial"/>
              <a:buChar char="•"/>
            </a:pPr>
            <a:endParaRPr lang="en-US" sz="1400" dirty="0">
              <a:ea typeface="Verdana"/>
              <a:cs typeface="Calibri"/>
            </a:endParaRPr>
          </a:p>
          <a:p>
            <a:endParaRPr lang="en-US" dirty="0">
              <a:cs typeface="Calibri"/>
            </a:endParaRPr>
          </a:p>
        </p:txBody>
      </p:sp>
      <p:sp>
        <p:nvSpPr>
          <p:cNvPr id="2" name="TextBox 1"/>
          <p:cNvSpPr txBox="1"/>
          <p:nvPr/>
        </p:nvSpPr>
        <p:spPr>
          <a:xfrm>
            <a:off x="342899" y="1885950"/>
            <a:ext cx="8458200" cy="2585323"/>
          </a:xfrm>
          <a:prstGeom prst="rect">
            <a:avLst/>
          </a:prstGeom>
          <a:noFill/>
        </p:spPr>
        <p:txBody>
          <a:bodyPr wrap="square" rtlCol="0">
            <a:spAutoFit/>
          </a:bodyPr>
          <a:lstStyle/>
          <a:p>
            <a:pPr marL="288925" indent="-288925"/>
            <a:r>
              <a:rPr lang="en-US" dirty="0">
                <a:latin typeface="Verdana" panose="020B0604030504040204" pitchFamily="34" charset="0"/>
                <a:ea typeface="Verdana" panose="020B0604030504040204" pitchFamily="34" charset="0"/>
                <a:cs typeface="Calibri"/>
              </a:rPr>
              <a:t>2. If initiated by Post: a majority of the Post must concur.</a:t>
            </a:r>
          </a:p>
          <a:p>
            <a:pPr marL="288925" indent="-288925"/>
            <a:r>
              <a:rPr lang="en-US" dirty="0">
                <a:latin typeface="Verdana" panose="020B0604030504040204" pitchFamily="34" charset="0"/>
                <a:ea typeface="Verdana" panose="020B0604030504040204" pitchFamily="34" charset="0"/>
                <a:cs typeface="Calibri"/>
              </a:rPr>
              <a:t>3. If initiated by Dept. COA: majority of the council must approve.</a:t>
            </a: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4. If initiated by CIC: majority of the National COA must concur.</a:t>
            </a:r>
          </a:p>
          <a:p>
            <a:r>
              <a:rPr lang="en-US" dirty="0">
                <a:latin typeface="Verdana" panose="020B0604030504040204" pitchFamily="34" charset="0"/>
                <a:ea typeface="Verdana" panose="020B0604030504040204" pitchFamily="34" charset="0"/>
              </a:rPr>
              <a:t>5. If initiated by National COA: majority of the National COA must concur.</a:t>
            </a:r>
          </a:p>
          <a:p>
            <a:r>
              <a:rPr lang="en-US" dirty="0">
                <a:latin typeface="Verdana" panose="020B0604030504040204" pitchFamily="34" charset="0"/>
                <a:ea typeface="Verdana" panose="020B0604030504040204" pitchFamily="34" charset="0"/>
              </a:rPr>
              <a:t>*Notification of penalties are mailed to last known address via registered or certified mail, return receipt requested.</a:t>
            </a:r>
          </a:p>
          <a:p>
            <a:r>
              <a:rPr lang="en-US" dirty="0">
                <a:latin typeface="Verdana" panose="020B0604030504040204" pitchFamily="34" charset="0"/>
                <a:ea typeface="Verdana" panose="020B0604030504040204" pitchFamily="34" charset="0"/>
              </a:rPr>
              <a:t>*No appeal authorized if a Disciplinary Hearing or Summary Disposition is not requested. </a:t>
            </a:r>
          </a:p>
        </p:txBody>
      </p:sp>
    </p:spTree>
    <p:extLst>
      <p:ext uri="{BB962C8B-B14F-4D97-AF65-F5344CB8AC3E}">
        <p14:creationId xmlns:p14="http://schemas.microsoft.com/office/powerpoint/2010/main" val="3965856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TotalTime>
  <Words>1041</Words>
  <Application>Microsoft Office PowerPoint</Application>
  <PresentationFormat>On-screen Show (16:9)</PresentationFormat>
  <Paragraphs>89</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Office Theme</vt:lpstr>
      <vt:lpstr>VETERANS OF FOREIGN WARS DEPARTMENT OF CALIFORNIA  Article IX – Discipline Sec. 903 – Procedure for Disciplinary Actions </vt:lpstr>
      <vt:lpstr>Discipline in the VFW</vt:lpstr>
      <vt:lpstr>PowerPoint Presentation</vt:lpstr>
      <vt:lpstr>PowerPoint Presentation</vt:lpstr>
      <vt:lpstr>b. Authority to Initiate Disciplinary Action – cont. </vt:lpstr>
      <vt:lpstr>(c) Procedure for Initiating a Disciplinary Action </vt:lpstr>
      <vt:lpstr>(c) Procedure for Initiating a Disciplinary Action – cont.</vt:lpstr>
      <vt:lpstr>(d) Procedure if Summary Disposition or Disciplinary Hearing is not Requested.</vt:lpstr>
      <vt:lpstr>PowerPoint Presentation</vt:lpstr>
      <vt:lpstr>(e) Procedure for Summary Disposition</vt:lpstr>
      <vt:lpstr>(e) Procedure for Summary Disposition – cont.</vt:lpstr>
      <vt:lpstr>(f) Procedure if Disciplinary Hearing is Requested</vt:lpstr>
      <vt:lpstr>(g) Resolution prior to Hearing or during Appeal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Segundo</dc:creator>
  <cp:lastModifiedBy>Rodger Meier</cp:lastModifiedBy>
  <cp:revision>1270</cp:revision>
  <cp:lastPrinted>2021-08-20T16:35:42Z</cp:lastPrinted>
  <dcterms:created xsi:type="dcterms:W3CDTF">2020-08-25T04:56:40Z</dcterms:created>
  <dcterms:modified xsi:type="dcterms:W3CDTF">2024-01-24T22:23:34Z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2020-08-19T00:00:00Z</vt:filetime>
  </property>
  <property fmtid="{D5CDD505-2E9C-101B-9397-08002B2CF9AE}" pid="3" name="Creator">
    <vt:lpwstr>Acrobat PDFMaker 20 for PowerPoint</vt:lpwstr>
  </property>
  <property fmtid="{D5CDD505-2E9C-101B-9397-08002B2CF9AE}" pid="4" name="LastSaved">
    <vt:filetime>2020-08-25T00:00:00Z</vt:filetime>
  </property>
</Properties>
</file>