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8" r:id="rId2"/>
    <p:sldId id="292" r:id="rId3"/>
    <p:sldId id="309" r:id="rId4"/>
    <p:sldId id="305" r:id="rId5"/>
    <p:sldId id="294" r:id="rId6"/>
    <p:sldId id="296" r:id="rId7"/>
    <p:sldId id="295" r:id="rId8"/>
    <p:sldId id="306" r:id="rId9"/>
    <p:sldId id="307"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278" r:id="rId29"/>
  </p:sldIdLst>
  <p:sldSz cx="9144000" cy="5143500" type="screen16x9"/>
  <p:notesSz cx="7027863" cy="931386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8162" autoAdjust="0"/>
  </p:normalViewPr>
  <p:slideViewPr>
    <p:cSldViewPr>
      <p:cViewPr varScale="1">
        <p:scale>
          <a:sx n="83" d="100"/>
          <a:sy n="83" d="100"/>
        </p:scale>
        <p:origin x="90" y="3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upcounsel.com/articles-of-incorporation-for-an-llc"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a:t>June 30</a:t>
            </a:r>
            <a:r>
              <a:rPr lang="en-US" baseline="30000"/>
              <a:t>th</a:t>
            </a:r>
            <a:r>
              <a:rPr lang="en-US"/>
              <a:t>  of every year is the national requirement for getting inspections on post and districts not being inspected is a suspend about offence.</a:t>
            </a:r>
          </a:p>
          <a:p>
            <a:endParaRPr lang="en-US"/>
          </a:p>
          <a:p>
            <a:r>
              <a:rPr lang="en-US"/>
              <a:t>The Department Inspection program timelines are directed yearly by the All-State Program</a:t>
            </a:r>
          </a:p>
          <a:p>
            <a:endParaRPr lang="en-US"/>
          </a:p>
        </p:txBody>
      </p:sp>
    </p:spTree>
    <p:extLst>
      <p:ext uri="{BB962C8B-B14F-4D97-AF65-F5344CB8AC3E}">
        <p14:creationId xmlns:p14="http://schemas.microsoft.com/office/powerpoint/2010/main" val="3009041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13) Commander needs to appoint membership of, and chairperson of Membership Committee also known as Reviewing Committee (normally Sr Vice Commander).  They must review all applications of membership as stated in 5b and make recommendation to membership. </a:t>
            </a:r>
          </a:p>
          <a:p>
            <a:r>
              <a:rPr lang="en-US" dirty="0"/>
              <a:t>13a) recruiting plan is provide under form of the department website and is required to be submitted in timelines with the ALL-STATE program.</a:t>
            </a:r>
          </a:p>
          <a:p>
            <a:endParaRPr lang="en-US" dirty="0"/>
          </a:p>
          <a:p>
            <a:r>
              <a:rPr lang="en-US" dirty="0"/>
              <a:t>14) Why meeting minutes are important. If conducted in the order of business, you will have the roll call of officers ( trustees being present at the meeting) and then the Quartermasters report on expenditures  and receipt. This counts as the review. Or you can have the trustees sign the monthly ledger as reviewed</a:t>
            </a:r>
          </a:p>
          <a:p>
            <a:r>
              <a:rPr lang="en-US" dirty="0"/>
              <a:t>.</a:t>
            </a:r>
          </a:p>
        </p:txBody>
      </p:sp>
    </p:spTree>
    <p:extLst>
      <p:ext uri="{BB962C8B-B14F-4D97-AF65-F5344CB8AC3E}">
        <p14:creationId xmlns:p14="http://schemas.microsoft.com/office/powerpoint/2010/main" val="3388772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a:t>15) All Commanders of the Post have the ability to sign the quarterly audit. Being two audit behind is enough to be suspended as a post.</a:t>
            </a:r>
          </a:p>
          <a:p>
            <a:endParaRPr lang="en-US"/>
          </a:p>
          <a:p>
            <a:r>
              <a:rPr lang="en-US"/>
              <a:t>16 this is taken from the bank statements  and should reconcile with the audit amounts.</a:t>
            </a:r>
          </a:p>
        </p:txBody>
      </p:sp>
    </p:spTree>
    <p:extLst>
      <p:ext uri="{BB962C8B-B14F-4D97-AF65-F5344CB8AC3E}">
        <p14:creationId xmlns:p14="http://schemas.microsoft.com/office/powerpoint/2010/main" val="3652569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16f &amp;h) these two tie to each other one being informational to answer the other question. Not being bonded for greater than the amount of assists is the same as being unbonded.</a:t>
            </a:r>
          </a:p>
          <a:p>
            <a:endParaRPr lang="en-US" dirty="0"/>
          </a:p>
          <a:p>
            <a:r>
              <a:rPr lang="en-US" dirty="0"/>
              <a:t>16g) reconciliation should be done monthly to prevent inaccurate reporting status of funds (see department reconciliation training)</a:t>
            </a:r>
          </a:p>
          <a:p>
            <a:endParaRPr lang="en-US" dirty="0"/>
          </a:p>
          <a:p>
            <a:r>
              <a:rPr lang="en-US" dirty="0"/>
              <a:t>17) Informational on whether you have VFW bond company or outside bonding company.</a:t>
            </a:r>
          </a:p>
        </p:txBody>
      </p:sp>
    </p:spTree>
    <p:extLst>
      <p:ext uri="{BB962C8B-B14F-4D97-AF65-F5344CB8AC3E}">
        <p14:creationId xmlns:p14="http://schemas.microsoft.com/office/powerpoint/2010/main" val="2368429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18) There is bonding training on the VFWCA.org training site that walks through the bonding requirements. If you're mailing your check into department you will have to have it mailed by July 31 to meet the August 31 timeline.</a:t>
            </a:r>
          </a:p>
        </p:txBody>
      </p:sp>
    </p:spTree>
    <p:extLst>
      <p:ext uri="{BB962C8B-B14F-4D97-AF65-F5344CB8AC3E}">
        <p14:creationId xmlns:p14="http://schemas.microsoft.com/office/powerpoint/2010/main" val="39912933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19b) there is no guidance on a true timeline. However, 218 (a)5d it should be completed “immediately” however before the next meeting following the approval of membership. (any long and the perception in that your sand bagging) </a:t>
            </a:r>
          </a:p>
          <a:p>
            <a:endParaRPr lang="en-US" dirty="0"/>
          </a:p>
          <a:p>
            <a:r>
              <a:rPr lang="en-US" dirty="0"/>
              <a:t>19c) Maintaining a relief fund is in direct support one of our core values of assisting worthy veterans and their families. This must be a separate reported online item (Fund) with at least $1.00 dollar in it.</a:t>
            </a:r>
          </a:p>
          <a:p>
            <a:endParaRPr lang="en-US" dirty="0"/>
          </a:p>
          <a:p>
            <a:r>
              <a:rPr lang="en-US" dirty="0"/>
              <a:t>19d) Section 218 (a)5a  Quartermaster will collect </a:t>
            </a:r>
            <a:r>
              <a:rPr lang="en-US" b="1" u="sng" dirty="0"/>
              <a:t>all monies </a:t>
            </a:r>
            <a:r>
              <a:rPr lang="en-US" dirty="0"/>
              <a:t>due the post.</a:t>
            </a:r>
          </a:p>
          <a:p>
            <a:endParaRPr lang="en-US" dirty="0"/>
          </a:p>
        </p:txBody>
      </p:sp>
    </p:spTree>
    <p:extLst>
      <p:ext uri="{BB962C8B-B14F-4D97-AF65-F5344CB8AC3E}">
        <p14:creationId xmlns:p14="http://schemas.microsoft.com/office/powerpoint/2010/main" val="2151584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algn="l"/>
            <a:r>
              <a:rPr lang="en-US" dirty="0"/>
              <a:t>19e) Section 218 (a)5i </a:t>
            </a:r>
            <a:r>
              <a:rPr lang="en-US" sz="1800" b="0" i="0" u="none" strike="noStrike" baseline="0" dirty="0">
                <a:latin typeface="ArialMT"/>
              </a:rPr>
              <a:t>Report on transactions concerning receipts and expenditures, for any given period, at a regular or special meeting of the Post.</a:t>
            </a:r>
          </a:p>
          <a:p>
            <a:pPr algn="l"/>
            <a:endParaRPr lang="en-US" sz="1800" b="0" i="0" u="none" strike="noStrike" baseline="0" dirty="0">
              <a:latin typeface="ArialMT"/>
            </a:endParaRPr>
          </a:p>
          <a:p>
            <a:pPr algn="l"/>
            <a:r>
              <a:rPr lang="en-US" sz="1800" b="0" i="0" u="none" strike="noStrike" baseline="0" dirty="0">
                <a:latin typeface="ArialMT"/>
              </a:rPr>
              <a:t>19f) </a:t>
            </a:r>
            <a:r>
              <a:rPr lang="en-US" dirty="0"/>
              <a:t>Section 218 (a)5j </a:t>
            </a:r>
            <a:r>
              <a:rPr lang="en-US" sz="1800" b="0" i="0" u="none" strike="noStrike" baseline="0" dirty="0">
                <a:latin typeface="ArialMT"/>
              </a:rPr>
              <a:t>File appropriate forms as required by Federal, State and Local Statutes or regulations</a:t>
            </a:r>
          </a:p>
          <a:p>
            <a:pPr algn="l"/>
            <a:endParaRPr lang="en-US" sz="1800" b="0" i="0" u="none" strike="noStrike" baseline="0" dirty="0">
              <a:latin typeface="ArialMT"/>
            </a:endParaRPr>
          </a:p>
          <a:p>
            <a:pPr algn="l"/>
            <a:r>
              <a:rPr lang="en-US" sz="1800" b="0" i="0" u="none" strike="noStrike" baseline="0" dirty="0">
                <a:latin typeface="ArialMT"/>
              </a:rPr>
              <a:t>19g-h) know what is your taxes year all fiscal years ending June 30 are due November 15, All calendar years are due May 15, and any post ending March 31 has till September 15. 990’s and post card must be filed electronically can not be mailed in.</a:t>
            </a:r>
          </a:p>
          <a:p>
            <a:pPr algn="l"/>
            <a:endParaRPr lang="en-US" sz="1800" b="0" i="0" u="none" strike="noStrike" baseline="0" dirty="0">
              <a:latin typeface="ArialMT"/>
            </a:endParaRPr>
          </a:p>
          <a:p>
            <a:pPr algn="l"/>
            <a:endParaRPr lang="en-US" sz="1800" b="0" i="0" u="none" strike="noStrike" baseline="0" dirty="0">
              <a:latin typeface="ArialMT"/>
            </a:endParaRPr>
          </a:p>
          <a:p>
            <a:pPr algn="l"/>
            <a:endParaRPr lang="en-US" sz="1800" b="0" i="0" u="none" strike="noStrike" baseline="0" dirty="0">
              <a:latin typeface="ArialMT"/>
            </a:endParaRPr>
          </a:p>
        </p:txBody>
      </p:sp>
    </p:spTree>
    <p:extLst>
      <p:ext uri="{BB962C8B-B14F-4D97-AF65-F5344CB8AC3E}">
        <p14:creationId xmlns:p14="http://schemas.microsoft.com/office/powerpoint/2010/main" val="885128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21) Meeting minutes and approved budgets are authorization to cut a check. However, the Post can not, and the Commander and all officers should prevent a </a:t>
            </a:r>
            <a:r>
              <a:rPr lang="en-US" dirty="0" err="1"/>
              <a:t>mostion</a:t>
            </a:r>
            <a:r>
              <a:rPr lang="en-US" dirty="0"/>
              <a:t> from passing that would spend money that the post doesn’t have or would come out of a restricted fund. These motions are out of order.</a:t>
            </a:r>
          </a:p>
          <a:p>
            <a:endParaRPr lang="en-US" dirty="0"/>
          </a:p>
          <a:p>
            <a:pPr algn="l"/>
            <a:r>
              <a:rPr lang="en-US" dirty="0"/>
              <a:t>22) If it does fall under one of these sections the answer is NO.</a:t>
            </a:r>
          </a:p>
          <a:p>
            <a:pPr algn="l"/>
            <a:endParaRPr lang="en-US" dirty="0"/>
          </a:p>
          <a:p>
            <a:endParaRPr lang="en-US" dirty="0"/>
          </a:p>
          <a:p>
            <a:r>
              <a:rPr lang="en-US" dirty="0"/>
              <a:t>23) Post has the ability in their by-law to farther restrict the ability of a pay action being completed. Any violation of the by-laws  can and should result in charges.</a:t>
            </a:r>
          </a:p>
        </p:txBody>
      </p:sp>
    </p:spTree>
    <p:extLst>
      <p:ext uri="{BB962C8B-B14F-4D97-AF65-F5344CB8AC3E}">
        <p14:creationId xmlns:p14="http://schemas.microsoft.com/office/powerpoint/2010/main" val="714475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25) Informational and liabilities </a:t>
            </a:r>
          </a:p>
          <a:p>
            <a:endParaRPr lang="en-US" dirty="0"/>
          </a:p>
          <a:p>
            <a:pPr algn="l"/>
            <a:r>
              <a:rPr lang="en-US" dirty="0"/>
              <a:t>26) Section 709 </a:t>
            </a:r>
            <a:r>
              <a:rPr lang="en-US" sz="1800" b="0" i="0" u="none" strike="noStrike" baseline="0" dirty="0">
                <a:latin typeface="ArialMT"/>
              </a:rPr>
              <a:t>Any Post, County Council, District or Department owning and/or operating, directly or by reason of a holding company or other entity substantially controlled by the Post, County</a:t>
            </a:r>
          </a:p>
          <a:p>
            <a:pPr algn="l"/>
            <a:r>
              <a:rPr lang="en-US" sz="1800" b="0" i="0" u="none" strike="noStrike" baseline="0" dirty="0">
                <a:latin typeface="ArialMT"/>
              </a:rPr>
              <a:t>Council, District or Department or its members, a canteen, clubroom or other facility available to members or guests must maintain general liability insurance, including, if necessary or appropriate, liquor liability insurance.</a:t>
            </a:r>
          </a:p>
          <a:p>
            <a:pPr algn="l"/>
            <a:r>
              <a:rPr lang="en-US" sz="1800" b="0" i="0" u="none" strike="noStrike" baseline="0" dirty="0">
                <a:latin typeface="ArialMT"/>
              </a:rPr>
              <a:t>Such insurance must be of a type and amount sufficient to protect the Post, County Council, District or Department and must name, as additional insureds, the Veterans of Foreign Wars of the United States and the Department in which such Post, County Council, District or Department is located.</a:t>
            </a:r>
            <a:endParaRPr lang="en-US" dirty="0"/>
          </a:p>
          <a:p>
            <a:r>
              <a:rPr lang="en-US" dirty="0"/>
              <a:t> </a:t>
            </a:r>
          </a:p>
        </p:txBody>
      </p:sp>
    </p:spTree>
    <p:extLst>
      <p:ext uri="{BB962C8B-B14F-4D97-AF65-F5344CB8AC3E}">
        <p14:creationId xmlns:p14="http://schemas.microsoft.com/office/powerpoint/2010/main" val="392352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27) Have a copy of departments retain policy downloaded from VFWCA.org / Forms</a:t>
            </a:r>
          </a:p>
        </p:txBody>
      </p:sp>
    </p:spTree>
    <p:extLst>
      <p:ext uri="{BB962C8B-B14F-4D97-AF65-F5344CB8AC3E}">
        <p14:creationId xmlns:p14="http://schemas.microsoft.com/office/powerpoint/2010/main" val="23497482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228600" marR="0" lvl="0" indent="-228600" algn="l" defTabSz="914400" rtl="0" eaLnBrk="1" fontAlgn="base" latinLnBrk="0" hangingPunct="1">
              <a:lnSpc>
                <a:spcPct val="100000"/>
              </a:lnSpc>
              <a:spcBef>
                <a:spcPct val="30000"/>
              </a:spcBef>
              <a:spcAft>
                <a:spcPct val="0"/>
              </a:spcAft>
              <a:buClrTx/>
              <a:buSzTx/>
              <a:buFontTx/>
              <a:buAutoNum type="arabicPeriod"/>
              <a:tabLst/>
              <a:defRPr/>
            </a:pPr>
            <a:r>
              <a:rPr lang="en-US" dirty="0"/>
              <a:t>This is processed through SOS CA my biz, there is a cost normally this action would belong to the Adjutant, but the Quartermaster need to pay the bill. This fall under 19f of the inspection form if this is a no then 19 f is a no.</a:t>
            </a:r>
          </a:p>
          <a:p>
            <a:pPr marL="228600" indent="-228600">
              <a:buAutoNum type="arabicPeriod"/>
            </a:pPr>
            <a:endParaRPr lang="en-US" dirty="0"/>
          </a:p>
          <a:p>
            <a:pPr marL="228600" indent="-228600">
              <a:buAutoNum type="arabicPeriod"/>
            </a:pPr>
            <a:r>
              <a:rPr lang="en-US" dirty="0"/>
              <a:t>The Office of Attorney General of CA nonprofit registry will tell if you are a public or mutual benefit corporation. This information should also be on your AOI. Any Public , nonexempt mutual , general , or undefined will be required to file  the RRF-1 with a copy of the 990 there is also a fee involved. This fall under 19f of the inspection form if this is a no then 19 f is a no.</a:t>
            </a:r>
          </a:p>
          <a:p>
            <a:pPr marL="228600" indent="-228600">
              <a:buAutoNum type="arabicPeriod"/>
            </a:pPr>
            <a:endParaRPr lang="en-US" dirty="0"/>
          </a:p>
          <a:p>
            <a:pPr marL="228600" indent="-228600" algn="l">
              <a:buAutoNum type="arabicPeriod" startAt="3"/>
            </a:pPr>
            <a:r>
              <a:rPr lang="en-US" sz="1200" b="0" i="0" u="none" strike="noStrike" baseline="0" dirty="0">
                <a:latin typeface="ArialMT"/>
              </a:rPr>
              <a:t>know what is your taxes year all fiscal years ending June 30 are due November 15, All calendar years are due May 15, and any post ending March 31 has till September 15. 199’s must be filed</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baseline="0" dirty="0">
                <a:latin typeface="ArialMT"/>
              </a:rPr>
              <a:t>      electronically can not be mailed in.</a:t>
            </a:r>
            <a:r>
              <a:rPr lang="en-US" dirty="0"/>
              <a:t> This fall under 19f of the inspection form if this is a no then 19 f is a no.</a:t>
            </a:r>
          </a:p>
          <a:p>
            <a:pPr marL="0" indent="0" algn="l">
              <a:buNone/>
            </a:pPr>
            <a:endParaRPr lang="en-US" sz="1200" b="0" i="0" u="none" strike="noStrike" baseline="0" dirty="0">
              <a:latin typeface="ArialMT"/>
            </a:endParaRPr>
          </a:p>
        </p:txBody>
      </p:sp>
    </p:spTree>
    <p:extLst>
      <p:ext uri="{BB962C8B-B14F-4D97-AF65-F5344CB8AC3E}">
        <p14:creationId xmlns:p14="http://schemas.microsoft.com/office/powerpoint/2010/main" val="180502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endParaRPr lang="en-US"/>
          </a:p>
          <a:p>
            <a:pPr marL="228600" indent="-228600">
              <a:buAutoNum type="arabicPeriod"/>
            </a:pPr>
            <a:r>
              <a:rPr lang="en-US"/>
              <a:t>Post and district bylaws can not conflict with Department and/or National  by-laws. These are normally “SHALL” bylaw requirements.</a:t>
            </a:r>
          </a:p>
          <a:p>
            <a:pPr marL="0" indent="0">
              <a:buNone/>
            </a:pPr>
            <a:r>
              <a:rPr lang="en-US"/>
              <a:t>- Bylaws are not Valid or completed and not to be used until reviewed and stamped by the Commander–in-Chief.</a:t>
            </a:r>
          </a:p>
          <a:p>
            <a:pPr marL="0" indent="0">
              <a:buNone/>
            </a:pPr>
            <a:r>
              <a:rPr lang="en-US"/>
              <a:t>- This maybe a 4 to 6 week turn around,  Post or district adjutants should be doing a follow up after 60 days.</a:t>
            </a:r>
          </a:p>
          <a:p>
            <a:pPr marL="0" indent="0">
              <a:buNone/>
            </a:pPr>
            <a:r>
              <a:rPr lang="en-US"/>
              <a:t>- The CIC stamp will answer question 1a.</a:t>
            </a:r>
          </a:p>
          <a:p>
            <a:pPr marL="0" indent="0">
              <a:buNone/>
            </a:pPr>
            <a:endParaRPr lang="en-US"/>
          </a:p>
          <a:p>
            <a:pPr marL="0" indent="0">
              <a:buNone/>
            </a:pPr>
            <a:r>
              <a:rPr lang="en-US"/>
              <a:t>2. What this means that </a:t>
            </a:r>
          </a:p>
          <a:p>
            <a:pPr marL="0" indent="0">
              <a:buNone/>
            </a:pPr>
            <a:r>
              <a:rPr lang="en-US"/>
              <a:t>-</a:t>
            </a:r>
            <a:r>
              <a:rPr lang="en-US" b="0" i="0">
                <a:solidFill>
                  <a:srgbClr val="545D7E"/>
                </a:solidFill>
                <a:effectLst/>
                <a:latin typeface="Google Sans"/>
              </a:rPr>
              <a:t>A VFW Post cannot allow any subsidiary group or activity to incorporate separately as a company under state laws.</a:t>
            </a:r>
          </a:p>
          <a:p>
            <a:pPr marL="0" indent="0">
              <a:buNone/>
            </a:pPr>
            <a:r>
              <a:rPr lang="en-US" b="0" i="0">
                <a:solidFill>
                  <a:srgbClr val="545D7E"/>
                </a:solidFill>
                <a:effectLst/>
                <a:latin typeface="Google Sans"/>
              </a:rPr>
              <a:t>-All activities, including clubrooms or holding companies, run under the VFW banner must be directly managed and controlled by the local VFW Post. ( canteens, Lotto</a:t>
            </a:r>
          </a:p>
          <a:p>
            <a:pPr marL="0" indent="0">
              <a:buNone/>
            </a:pPr>
            <a:r>
              <a:rPr lang="en-US" b="0" i="0">
                <a:solidFill>
                  <a:srgbClr val="545D7E"/>
                </a:solidFill>
                <a:effectLst/>
                <a:latin typeface="Google Sans"/>
              </a:rPr>
              <a:t>-This rule ensures that all activities associated with the VFW name adhere to the organization's standards and reputation.</a:t>
            </a:r>
          </a:p>
          <a:p>
            <a:pPr algn="l"/>
            <a:r>
              <a:rPr lang="en-US" sz="1800" b="0" i="0" u="none" strike="noStrike" baseline="0">
                <a:latin typeface="ArialMT"/>
              </a:rPr>
              <a:t>-To the extent the Articles of Incorporation of incorporated units provide that title to property shall pass to the Veterans of Foreign Wars of the United States in the event of simultaneous dissolution of the corporation and forfeiture of the charter, the disposition of such property will be made in accordance with sections 212, 412, and 512 of the National Bylaws. (This is why the sale of building and real estate, and lease must be approved by the State Commander.)</a:t>
            </a:r>
            <a:endParaRPr lang="en-US"/>
          </a:p>
        </p:txBody>
      </p:sp>
    </p:spTree>
    <p:extLst>
      <p:ext uri="{BB962C8B-B14F-4D97-AF65-F5344CB8AC3E}">
        <p14:creationId xmlns:p14="http://schemas.microsoft.com/office/powerpoint/2010/main" val="261709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2. If Quartermaster is not collecting the money, then the chairperson must be bonded.</a:t>
            </a:r>
          </a:p>
          <a:p>
            <a:endParaRPr lang="en-US" dirty="0"/>
          </a:p>
          <a:p>
            <a:r>
              <a:rPr lang="en-US" dirty="0"/>
              <a:t>3. Not required, however post members annual will have to vote to allow the lotto of California to take money out of the post account.</a:t>
            </a:r>
          </a:p>
        </p:txBody>
      </p:sp>
    </p:spTree>
    <p:extLst>
      <p:ext uri="{BB962C8B-B14F-4D97-AF65-F5344CB8AC3E}">
        <p14:creationId xmlns:p14="http://schemas.microsoft.com/office/powerpoint/2010/main" val="36436774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2. California law requires all establishments that sell alcohol to be licensed (some post have different License due to the nature of their operations) </a:t>
            </a:r>
            <a:r>
              <a:rPr lang="en-US" b="0" i="0" dirty="0">
                <a:solidFill>
                  <a:srgbClr val="001D35"/>
                </a:solidFill>
                <a:effectLst/>
                <a:latin typeface="Google Sans"/>
              </a:rPr>
              <a:t>To operate a bar in California, you'll need a business license, an Employer Identification Number (EIN), and a seller's permit:</a:t>
            </a:r>
          </a:p>
          <a:p>
            <a:endParaRPr lang="en-US" b="0" i="0" dirty="0">
              <a:solidFill>
                <a:srgbClr val="001D35"/>
              </a:solidFill>
              <a:effectLst/>
              <a:latin typeface="Google San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b="0" i="0" dirty="0">
                <a:solidFill>
                  <a:srgbClr val="001D35"/>
                </a:solidFill>
                <a:effectLst/>
                <a:latin typeface="Google Sans"/>
              </a:rPr>
              <a:t>3. </a:t>
            </a:r>
            <a:r>
              <a:rPr lang="en-US" b="0" i="0" dirty="0">
                <a:solidFill>
                  <a:srgbClr val="1F1F1F"/>
                </a:solidFill>
                <a:effectLst/>
                <a:latin typeface="Google Sans"/>
              </a:rPr>
              <a:t>Food Handler's License, also known as Food Service License. Is required at a minimum if any food is sold even snacks require health permit.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b="0" i="0" dirty="0">
              <a:solidFill>
                <a:srgbClr val="1F1F1F"/>
              </a:solidFill>
              <a:effectLst/>
              <a:latin typeface="Google San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b="0" i="0" dirty="0">
                <a:solidFill>
                  <a:srgbClr val="1F1F1F"/>
                </a:solidFill>
                <a:effectLst/>
                <a:latin typeface="Google Sans"/>
              </a:rPr>
              <a:t>4. Hall use (retails) or rentals to nonveterans are to have a type 58 license</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b="0" i="0" dirty="0">
              <a:solidFill>
                <a:srgbClr val="1F1F1F"/>
              </a:solidFill>
              <a:effectLst/>
              <a:latin typeface="Google San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b="0" i="0" dirty="0">
                <a:solidFill>
                  <a:srgbClr val="1F1F1F"/>
                </a:solidFill>
                <a:effectLst/>
                <a:latin typeface="Google Sans"/>
              </a:rPr>
              <a:t>5. Sales and use tax is required to be paid quarterly in the same time frame as the Post audit. You must pay it online through the California Department of Tax and Fee Administration (https://www.cdtfa.ca.gov/)</a:t>
            </a:r>
          </a:p>
          <a:p>
            <a:endParaRPr lang="en-US" dirty="0"/>
          </a:p>
        </p:txBody>
      </p:sp>
    </p:spTree>
    <p:extLst>
      <p:ext uri="{BB962C8B-B14F-4D97-AF65-F5344CB8AC3E}">
        <p14:creationId xmlns:p14="http://schemas.microsoft.com/office/powerpoint/2010/main" val="5739875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7) If Quartermaster is not the canteen manager or does not setup and close out the money nightly. Then anyone with access to the bar cash or cash on hand must be bonded.</a:t>
            </a:r>
          </a:p>
          <a:p>
            <a:endParaRPr lang="en-US" dirty="0"/>
          </a:p>
          <a:p>
            <a:r>
              <a:rPr lang="en-US" dirty="0"/>
              <a:t>8) Required per Section 709 manual of procedures</a:t>
            </a:r>
          </a:p>
          <a:p>
            <a:endParaRPr lang="en-US" dirty="0"/>
          </a:p>
          <a:p>
            <a:r>
              <a:rPr lang="en-US" dirty="0"/>
              <a:t>9) California requirement for all persons that serve food or drinks. And is managed in the ABC portal (post should have accounts)</a:t>
            </a:r>
          </a:p>
        </p:txBody>
      </p:sp>
    </p:spTree>
    <p:extLst>
      <p:ext uri="{BB962C8B-B14F-4D97-AF65-F5344CB8AC3E}">
        <p14:creationId xmlns:p14="http://schemas.microsoft.com/office/powerpoint/2010/main" val="3094816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All employees and employers must follow California fair labor laws, and all these forms are required to be files with both the state and federal government.  </a:t>
            </a:r>
          </a:p>
        </p:txBody>
      </p:sp>
    </p:spTree>
    <p:extLst>
      <p:ext uri="{BB962C8B-B14F-4D97-AF65-F5344CB8AC3E}">
        <p14:creationId xmlns:p14="http://schemas.microsoft.com/office/powerpoint/2010/main" val="1318879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7) This falls under “all required insurance” in question 26 of the Post inspection form. The requirement is if you have one employee you require insurance.</a:t>
            </a:r>
          </a:p>
          <a:p>
            <a:endParaRPr lang="en-US" dirty="0"/>
          </a:p>
          <a:p>
            <a:r>
              <a:rPr lang="en-US" dirty="0"/>
              <a:t>8) Any post employing 5 or more employees requires the California approved annual sexual harassment training. And all supervisors require the supervisor training.</a:t>
            </a:r>
          </a:p>
        </p:txBody>
      </p:sp>
    </p:spTree>
    <p:extLst>
      <p:ext uri="{BB962C8B-B14F-4D97-AF65-F5344CB8AC3E}">
        <p14:creationId xmlns:p14="http://schemas.microsoft.com/office/powerpoint/2010/main" val="26565926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endParaRPr lang="en-US"/>
          </a:p>
        </p:txBody>
      </p:sp>
    </p:spTree>
    <p:extLst>
      <p:ext uri="{BB962C8B-B14F-4D97-AF65-F5344CB8AC3E}">
        <p14:creationId xmlns:p14="http://schemas.microsoft.com/office/powerpoint/2010/main" val="26256392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AF532FA5-7257-BEE5-0FA2-DCC60D3045AC}"/>
              </a:ext>
            </a:extLst>
          </p:cNvPr>
          <p:cNvSpPr>
            <a:spLocks noGrp="1"/>
          </p:cNvSpPr>
          <p:nvPr>
            <p:ph type="body" idx="1"/>
          </p:nvPr>
        </p:nvSpPr>
        <p:spPr>
          <a:xfrm>
            <a:off x="703263" y="4481513"/>
            <a:ext cx="5621337" cy="3668712"/>
          </a:xfrm>
          <a:prstGeom prst="rect">
            <a:avLst/>
          </a:prstGeo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algn="l">
              <a:buFont typeface="Arial" panose="020B0604020202020204" pitchFamily="34" charset="0"/>
              <a:buNone/>
            </a:pPr>
            <a:r>
              <a:rPr lang="en-US"/>
              <a:t>2. </a:t>
            </a:r>
          </a:p>
          <a:p>
            <a:pPr algn="l">
              <a:buFont typeface="Arial" panose="020B0604020202020204" pitchFamily="34" charset="0"/>
              <a:buNone/>
            </a:pPr>
            <a:r>
              <a:rPr lang="en-US" b="1" i="0">
                <a:solidFill>
                  <a:srgbClr val="001D35"/>
                </a:solidFill>
                <a:effectLst/>
                <a:latin typeface="Google Sans"/>
              </a:rPr>
              <a:t>Public benefit corporation</a:t>
            </a:r>
            <a:endParaRPr lang="en-US" b="0" i="0">
              <a:solidFill>
                <a:srgbClr val="001D35"/>
              </a:solidFill>
              <a:effectLst/>
              <a:latin typeface="Google Sans"/>
            </a:endParaRPr>
          </a:p>
          <a:p>
            <a:pPr algn="l" fontAlgn="ctr">
              <a:buFont typeface="Arial" panose="020B0604020202020204" pitchFamily="34" charset="0"/>
              <a:buChar char="•"/>
            </a:pPr>
            <a:r>
              <a:rPr lang="en-US" b="0" i="0">
                <a:solidFill>
                  <a:srgbClr val="001D35"/>
                </a:solidFill>
                <a:effectLst/>
                <a:latin typeface="Google Sans"/>
              </a:rPr>
              <a:t>Also known as a benefit corporation, this for-profit business is chartered to benefit the public, not just shareholders. They are legally required to consider the impact of their decisions on the community, environment, workers, suppliers, and consumers. </a:t>
            </a:r>
          </a:p>
          <a:p>
            <a:pPr algn="l">
              <a:buFont typeface="Arial" panose="020B0604020202020204" pitchFamily="34" charset="0"/>
              <a:buChar char="•"/>
            </a:pPr>
            <a:r>
              <a:rPr lang="en-US" b="1" i="0">
                <a:solidFill>
                  <a:srgbClr val="001D35"/>
                </a:solidFill>
                <a:effectLst/>
                <a:latin typeface="Google Sans"/>
              </a:rPr>
              <a:t>Mutual benefit corporation</a:t>
            </a:r>
            <a:endParaRPr lang="en-US" b="0" i="0">
              <a:solidFill>
                <a:srgbClr val="001D35"/>
              </a:solidFill>
              <a:effectLst/>
              <a:latin typeface="Google Sans"/>
            </a:endParaRPr>
          </a:p>
          <a:p>
            <a:pPr algn="l">
              <a:buFont typeface="Arial" panose="020B0604020202020204" pitchFamily="34" charset="0"/>
              <a:buChar char="•"/>
            </a:pPr>
            <a:r>
              <a:rPr lang="en-US" b="0" i="0">
                <a:solidFill>
                  <a:srgbClr val="001D35"/>
                </a:solidFill>
                <a:effectLst/>
                <a:latin typeface="Google Sans"/>
              </a:rPr>
              <a:t>This nonprofit corporation is chartered to serve the mutual benefit of its members. They are typically formed to serve a limited number of members, and examples include social clubs, business leagues, and veterans' groups</a:t>
            </a:r>
          </a:p>
          <a:p>
            <a:pPr algn="l">
              <a:buFont typeface="Arial" panose="020B0604020202020204" pitchFamily="34" charset="0"/>
              <a:buNone/>
            </a:pPr>
            <a:endParaRPr lang="en-US" b="0" i="0">
              <a:solidFill>
                <a:srgbClr val="001D35"/>
              </a:solidFill>
              <a:effectLst/>
              <a:latin typeface="Google Sans"/>
            </a:endParaRPr>
          </a:p>
          <a:p>
            <a:pPr algn="l">
              <a:buFont typeface="Arial" panose="020B0604020202020204" pitchFamily="34" charset="0"/>
              <a:buNone/>
            </a:pPr>
            <a:r>
              <a:rPr lang="en-US" b="0" i="0">
                <a:solidFill>
                  <a:srgbClr val="001D35"/>
                </a:solidFill>
                <a:effectLst/>
                <a:latin typeface="Google Sans"/>
              </a:rPr>
              <a:t>In California, a mutual benefit organization can lose its exempt status by engaging in activities that significantly deviate from its stated purpose of serving its members, </a:t>
            </a:r>
            <a:r>
              <a:rPr lang="en-US" b="0" i="0" u="sng">
                <a:solidFill>
                  <a:srgbClr val="001D35"/>
                </a:solidFill>
                <a:effectLst/>
                <a:latin typeface="Google Sans"/>
              </a:rPr>
              <a:t>such as generating excessive unrelated business income, failing to file required reports with the Attorney General's office, engaging in prohibited political activities, or distributing profits to members in a way that is not consistent with the mutual benefit structure; </a:t>
            </a:r>
            <a:r>
              <a:rPr lang="en-US" b="0" i="0">
                <a:solidFill>
                  <a:srgbClr val="001D35"/>
                </a:solidFill>
                <a:effectLst/>
                <a:latin typeface="Google Sans"/>
              </a:rPr>
              <a:t>essentially, if the organization is not primarily focused on the benefit of its members and starts acting more like a for-profit entity, it could lose its exempt status.</a:t>
            </a:r>
          </a:p>
          <a:p>
            <a:pPr algn="l">
              <a:buFont typeface="Arial" panose="020B0604020202020204" pitchFamily="34" charset="0"/>
              <a:buNone/>
            </a:pPr>
            <a:endParaRPr lang="en-US" b="0" i="0">
              <a:solidFill>
                <a:srgbClr val="001D35"/>
              </a:solidFill>
              <a:effectLst/>
              <a:latin typeface="Google Sans"/>
            </a:endParaRPr>
          </a:p>
          <a:p>
            <a:pPr algn="l">
              <a:buFont typeface="Arial" panose="020B0604020202020204" pitchFamily="34" charset="0"/>
              <a:buNone/>
            </a:pPr>
            <a:r>
              <a:rPr lang="en-US" b="0" i="0">
                <a:solidFill>
                  <a:srgbClr val="001D35"/>
                </a:solidFill>
                <a:effectLst/>
                <a:latin typeface="Google Sans"/>
              </a:rPr>
              <a:t>AOI must be reviewed by the CIC before being submitted to the SOS of CA </a:t>
            </a:r>
          </a:p>
          <a:p>
            <a:pPr marL="0" indent="0">
              <a:buNone/>
            </a:pPr>
            <a:endParaRPr lang="en-US"/>
          </a:p>
          <a:p>
            <a:pPr marL="0" indent="0">
              <a:buNone/>
            </a:pPr>
            <a:r>
              <a:rPr lang="en-US"/>
              <a:t> You can request the Post / District Articles of Incorporation from Department of CA VFW or the California Secretary of State</a:t>
            </a:r>
          </a:p>
          <a:p>
            <a:pPr marL="0" indent="0">
              <a:buNone/>
            </a:pPr>
            <a:r>
              <a:rPr lang="en-US"/>
              <a:t>Unless post / district sent complete will only be correct</a:t>
            </a:r>
          </a:p>
          <a:p>
            <a:pPr marL="0" indent="0">
              <a:buNone/>
            </a:pPr>
            <a:endParaRPr lang="en-US"/>
          </a:p>
          <a:p>
            <a:pPr marL="0" indent="0">
              <a:buNone/>
            </a:pPr>
            <a:r>
              <a:rPr lang="en-US" b="0" i="0">
                <a:solidFill>
                  <a:srgbClr val="545E6B"/>
                </a:solidFill>
                <a:effectLst/>
                <a:latin typeface="Avenir"/>
              </a:rPr>
              <a:t>Before requesting a copy of your Articles of Incorporation, you need to gather the appropriate information. For starters, you will need to know the legal business name the document was originally filed under, as well as its state-assigned or control number. You may also need to include the registered agent's information, including the address to complete the request.</a:t>
            </a:r>
          </a:p>
          <a:p>
            <a:pPr marL="0" indent="0">
              <a:buNone/>
            </a:pPr>
            <a:r>
              <a:rPr lang="en-US" b="0" i="0">
                <a:solidFill>
                  <a:srgbClr val="545E6B"/>
                </a:solidFill>
                <a:effectLst/>
                <a:latin typeface="Avenir"/>
              </a:rPr>
              <a:t>-Legal business name: can be gotten of the SOS or Office of attorney general websites</a:t>
            </a:r>
          </a:p>
          <a:p>
            <a:pPr marL="0" indent="0">
              <a:buNone/>
            </a:pPr>
            <a:r>
              <a:rPr lang="en-US" b="0" i="0">
                <a:solidFill>
                  <a:srgbClr val="545E6B"/>
                </a:solidFill>
                <a:effectLst/>
                <a:latin typeface="Avenir"/>
              </a:rPr>
              <a:t>-document name should be: </a:t>
            </a:r>
            <a:r>
              <a:rPr lang="en-US" altLang="en-US" sz="1200">
                <a:solidFill>
                  <a:srgbClr val="000513"/>
                </a:solidFill>
                <a:ea typeface="Calibri"/>
                <a:cs typeface="Calibri"/>
              </a:rPr>
              <a:t>Articles of Incorporation </a:t>
            </a:r>
          </a:p>
          <a:p>
            <a:pPr marL="0" indent="0">
              <a:buNone/>
            </a:pPr>
            <a:r>
              <a:rPr lang="en-US" sz="1200">
                <a:solidFill>
                  <a:srgbClr val="000513"/>
                </a:solidFill>
                <a:ea typeface="Calibri"/>
                <a:cs typeface="Calibri"/>
              </a:rPr>
              <a:t>-state corporation number: </a:t>
            </a:r>
            <a:r>
              <a:rPr lang="en-US" b="0" i="0">
                <a:solidFill>
                  <a:srgbClr val="545E6B"/>
                </a:solidFill>
                <a:effectLst/>
                <a:latin typeface="Avenir"/>
              </a:rPr>
              <a:t>can be gotten of the SOS </a:t>
            </a:r>
          </a:p>
          <a:p>
            <a:pPr marL="0" indent="0">
              <a:buNone/>
            </a:pPr>
            <a:endParaRPr lang="en-US" b="0" i="0">
              <a:solidFill>
                <a:srgbClr val="545E6B"/>
              </a:solidFill>
              <a:effectLst/>
              <a:latin typeface="Avenir"/>
            </a:endParaRPr>
          </a:p>
          <a:p>
            <a:pPr marL="0" indent="0">
              <a:buNone/>
            </a:pPr>
            <a:r>
              <a:rPr lang="en-US" b="0" i="0">
                <a:solidFill>
                  <a:srgbClr val="545E6B"/>
                </a:solidFill>
                <a:effectLst/>
                <a:latin typeface="Avenir"/>
              </a:rPr>
              <a:t>You can request a copy of </a:t>
            </a:r>
            <a:r>
              <a:rPr lang="en-US" b="0" i="0" u="none" strike="noStrike">
                <a:solidFill>
                  <a:schemeClr val="tx1"/>
                </a:solidFill>
                <a:effectLst/>
                <a:latin typeface="Avenir"/>
                <a:hlinkClick r:id="rId3">
                  <a:extLst>
                    <a:ext uri="{A12FA001-AC4F-418D-AE19-62706E023703}">
                      <ahyp:hlinkClr xmlns:ahyp="http://schemas.microsoft.com/office/drawing/2018/hyperlinkcolor" val="tx"/>
                    </a:ext>
                  </a:extLst>
                </a:hlinkClick>
              </a:rPr>
              <a:t>your Articles of Incorporation</a:t>
            </a:r>
            <a:r>
              <a:rPr lang="en-US" b="0" i="0" u="sng">
                <a:solidFill>
                  <a:schemeClr val="tx1"/>
                </a:solidFill>
                <a:effectLst/>
                <a:latin typeface="Avenir"/>
              </a:rPr>
              <a:t> </a:t>
            </a:r>
            <a:r>
              <a:rPr lang="en-US" b="0" i="0" u="sng">
                <a:solidFill>
                  <a:srgbClr val="545E6B"/>
                </a:solidFill>
                <a:effectLst/>
                <a:latin typeface="Avenir"/>
              </a:rPr>
              <a:t>either in person or via mail</a:t>
            </a:r>
            <a:r>
              <a:rPr lang="en-US" b="0" i="0">
                <a:solidFill>
                  <a:srgbClr val="545E6B"/>
                </a:solidFill>
                <a:effectLst/>
                <a:latin typeface="Avenir"/>
              </a:rPr>
              <a:t>, although mail is recommended. Normal processing times vary and can be checked online. In California, processing costs are $1 for the first page and 50 cents for every page thereafter, plus $5 for certification.</a:t>
            </a:r>
          </a:p>
          <a:p>
            <a:pPr algn="l"/>
            <a:r>
              <a:rPr lang="en-US" b="0" i="0">
                <a:solidFill>
                  <a:srgbClr val="545E6B"/>
                </a:solidFill>
                <a:effectLst/>
                <a:latin typeface="Avenir"/>
              </a:rPr>
              <a:t>For written communication with the secretary of state, send all correspondence to:</a:t>
            </a:r>
          </a:p>
          <a:p>
            <a:pPr algn="l"/>
            <a:r>
              <a:rPr lang="en-US" b="0" i="0">
                <a:solidFill>
                  <a:srgbClr val="545E6B"/>
                </a:solidFill>
                <a:effectLst/>
                <a:latin typeface="Avenir"/>
              </a:rPr>
              <a:t>California Secretary of State</a:t>
            </a:r>
            <a:br>
              <a:rPr lang="en-US" b="0" i="0">
                <a:solidFill>
                  <a:srgbClr val="545E6B"/>
                </a:solidFill>
                <a:effectLst/>
                <a:latin typeface="Avenir"/>
              </a:rPr>
            </a:br>
            <a:r>
              <a:rPr lang="en-US" b="0" i="0">
                <a:solidFill>
                  <a:srgbClr val="545E6B"/>
                </a:solidFill>
                <a:effectLst/>
                <a:latin typeface="Avenir"/>
              </a:rPr>
              <a:t>Certification and Records</a:t>
            </a:r>
            <a:br>
              <a:rPr lang="en-US" b="0" i="0">
                <a:solidFill>
                  <a:srgbClr val="545E6B"/>
                </a:solidFill>
                <a:effectLst/>
                <a:latin typeface="Avenir"/>
              </a:rPr>
            </a:br>
            <a:r>
              <a:rPr lang="en-US" b="0" i="0">
                <a:solidFill>
                  <a:srgbClr val="545E6B"/>
                </a:solidFill>
                <a:effectLst/>
                <a:latin typeface="Avenir"/>
              </a:rPr>
              <a:t>1500 11th Street, 3rd Floor</a:t>
            </a:r>
            <a:br>
              <a:rPr lang="en-US" b="0" i="0">
                <a:solidFill>
                  <a:srgbClr val="545E6B"/>
                </a:solidFill>
                <a:effectLst/>
                <a:latin typeface="Avenir"/>
              </a:rPr>
            </a:br>
            <a:r>
              <a:rPr lang="en-US" b="0" i="0">
                <a:solidFill>
                  <a:srgbClr val="545E6B"/>
                </a:solidFill>
                <a:effectLst/>
                <a:latin typeface="Avenir"/>
              </a:rPr>
              <a:t>Sacramento, CA 95814</a:t>
            </a:r>
          </a:p>
          <a:p>
            <a:pPr algn="l"/>
            <a:r>
              <a:rPr lang="en-US" b="0" i="0">
                <a:solidFill>
                  <a:srgbClr val="545E6B"/>
                </a:solidFill>
                <a:effectLst/>
                <a:latin typeface="Avenir"/>
              </a:rPr>
              <a:t>or</a:t>
            </a:r>
          </a:p>
          <a:p>
            <a:pPr algn="l"/>
            <a:r>
              <a:rPr lang="en-US" b="0" i="0">
                <a:solidFill>
                  <a:srgbClr val="545E6B"/>
                </a:solidFill>
                <a:effectLst/>
                <a:latin typeface="Avenir"/>
              </a:rPr>
              <a:t>P.O. Box 944260</a:t>
            </a:r>
            <a:br>
              <a:rPr lang="en-US" b="0" i="0">
                <a:solidFill>
                  <a:srgbClr val="545E6B"/>
                </a:solidFill>
                <a:effectLst/>
                <a:latin typeface="Avenir"/>
              </a:rPr>
            </a:br>
            <a:r>
              <a:rPr lang="en-US" b="0" i="0">
                <a:solidFill>
                  <a:srgbClr val="545E6B"/>
                </a:solidFill>
                <a:effectLst/>
                <a:latin typeface="Avenir"/>
              </a:rPr>
              <a:t>Sacramento, CA 94244-2600</a:t>
            </a:r>
          </a:p>
          <a:p>
            <a:pPr algn="l"/>
            <a:r>
              <a:rPr lang="en-US" b="0" i="0">
                <a:solidFill>
                  <a:srgbClr val="545E6B"/>
                </a:solidFill>
                <a:effectLst/>
                <a:latin typeface="Avenir"/>
              </a:rPr>
              <a:t>You can also call the Secretary of State's office at 916-657-5448</a:t>
            </a:r>
          </a:p>
          <a:p>
            <a:pPr algn="l"/>
            <a:endParaRPr lang="en-US" b="0" i="0">
              <a:solidFill>
                <a:srgbClr val="545E6B"/>
              </a:solidFill>
              <a:effectLst/>
              <a:latin typeface="Avenir"/>
            </a:endParaRPr>
          </a:p>
          <a:p>
            <a:pPr algn="l"/>
            <a:r>
              <a:rPr lang="en-US" b="0" i="0">
                <a:solidFill>
                  <a:srgbClr val="545E6B"/>
                </a:solidFill>
                <a:effectLst/>
                <a:latin typeface="Avenir"/>
              </a:rPr>
              <a:t>Restatements are needed:</a:t>
            </a:r>
          </a:p>
          <a:p>
            <a:pPr algn="l"/>
            <a:r>
              <a:rPr lang="en-US" b="0" i="0">
                <a:solidFill>
                  <a:srgbClr val="545E6B"/>
                </a:solidFill>
                <a:effectLst/>
                <a:latin typeface="Avenir"/>
              </a:rPr>
              <a:t>-When changes to articles from mutual to public benefit or vs versa.</a:t>
            </a:r>
          </a:p>
          <a:p>
            <a:pPr algn="l"/>
            <a:r>
              <a:rPr lang="en-US" b="0" i="0">
                <a:solidFill>
                  <a:srgbClr val="545E6B"/>
                </a:solidFill>
                <a:effectLst/>
                <a:latin typeface="Avenir"/>
              </a:rPr>
              <a:t>-When AOI where not process properly through VFW national first. (missing stamps and dates)</a:t>
            </a:r>
          </a:p>
          <a:p>
            <a:pPr algn="l"/>
            <a:endParaRPr lang="en-US" b="0" i="0">
              <a:solidFill>
                <a:srgbClr val="545E6B"/>
              </a:solidFill>
              <a:effectLst/>
              <a:latin typeface="Avenir"/>
            </a:endParaRPr>
          </a:p>
          <a:p>
            <a:pPr marL="0" indent="0">
              <a:buNone/>
            </a:pPr>
            <a:endParaRPr lang="en-US"/>
          </a:p>
          <a:p>
            <a:endParaRPr lang="en-US"/>
          </a:p>
          <a:p>
            <a:endParaRPr lang="en-US"/>
          </a:p>
        </p:txBody>
      </p:sp>
    </p:spTree>
    <p:extLst>
      <p:ext uri="{BB962C8B-B14F-4D97-AF65-F5344CB8AC3E}">
        <p14:creationId xmlns:p14="http://schemas.microsoft.com/office/powerpoint/2010/main" val="2694015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a:t>3) At a minimum  the adjutant will need the VFW membership number of elected or appointed officers for report submission</a:t>
            </a:r>
          </a:p>
          <a:p>
            <a:endParaRPr lang="en-US"/>
          </a:p>
          <a:p>
            <a:r>
              <a:rPr lang="en-US"/>
              <a:t>4) There are two required separate delegate election reports department of California and national that must be completed. National only requires one delegate  for the post. If report is not done the default will be the Quartermaster and money will be taken out of life payments to the post.</a:t>
            </a:r>
          </a:p>
          <a:p>
            <a:endParaRPr lang="en-US"/>
          </a:p>
        </p:txBody>
      </p:sp>
    </p:spTree>
    <p:extLst>
      <p:ext uri="{BB962C8B-B14F-4D97-AF65-F5344CB8AC3E}">
        <p14:creationId xmlns:p14="http://schemas.microsoft.com/office/powerpoint/2010/main" val="71978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a:t>5b) This could be a MAJOR if recruiter is doing this unethical or membership is not processing them in a timely manner</a:t>
            </a:r>
          </a:p>
        </p:txBody>
      </p:sp>
    </p:spTree>
    <p:extLst>
      <p:ext uri="{BB962C8B-B14F-4D97-AF65-F5344CB8AC3E}">
        <p14:creationId xmlns:p14="http://schemas.microsoft.com/office/powerpoint/2010/main" val="3349651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t>5c) ensure that your meeting minutes include how many members in attendance for quorum. </a:t>
            </a:r>
          </a:p>
        </p:txBody>
      </p:sp>
    </p:spTree>
    <p:extLst>
      <p:ext uri="{BB962C8B-B14F-4D97-AF65-F5344CB8AC3E}">
        <p14:creationId xmlns:p14="http://schemas.microsoft.com/office/powerpoint/2010/main" val="408094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a:t>5f) after 30 day officer forfeits their position and new election is held. All members own the responsibility of proving their POE a challenge of membership can only be done IAW manual of procedures section 108</a:t>
            </a:r>
          </a:p>
          <a:p>
            <a:endParaRPr lang="en-US" b="0" i="0">
              <a:solidFill>
                <a:srgbClr val="001D35"/>
              </a:solidFill>
              <a:effectLst/>
              <a:latin typeface="Google Sans"/>
            </a:endParaRPr>
          </a:p>
          <a:p>
            <a:r>
              <a:rPr lang="en-US" b="0" i="0">
                <a:solidFill>
                  <a:srgbClr val="001D35"/>
                </a:solidFill>
                <a:effectLst/>
                <a:latin typeface="Google Sans"/>
              </a:rPr>
              <a:t>When referring to "destruction for PII standards," it means the proper methods of permanently disposing of Personally Identifiable Information (PII) by rendering it unreadable or unrecoverable, typically through physical destruction like shredding paper documents, wiping digital data on hard drives, or pulverizing storage devices, all while adhering to relevant privacy regulations and best practices to prevent data breaches.</a:t>
            </a:r>
            <a:endParaRPr lang="en-US"/>
          </a:p>
        </p:txBody>
      </p:sp>
    </p:spTree>
    <p:extLst>
      <p:ext uri="{BB962C8B-B14F-4D97-AF65-F5344CB8AC3E}">
        <p14:creationId xmlns:p14="http://schemas.microsoft.com/office/powerpoint/2010/main" val="896540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a:t>6) as prescribed with section 103 of national bylaws membership accepts or rejects membership to post and it is noted on the meeting minutes.</a:t>
            </a:r>
          </a:p>
          <a:p>
            <a:endParaRPr lang="en-US"/>
          </a:p>
          <a:p>
            <a:r>
              <a:rPr lang="en-US"/>
              <a:t>7) Normal meeting must match the date and time of meeting set on the election report. And can be changed only IAW section 205 of national bylaws: unless otherwise stated in post bylaws  a quorum will be five members in good standing.</a:t>
            </a:r>
          </a:p>
        </p:txBody>
      </p:sp>
    </p:spTree>
    <p:extLst>
      <p:ext uri="{BB962C8B-B14F-4D97-AF65-F5344CB8AC3E}">
        <p14:creationId xmlns:p14="http://schemas.microsoft.com/office/powerpoint/2010/main" val="1758332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a:t> 11a)  Auxiliary Units are to provide the last audit of their fiscal year and a list of fund-raising and actives they wish to conduct in the following year in July to the Post Commander IAW Section 1101 (3)g. If this does happen a letter sign by both the Commander and President will meet this requirement.</a:t>
            </a:r>
          </a:p>
        </p:txBody>
      </p:sp>
    </p:spTree>
    <p:extLst>
      <p:ext uri="{BB962C8B-B14F-4D97-AF65-F5344CB8AC3E}">
        <p14:creationId xmlns:p14="http://schemas.microsoft.com/office/powerpoint/2010/main" val="3450244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12140" y="454751"/>
            <a:ext cx="7919719" cy="330834"/>
          </a:xfrm>
          <a:prstGeom prst="rect">
            <a:avLst/>
          </a:prstGeom>
        </p:spPr>
        <p:txBody>
          <a:bodyPr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a:lstStyle>
            <a:lvl1pPr>
              <a:defRPr/>
            </a:lvl1pPr>
          </a:lstStyle>
          <a:p>
            <a:endParaRPr/>
          </a:p>
        </p:txBody>
      </p:sp>
      <p:sp>
        <p:nvSpPr>
          <p:cNvPr id="4" name="Holder 4">
            <a:extLst>
              <a:ext uri="{FF2B5EF4-FFF2-40B4-BE49-F238E27FC236}">
                <a16:creationId xmlns:a16="http://schemas.microsoft.com/office/drawing/2014/main" id="{CFD5105B-8816-F023-7A7B-F5680BD942BE}"/>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5" name="Holder 5">
            <a:extLst>
              <a:ext uri="{FF2B5EF4-FFF2-40B4-BE49-F238E27FC236}">
                <a16:creationId xmlns:a16="http://schemas.microsoft.com/office/drawing/2014/main" id="{DA8E5C8C-7207-CA18-E2B0-F3F224C3C4FC}"/>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6" name="Holder 6">
            <a:extLst>
              <a:ext uri="{FF2B5EF4-FFF2-40B4-BE49-F238E27FC236}">
                <a16:creationId xmlns:a16="http://schemas.microsoft.com/office/drawing/2014/main" id="{D414EF9A-EEBD-8318-2E0A-0CB6821FA595}"/>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B5138C79-865E-4912-B76B-B8F8E93BB482}" type="slidenum">
              <a:rPr lang="en-US" altLang="en-US"/>
              <a:pPr/>
              <a:t>‹#›</a:t>
            </a:fld>
            <a:endParaRPr lang="en-US" altLang="en-US"/>
          </a:p>
        </p:txBody>
      </p:sp>
    </p:spTree>
    <p:extLst>
      <p:ext uri="{BB962C8B-B14F-4D97-AF65-F5344CB8AC3E}">
        <p14:creationId xmlns:p14="http://schemas.microsoft.com/office/powerpoint/2010/main" val="419715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p:cNvSpPr>
            <a:spLocks noGrp="1"/>
          </p:cNvSpPr>
          <p:nvPr>
            <p:ph type="body" idx="1"/>
          </p:nvPr>
        </p:nvSpPr>
        <p:spPr/>
        <p:txBody>
          <a:bodyPr/>
          <a:lstStyle>
            <a:lvl1pPr>
              <a:defRPr sz="1200" b="0" i="0">
                <a:solidFill>
                  <a:srgbClr val="000513"/>
                </a:solidFill>
                <a:latin typeface="Verdana"/>
                <a:cs typeface="Verdana"/>
              </a:defRPr>
            </a:lvl1pPr>
          </a:lstStyle>
          <a:p>
            <a:endParaRPr/>
          </a:p>
        </p:txBody>
      </p:sp>
      <p:sp>
        <p:nvSpPr>
          <p:cNvPr id="4" name="Holder 4">
            <a:extLst>
              <a:ext uri="{FF2B5EF4-FFF2-40B4-BE49-F238E27FC236}">
                <a16:creationId xmlns:a16="http://schemas.microsoft.com/office/drawing/2014/main" id="{7CD3B2DD-1E7A-A554-67F8-E3370EE4A7BC}"/>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5" name="Holder 5">
            <a:extLst>
              <a:ext uri="{FF2B5EF4-FFF2-40B4-BE49-F238E27FC236}">
                <a16:creationId xmlns:a16="http://schemas.microsoft.com/office/drawing/2014/main" id="{9B4E2E7F-BBC5-FB0C-6C6B-6721380918CD}"/>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6" name="Holder 6">
            <a:extLst>
              <a:ext uri="{FF2B5EF4-FFF2-40B4-BE49-F238E27FC236}">
                <a16:creationId xmlns:a16="http://schemas.microsoft.com/office/drawing/2014/main" id="{03831657-9CF5-5E98-DD06-44CABD54C327}"/>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3B4A8AF4-7232-4BB4-9062-9307DFE1EC90}" type="slidenum">
              <a:rPr lang="en-US" altLang="en-US"/>
              <a:pPr/>
              <a:t>‹#›</a:t>
            </a:fld>
            <a:endParaRPr lang="en-US" altLang="en-US"/>
          </a:p>
        </p:txBody>
      </p:sp>
    </p:spTree>
    <p:extLst>
      <p:ext uri="{BB962C8B-B14F-4D97-AF65-F5344CB8AC3E}">
        <p14:creationId xmlns:p14="http://schemas.microsoft.com/office/powerpoint/2010/main" val="651532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a:lstStyle>
            <a:lvl1pPr>
              <a:defRPr/>
            </a:lvl1pPr>
          </a:lstStyle>
          <a:p>
            <a:endParaRPr/>
          </a:p>
        </p:txBody>
      </p:sp>
      <p:sp>
        <p:nvSpPr>
          <p:cNvPr id="5" name="Holder 5">
            <a:extLst>
              <a:ext uri="{FF2B5EF4-FFF2-40B4-BE49-F238E27FC236}">
                <a16:creationId xmlns:a16="http://schemas.microsoft.com/office/drawing/2014/main" id="{E13C7A8A-CEF9-4012-F5C1-49D30612EDBD}"/>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6" name="Holder 6">
            <a:extLst>
              <a:ext uri="{FF2B5EF4-FFF2-40B4-BE49-F238E27FC236}">
                <a16:creationId xmlns:a16="http://schemas.microsoft.com/office/drawing/2014/main" id="{D215EA46-91FF-D956-D359-93994AE67FC4}"/>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7" name="Holder 7">
            <a:extLst>
              <a:ext uri="{FF2B5EF4-FFF2-40B4-BE49-F238E27FC236}">
                <a16:creationId xmlns:a16="http://schemas.microsoft.com/office/drawing/2014/main" id="{F966DF1F-536A-FC15-3189-BBF29C33E68E}"/>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3D441006-AD47-40F2-B85F-0376827B221B}" type="slidenum">
              <a:rPr lang="en-US" altLang="en-US"/>
              <a:pPr/>
              <a:t>‹#›</a:t>
            </a:fld>
            <a:endParaRPr lang="en-US" altLang="en-US"/>
          </a:p>
        </p:txBody>
      </p:sp>
    </p:spTree>
    <p:extLst>
      <p:ext uri="{BB962C8B-B14F-4D97-AF65-F5344CB8AC3E}">
        <p14:creationId xmlns:p14="http://schemas.microsoft.com/office/powerpoint/2010/main" val="146646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a:extLst>
              <a:ext uri="{FF2B5EF4-FFF2-40B4-BE49-F238E27FC236}">
                <a16:creationId xmlns:a16="http://schemas.microsoft.com/office/drawing/2014/main" id="{FBC41880-B612-D833-DDF7-8FB0E29C697A}"/>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4" name="Holder 4">
            <a:extLst>
              <a:ext uri="{FF2B5EF4-FFF2-40B4-BE49-F238E27FC236}">
                <a16:creationId xmlns:a16="http://schemas.microsoft.com/office/drawing/2014/main" id="{F90388FA-8D0E-FD0B-4A97-B6E6C1262D35}"/>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5" name="Holder 5">
            <a:extLst>
              <a:ext uri="{FF2B5EF4-FFF2-40B4-BE49-F238E27FC236}">
                <a16:creationId xmlns:a16="http://schemas.microsoft.com/office/drawing/2014/main" id="{2A5F3892-A194-FFBE-671B-CAC95A7AF0D1}"/>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265ECB66-B281-4ADE-A89B-DC1876FD42E0}" type="slidenum">
              <a:rPr lang="en-US" altLang="en-US"/>
              <a:pPr/>
              <a:t>‹#›</a:t>
            </a:fld>
            <a:endParaRPr lang="en-US" altLang="en-US"/>
          </a:p>
        </p:txBody>
      </p:sp>
    </p:spTree>
    <p:extLst>
      <p:ext uri="{BB962C8B-B14F-4D97-AF65-F5344CB8AC3E}">
        <p14:creationId xmlns:p14="http://schemas.microsoft.com/office/powerpoint/2010/main" val="34609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bg object 17">
            <a:extLst>
              <a:ext uri="{FF2B5EF4-FFF2-40B4-BE49-F238E27FC236}">
                <a16:creationId xmlns:a16="http://schemas.microsoft.com/office/drawing/2014/main" id="{62BC6F01-9C94-FE40-CBED-74EFF19D3933}"/>
              </a:ext>
            </a:extLst>
          </p:cNvPr>
          <p:cNvSpPr/>
          <p:nvPr/>
        </p:nvSpPr>
        <p:spPr>
          <a:xfrm>
            <a:off x="85725" y="85725"/>
            <a:ext cx="8972550" cy="4972050"/>
          </a:xfrm>
          <a:custGeom>
            <a:avLst/>
            <a:gdLst/>
            <a:ahLst/>
            <a:cxnLst/>
            <a:rect l="l" t="t" r="r" b="b"/>
            <a:pathLst>
              <a:path w="8972550" h="4972050">
                <a:moveTo>
                  <a:pt x="28575" y="0"/>
                </a:moveTo>
                <a:lnTo>
                  <a:pt x="20993" y="0"/>
                </a:lnTo>
                <a:lnTo>
                  <a:pt x="13728" y="3009"/>
                </a:lnTo>
                <a:lnTo>
                  <a:pt x="3009" y="13728"/>
                </a:lnTo>
                <a:lnTo>
                  <a:pt x="0" y="20993"/>
                </a:lnTo>
                <a:lnTo>
                  <a:pt x="0" y="4951056"/>
                </a:lnTo>
                <a:lnTo>
                  <a:pt x="3009" y="4958321"/>
                </a:lnTo>
                <a:lnTo>
                  <a:pt x="13728" y="4969040"/>
                </a:lnTo>
                <a:lnTo>
                  <a:pt x="20993" y="4972050"/>
                </a:lnTo>
                <a:lnTo>
                  <a:pt x="8951556" y="4972050"/>
                </a:lnTo>
                <a:lnTo>
                  <a:pt x="8958821" y="4969040"/>
                </a:lnTo>
                <a:lnTo>
                  <a:pt x="8969540" y="4958321"/>
                </a:lnTo>
                <a:lnTo>
                  <a:pt x="8971744" y="4953000"/>
                </a:lnTo>
                <a:lnTo>
                  <a:pt x="26047" y="4953000"/>
                </a:lnTo>
                <a:lnTo>
                  <a:pt x="23622" y="4951996"/>
                </a:lnTo>
                <a:lnTo>
                  <a:pt x="21831" y="4950206"/>
                </a:lnTo>
                <a:lnTo>
                  <a:pt x="20053" y="4948428"/>
                </a:lnTo>
                <a:lnTo>
                  <a:pt x="19050" y="4946002"/>
                </a:lnTo>
                <a:lnTo>
                  <a:pt x="19050" y="26047"/>
                </a:lnTo>
                <a:lnTo>
                  <a:pt x="20053" y="23622"/>
                </a:lnTo>
                <a:lnTo>
                  <a:pt x="21844" y="21844"/>
                </a:lnTo>
                <a:lnTo>
                  <a:pt x="23622" y="20053"/>
                </a:lnTo>
                <a:lnTo>
                  <a:pt x="26047" y="19050"/>
                </a:lnTo>
                <a:lnTo>
                  <a:pt x="28575" y="19050"/>
                </a:lnTo>
                <a:lnTo>
                  <a:pt x="28575" y="0"/>
                </a:lnTo>
                <a:close/>
              </a:path>
              <a:path w="8972550" h="4972050">
                <a:moveTo>
                  <a:pt x="8951556" y="0"/>
                </a:moveTo>
                <a:lnTo>
                  <a:pt x="28575" y="0"/>
                </a:lnTo>
                <a:lnTo>
                  <a:pt x="28575" y="19050"/>
                </a:lnTo>
                <a:lnTo>
                  <a:pt x="8946502" y="19050"/>
                </a:lnTo>
                <a:lnTo>
                  <a:pt x="8948928" y="20053"/>
                </a:lnTo>
                <a:lnTo>
                  <a:pt x="8952496" y="23622"/>
                </a:lnTo>
                <a:lnTo>
                  <a:pt x="8953500" y="26047"/>
                </a:lnTo>
                <a:lnTo>
                  <a:pt x="8953500" y="4946002"/>
                </a:lnTo>
                <a:lnTo>
                  <a:pt x="8952496" y="4948428"/>
                </a:lnTo>
                <a:lnTo>
                  <a:pt x="8948928" y="4951996"/>
                </a:lnTo>
                <a:lnTo>
                  <a:pt x="8946502" y="4953000"/>
                </a:lnTo>
                <a:lnTo>
                  <a:pt x="8971744" y="4953000"/>
                </a:lnTo>
                <a:lnTo>
                  <a:pt x="8972550" y="4951056"/>
                </a:lnTo>
                <a:lnTo>
                  <a:pt x="8972550" y="20993"/>
                </a:lnTo>
                <a:lnTo>
                  <a:pt x="8969540" y="13728"/>
                </a:lnTo>
                <a:lnTo>
                  <a:pt x="8958821" y="3009"/>
                </a:lnTo>
                <a:lnTo>
                  <a:pt x="8951556" y="0"/>
                </a:lnTo>
                <a:close/>
              </a:path>
              <a:path w="8972550" h="4972050">
                <a:moveTo>
                  <a:pt x="8927426" y="38100"/>
                </a:moveTo>
                <a:lnTo>
                  <a:pt x="45110" y="38100"/>
                </a:lnTo>
                <a:lnTo>
                  <a:pt x="42659" y="39116"/>
                </a:lnTo>
                <a:lnTo>
                  <a:pt x="39116" y="42659"/>
                </a:lnTo>
                <a:lnTo>
                  <a:pt x="38100" y="45110"/>
                </a:lnTo>
                <a:lnTo>
                  <a:pt x="38105" y="4926939"/>
                </a:lnTo>
                <a:lnTo>
                  <a:pt x="39116" y="4929390"/>
                </a:lnTo>
                <a:lnTo>
                  <a:pt x="42659" y="4932934"/>
                </a:lnTo>
                <a:lnTo>
                  <a:pt x="45110" y="4933950"/>
                </a:lnTo>
                <a:lnTo>
                  <a:pt x="8927426" y="4933950"/>
                </a:lnTo>
                <a:lnTo>
                  <a:pt x="8929890" y="4932934"/>
                </a:lnTo>
                <a:lnTo>
                  <a:pt x="8933434" y="4929390"/>
                </a:lnTo>
                <a:lnTo>
                  <a:pt x="8934450" y="4926939"/>
                </a:lnTo>
                <a:lnTo>
                  <a:pt x="8934450" y="4924425"/>
                </a:lnTo>
                <a:lnTo>
                  <a:pt x="47625" y="4924425"/>
                </a:lnTo>
                <a:lnTo>
                  <a:pt x="47625" y="4914900"/>
                </a:lnTo>
                <a:lnTo>
                  <a:pt x="57150" y="4914900"/>
                </a:lnTo>
                <a:lnTo>
                  <a:pt x="57150" y="57150"/>
                </a:lnTo>
                <a:lnTo>
                  <a:pt x="47625" y="57150"/>
                </a:lnTo>
                <a:lnTo>
                  <a:pt x="47625" y="47625"/>
                </a:lnTo>
                <a:lnTo>
                  <a:pt x="8934450" y="47625"/>
                </a:lnTo>
                <a:lnTo>
                  <a:pt x="8934444" y="45110"/>
                </a:lnTo>
                <a:lnTo>
                  <a:pt x="8933434" y="42659"/>
                </a:lnTo>
                <a:lnTo>
                  <a:pt x="8929890" y="39116"/>
                </a:lnTo>
                <a:lnTo>
                  <a:pt x="8927426" y="38100"/>
                </a:lnTo>
                <a:close/>
              </a:path>
              <a:path w="8972550" h="4972050">
                <a:moveTo>
                  <a:pt x="57150" y="4914900"/>
                </a:moveTo>
                <a:lnTo>
                  <a:pt x="47625" y="4914900"/>
                </a:lnTo>
                <a:lnTo>
                  <a:pt x="47625" y="4924425"/>
                </a:lnTo>
                <a:lnTo>
                  <a:pt x="57150" y="4924425"/>
                </a:lnTo>
                <a:lnTo>
                  <a:pt x="57150" y="4914900"/>
                </a:lnTo>
                <a:close/>
              </a:path>
              <a:path w="8972550" h="4972050">
                <a:moveTo>
                  <a:pt x="8915400" y="4914900"/>
                </a:moveTo>
                <a:lnTo>
                  <a:pt x="57150" y="4914900"/>
                </a:lnTo>
                <a:lnTo>
                  <a:pt x="57150" y="4924425"/>
                </a:lnTo>
                <a:lnTo>
                  <a:pt x="8915400" y="4924425"/>
                </a:lnTo>
                <a:lnTo>
                  <a:pt x="8915400" y="4914900"/>
                </a:lnTo>
                <a:close/>
              </a:path>
              <a:path w="8972550" h="4972050">
                <a:moveTo>
                  <a:pt x="8924925" y="47625"/>
                </a:moveTo>
                <a:lnTo>
                  <a:pt x="8915400" y="47625"/>
                </a:lnTo>
                <a:lnTo>
                  <a:pt x="8915400" y="4924425"/>
                </a:lnTo>
                <a:lnTo>
                  <a:pt x="8924925" y="4924425"/>
                </a:lnTo>
                <a:lnTo>
                  <a:pt x="8924925" y="4914900"/>
                </a:lnTo>
                <a:lnTo>
                  <a:pt x="8934450" y="4914900"/>
                </a:lnTo>
                <a:lnTo>
                  <a:pt x="8934450" y="57150"/>
                </a:lnTo>
                <a:lnTo>
                  <a:pt x="8924925" y="57150"/>
                </a:lnTo>
                <a:lnTo>
                  <a:pt x="8924925" y="47625"/>
                </a:lnTo>
                <a:close/>
              </a:path>
              <a:path w="8972550" h="4972050">
                <a:moveTo>
                  <a:pt x="8934450" y="4914900"/>
                </a:moveTo>
                <a:lnTo>
                  <a:pt x="8924925" y="4914900"/>
                </a:lnTo>
                <a:lnTo>
                  <a:pt x="8924925" y="4924425"/>
                </a:lnTo>
                <a:lnTo>
                  <a:pt x="8934450" y="4924425"/>
                </a:lnTo>
                <a:lnTo>
                  <a:pt x="8934450" y="4914900"/>
                </a:lnTo>
                <a:close/>
              </a:path>
              <a:path w="8972550" h="4972050">
                <a:moveTo>
                  <a:pt x="57150" y="47625"/>
                </a:moveTo>
                <a:lnTo>
                  <a:pt x="47625" y="47625"/>
                </a:lnTo>
                <a:lnTo>
                  <a:pt x="47625" y="57150"/>
                </a:lnTo>
                <a:lnTo>
                  <a:pt x="57150" y="57150"/>
                </a:lnTo>
                <a:lnTo>
                  <a:pt x="57150" y="47625"/>
                </a:lnTo>
                <a:close/>
              </a:path>
              <a:path w="8972550" h="4972050">
                <a:moveTo>
                  <a:pt x="8915400" y="47625"/>
                </a:moveTo>
                <a:lnTo>
                  <a:pt x="57150" y="47625"/>
                </a:lnTo>
                <a:lnTo>
                  <a:pt x="57150" y="57150"/>
                </a:lnTo>
                <a:lnTo>
                  <a:pt x="8915400" y="57150"/>
                </a:lnTo>
                <a:lnTo>
                  <a:pt x="8915400" y="47625"/>
                </a:lnTo>
                <a:close/>
              </a:path>
              <a:path w="8972550" h="4972050">
                <a:moveTo>
                  <a:pt x="8934450" y="47625"/>
                </a:moveTo>
                <a:lnTo>
                  <a:pt x="8924925" y="47625"/>
                </a:lnTo>
                <a:lnTo>
                  <a:pt x="8924925" y="57150"/>
                </a:lnTo>
                <a:lnTo>
                  <a:pt x="8934450" y="57150"/>
                </a:lnTo>
                <a:lnTo>
                  <a:pt x="8934450" y="47625"/>
                </a:lnTo>
                <a:close/>
              </a:path>
            </a:pathLst>
          </a:custGeom>
          <a:solidFill>
            <a:srgbClr val="917601"/>
          </a:solidFill>
        </p:spPr>
        <p:txBody>
          <a:bodyPr lIns="0" tIns="0" rIns="0" bIns="0"/>
          <a:lstStyle/>
          <a:p>
            <a:pPr fontAlgn="auto">
              <a:spcBef>
                <a:spcPts val="0"/>
              </a:spcBef>
              <a:spcAft>
                <a:spcPts val="0"/>
              </a:spcAft>
              <a:defRPr/>
            </a:pPr>
            <a:endParaRPr>
              <a:latin typeface="+mn-lt"/>
              <a:cs typeface="+mn-cs"/>
            </a:endParaRPr>
          </a:p>
        </p:txBody>
      </p:sp>
      <p:pic>
        <p:nvPicPr>
          <p:cNvPr id="3" name="Picture 5" descr="A picture containing drawing&#10;&#10;Description automatically generated">
            <a:extLst>
              <a:ext uri="{FF2B5EF4-FFF2-40B4-BE49-F238E27FC236}">
                <a16:creationId xmlns:a16="http://schemas.microsoft.com/office/drawing/2014/main" id="{2E52FDC0-CF59-4319-5946-394427AFE6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6325" y="258763"/>
            <a:ext cx="688657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2722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a:extLst>
              <a:ext uri="{FF2B5EF4-FFF2-40B4-BE49-F238E27FC236}">
                <a16:creationId xmlns:a16="http://schemas.microsoft.com/office/drawing/2014/main" id="{6CE06E98-CC90-7441-35A4-B21AAD8C428B}"/>
              </a:ext>
            </a:extLst>
          </p:cNvPr>
          <p:cNvSpPr/>
          <p:nvPr/>
        </p:nvSpPr>
        <p:spPr>
          <a:xfrm>
            <a:off x="85725" y="85725"/>
            <a:ext cx="8972550" cy="4972050"/>
          </a:xfrm>
          <a:custGeom>
            <a:avLst/>
            <a:gdLst/>
            <a:ahLst/>
            <a:cxnLst/>
            <a:rect l="l" t="t" r="r" b="b"/>
            <a:pathLst>
              <a:path w="8972550" h="4972050">
                <a:moveTo>
                  <a:pt x="28575" y="0"/>
                </a:moveTo>
                <a:lnTo>
                  <a:pt x="20993" y="0"/>
                </a:lnTo>
                <a:lnTo>
                  <a:pt x="13728" y="3009"/>
                </a:lnTo>
                <a:lnTo>
                  <a:pt x="3009" y="13728"/>
                </a:lnTo>
                <a:lnTo>
                  <a:pt x="0" y="20993"/>
                </a:lnTo>
                <a:lnTo>
                  <a:pt x="0" y="4951056"/>
                </a:lnTo>
                <a:lnTo>
                  <a:pt x="3009" y="4958321"/>
                </a:lnTo>
                <a:lnTo>
                  <a:pt x="13728" y="4969040"/>
                </a:lnTo>
                <a:lnTo>
                  <a:pt x="20993" y="4972050"/>
                </a:lnTo>
                <a:lnTo>
                  <a:pt x="8951556" y="4972050"/>
                </a:lnTo>
                <a:lnTo>
                  <a:pt x="8958821" y="4969040"/>
                </a:lnTo>
                <a:lnTo>
                  <a:pt x="8969540" y="4958321"/>
                </a:lnTo>
                <a:lnTo>
                  <a:pt x="8971744" y="4953000"/>
                </a:lnTo>
                <a:lnTo>
                  <a:pt x="26047" y="4953000"/>
                </a:lnTo>
                <a:lnTo>
                  <a:pt x="23622" y="4951996"/>
                </a:lnTo>
                <a:lnTo>
                  <a:pt x="21831" y="4950206"/>
                </a:lnTo>
                <a:lnTo>
                  <a:pt x="20053" y="4948428"/>
                </a:lnTo>
                <a:lnTo>
                  <a:pt x="19050" y="4946002"/>
                </a:lnTo>
                <a:lnTo>
                  <a:pt x="19050" y="26047"/>
                </a:lnTo>
                <a:lnTo>
                  <a:pt x="20053" y="23622"/>
                </a:lnTo>
                <a:lnTo>
                  <a:pt x="21844" y="21844"/>
                </a:lnTo>
                <a:lnTo>
                  <a:pt x="23622" y="20053"/>
                </a:lnTo>
                <a:lnTo>
                  <a:pt x="26047" y="19050"/>
                </a:lnTo>
                <a:lnTo>
                  <a:pt x="28575" y="19050"/>
                </a:lnTo>
                <a:lnTo>
                  <a:pt x="28575" y="0"/>
                </a:lnTo>
                <a:close/>
              </a:path>
              <a:path w="8972550" h="4972050">
                <a:moveTo>
                  <a:pt x="8951556" y="0"/>
                </a:moveTo>
                <a:lnTo>
                  <a:pt x="28575" y="0"/>
                </a:lnTo>
                <a:lnTo>
                  <a:pt x="28575" y="19050"/>
                </a:lnTo>
                <a:lnTo>
                  <a:pt x="8946502" y="19050"/>
                </a:lnTo>
                <a:lnTo>
                  <a:pt x="8948928" y="20053"/>
                </a:lnTo>
                <a:lnTo>
                  <a:pt x="8952496" y="23622"/>
                </a:lnTo>
                <a:lnTo>
                  <a:pt x="8953500" y="26047"/>
                </a:lnTo>
                <a:lnTo>
                  <a:pt x="8953500" y="4946002"/>
                </a:lnTo>
                <a:lnTo>
                  <a:pt x="8952496" y="4948428"/>
                </a:lnTo>
                <a:lnTo>
                  <a:pt x="8948928" y="4951996"/>
                </a:lnTo>
                <a:lnTo>
                  <a:pt x="8946502" y="4953000"/>
                </a:lnTo>
                <a:lnTo>
                  <a:pt x="8971744" y="4953000"/>
                </a:lnTo>
                <a:lnTo>
                  <a:pt x="8972550" y="4951056"/>
                </a:lnTo>
                <a:lnTo>
                  <a:pt x="8972550" y="20993"/>
                </a:lnTo>
                <a:lnTo>
                  <a:pt x="8969540" y="13728"/>
                </a:lnTo>
                <a:lnTo>
                  <a:pt x="8958821" y="3009"/>
                </a:lnTo>
                <a:lnTo>
                  <a:pt x="8951556" y="0"/>
                </a:lnTo>
                <a:close/>
              </a:path>
              <a:path w="8972550" h="4972050">
                <a:moveTo>
                  <a:pt x="8927426" y="38100"/>
                </a:moveTo>
                <a:lnTo>
                  <a:pt x="45110" y="38100"/>
                </a:lnTo>
                <a:lnTo>
                  <a:pt x="42659" y="39116"/>
                </a:lnTo>
                <a:lnTo>
                  <a:pt x="39116" y="42659"/>
                </a:lnTo>
                <a:lnTo>
                  <a:pt x="38100" y="45110"/>
                </a:lnTo>
                <a:lnTo>
                  <a:pt x="38105" y="4926939"/>
                </a:lnTo>
                <a:lnTo>
                  <a:pt x="39116" y="4929390"/>
                </a:lnTo>
                <a:lnTo>
                  <a:pt x="42659" y="4932934"/>
                </a:lnTo>
                <a:lnTo>
                  <a:pt x="45110" y="4933950"/>
                </a:lnTo>
                <a:lnTo>
                  <a:pt x="8927426" y="4933950"/>
                </a:lnTo>
                <a:lnTo>
                  <a:pt x="8929890" y="4932934"/>
                </a:lnTo>
                <a:lnTo>
                  <a:pt x="8933434" y="4929390"/>
                </a:lnTo>
                <a:lnTo>
                  <a:pt x="8934450" y="4926939"/>
                </a:lnTo>
                <a:lnTo>
                  <a:pt x="8934450" y="4924425"/>
                </a:lnTo>
                <a:lnTo>
                  <a:pt x="47625" y="4924425"/>
                </a:lnTo>
                <a:lnTo>
                  <a:pt x="47625" y="4914900"/>
                </a:lnTo>
                <a:lnTo>
                  <a:pt x="57150" y="4914900"/>
                </a:lnTo>
                <a:lnTo>
                  <a:pt x="57150" y="57150"/>
                </a:lnTo>
                <a:lnTo>
                  <a:pt x="47625" y="57150"/>
                </a:lnTo>
                <a:lnTo>
                  <a:pt x="47625" y="47625"/>
                </a:lnTo>
                <a:lnTo>
                  <a:pt x="8934450" y="47625"/>
                </a:lnTo>
                <a:lnTo>
                  <a:pt x="8934444" y="45110"/>
                </a:lnTo>
                <a:lnTo>
                  <a:pt x="8933434" y="42659"/>
                </a:lnTo>
                <a:lnTo>
                  <a:pt x="8929890" y="39116"/>
                </a:lnTo>
                <a:lnTo>
                  <a:pt x="8927426" y="38100"/>
                </a:lnTo>
                <a:close/>
              </a:path>
              <a:path w="8972550" h="4972050">
                <a:moveTo>
                  <a:pt x="57150" y="4914900"/>
                </a:moveTo>
                <a:lnTo>
                  <a:pt x="47625" y="4914900"/>
                </a:lnTo>
                <a:lnTo>
                  <a:pt x="47625" y="4924425"/>
                </a:lnTo>
                <a:lnTo>
                  <a:pt x="57150" y="4924425"/>
                </a:lnTo>
                <a:lnTo>
                  <a:pt x="57150" y="4914900"/>
                </a:lnTo>
                <a:close/>
              </a:path>
              <a:path w="8972550" h="4972050">
                <a:moveTo>
                  <a:pt x="8915400" y="4914900"/>
                </a:moveTo>
                <a:lnTo>
                  <a:pt x="57150" y="4914900"/>
                </a:lnTo>
                <a:lnTo>
                  <a:pt x="57150" y="4924425"/>
                </a:lnTo>
                <a:lnTo>
                  <a:pt x="8915400" y="4924425"/>
                </a:lnTo>
                <a:lnTo>
                  <a:pt x="8915400" y="4914900"/>
                </a:lnTo>
                <a:close/>
              </a:path>
              <a:path w="8972550" h="4972050">
                <a:moveTo>
                  <a:pt x="8924925" y="47625"/>
                </a:moveTo>
                <a:lnTo>
                  <a:pt x="8915400" y="47625"/>
                </a:lnTo>
                <a:lnTo>
                  <a:pt x="8915400" y="4924425"/>
                </a:lnTo>
                <a:lnTo>
                  <a:pt x="8924925" y="4924425"/>
                </a:lnTo>
                <a:lnTo>
                  <a:pt x="8924925" y="4914900"/>
                </a:lnTo>
                <a:lnTo>
                  <a:pt x="8934450" y="4914900"/>
                </a:lnTo>
                <a:lnTo>
                  <a:pt x="8934450" y="57150"/>
                </a:lnTo>
                <a:lnTo>
                  <a:pt x="8924925" y="57150"/>
                </a:lnTo>
                <a:lnTo>
                  <a:pt x="8924925" y="47625"/>
                </a:lnTo>
                <a:close/>
              </a:path>
              <a:path w="8972550" h="4972050">
                <a:moveTo>
                  <a:pt x="8934450" y="4914900"/>
                </a:moveTo>
                <a:lnTo>
                  <a:pt x="8924925" y="4914900"/>
                </a:lnTo>
                <a:lnTo>
                  <a:pt x="8924925" y="4924425"/>
                </a:lnTo>
                <a:lnTo>
                  <a:pt x="8934450" y="4924425"/>
                </a:lnTo>
                <a:lnTo>
                  <a:pt x="8934450" y="4914900"/>
                </a:lnTo>
                <a:close/>
              </a:path>
              <a:path w="8972550" h="4972050">
                <a:moveTo>
                  <a:pt x="57150" y="47625"/>
                </a:moveTo>
                <a:lnTo>
                  <a:pt x="47625" y="47625"/>
                </a:lnTo>
                <a:lnTo>
                  <a:pt x="47625" y="57150"/>
                </a:lnTo>
                <a:lnTo>
                  <a:pt x="57150" y="57150"/>
                </a:lnTo>
                <a:lnTo>
                  <a:pt x="57150" y="47625"/>
                </a:lnTo>
                <a:close/>
              </a:path>
              <a:path w="8972550" h="4972050">
                <a:moveTo>
                  <a:pt x="8915400" y="47625"/>
                </a:moveTo>
                <a:lnTo>
                  <a:pt x="57150" y="47625"/>
                </a:lnTo>
                <a:lnTo>
                  <a:pt x="57150" y="57150"/>
                </a:lnTo>
                <a:lnTo>
                  <a:pt x="8915400" y="57150"/>
                </a:lnTo>
                <a:lnTo>
                  <a:pt x="8915400" y="47625"/>
                </a:lnTo>
                <a:close/>
              </a:path>
              <a:path w="8972550" h="4972050">
                <a:moveTo>
                  <a:pt x="8934450" y="47625"/>
                </a:moveTo>
                <a:lnTo>
                  <a:pt x="8924925" y="47625"/>
                </a:lnTo>
                <a:lnTo>
                  <a:pt x="8924925" y="57150"/>
                </a:lnTo>
                <a:lnTo>
                  <a:pt x="8934450" y="57150"/>
                </a:lnTo>
                <a:lnTo>
                  <a:pt x="8934450" y="47625"/>
                </a:lnTo>
                <a:close/>
              </a:path>
            </a:pathLst>
          </a:custGeom>
          <a:solidFill>
            <a:srgbClr val="917601"/>
          </a:solidFill>
        </p:spPr>
        <p:txBody>
          <a:bodyPr lIns="0" tIns="0" rIns="0" bIns="0"/>
          <a:lstStyle/>
          <a:p>
            <a:pPr fontAlgn="auto">
              <a:spcBef>
                <a:spcPts val="0"/>
              </a:spcBef>
              <a:spcAft>
                <a:spcPts val="0"/>
              </a:spcAft>
              <a:defRPr/>
            </a:pPr>
            <a:endParaRPr>
              <a:latin typeface="+mn-lt"/>
              <a:cs typeface="+mn-cs"/>
            </a:endParaRPr>
          </a:p>
        </p:txBody>
      </p:sp>
      <p:sp>
        <p:nvSpPr>
          <p:cNvPr id="18" name="bg object 18">
            <a:extLst>
              <a:ext uri="{FF2B5EF4-FFF2-40B4-BE49-F238E27FC236}">
                <a16:creationId xmlns:a16="http://schemas.microsoft.com/office/drawing/2014/main" id="{F299A2EB-AAEF-114D-B597-5155A2133EF3}"/>
              </a:ext>
            </a:extLst>
          </p:cNvPr>
          <p:cNvSpPr/>
          <p:nvPr/>
        </p:nvSpPr>
        <p:spPr>
          <a:xfrm>
            <a:off x="2000250" y="1543050"/>
            <a:ext cx="2286000" cy="457200"/>
          </a:xfrm>
          <a:custGeom>
            <a:avLst/>
            <a:gdLst/>
            <a:ahLst/>
            <a:cxnLst/>
            <a:rect l="l" t="t" r="r" b="b"/>
            <a:pathLst>
              <a:path w="2286000" h="457200">
                <a:moveTo>
                  <a:pt x="0" y="0"/>
                </a:moveTo>
                <a:lnTo>
                  <a:pt x="2286000" y="0"/>
                </a:lnTo>
                <a:lnTo>
                  <a:pt x="2286000" y="457200"/>
                </a:lnTo>
                <a:lnTo>
                  <a:pt x="0" y="457200"/>
                </a:lnTo>
                <a:lnTo>
                  <a:pt x="0" y="0"/>
                </a:lnTo>
                <a:close/>
              </a:path>
            </a:pathLst>
          </a:custGeom>
          <a:ln w="9525">
            <a:solidFill>
              <a:srgbClr val="FFFFFF"/>
            </a:solidFill>
          </a:ln>
        </p:spPr>
        <p:txBody>
          <a:bodyPr lIns="0" tIns="0" rIns="0" bIns="0"/>
          <a:lstStyle/>
          <a:p>
            <a:pPr fontAlgn="auto">
              <a:spcBef>
                <a:spcPts val="0"/>
              </a:spcBef>
              <a:spcAft>
                <a:spcPts val="0"/>
              </a:spcAft>
              <a:defRPr/>
            </a:pPr>
            <a:endParaRPr>
              <a:latin typeface="+mn-lt"/>
              <a:cs typeface="+mn-cs"/>
            </a:endParaRPr>
          </a:p>
        </p:txBody>
      </p:sp>
      <p:sp>
        <p:nvSpPr>
          <p:cNvPr id="1028" name="Holder 3">
            <a:extLst>
              <a:ext uri="{FF2B5EF4-FFF2-40B4-BE49-F238E27FC236}">
                <a16:creationId xmlns:a16="http://schemas.microsoft.com/office/drawing/2014/main" id="{3F504F5B-98F8-1E78-E7C9-676B661E658A}"/>
              </a:ext>
            </a:extLst>
          </p:cNvPr>
          <p:cNvSpPr>
            <a:spLocks noGrp="1"/>
          </p:cNvSpPr>
          <p:nvPr>
            <p:ph type="body" idx="1"/>
          </p:nvPr>
        </p:nvSpPr>
        <p:spPr bwMode="auto">
          <a:xfrm>
            <a:off x="612775" y="1166813"/>
            <a:ext cx="7902575"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a:p>
        </p:txBody>
      </p:sp>
      <p:sp>
        <p:nvSpPr>
          <p:cNvPr id="1029" name="Title Placeholder 8">
            <a:extLst>
              <a:ext uri="{FF2B5EF4-FFF2-40B4-BE49-F238E27FC236}">
                <a16:creationId xmlns:a16="http://schemas.microsoft.com/office/drawing/2014/main" id="{E3B46311-BFFC-0973-873B-7DA44D6B2AA6}"/>
              </a:ext>
            </a:extLst>
          </p:cNvPr>
          <p:cNvSpPr>
            <a:spLocks noGrp="1"/>
          </p:cNvSpPr>
          <p:nvPr>
            <p:ph type="title"/>
          </p:nvPr>
        </p:nvSpPr>
        <p:spPr bwMode="auto">
          <a:xfrm>
            <a:off x="628650" y="2746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1030" name="Picture 11" descr="A picture containing drawing&#10;&#10;Description automatically generated">
            <a:extLst>
              <a:ext uri="{FF2B5EF4-FFF2-40B4-BE49-F238E27FC236}">
                <a16:creationId xmlns:a16="http://schemas.microsoft.com/office/drawing/2014/main" id="{22E4400C-0922-39E6-EEB7-874DFE155B86}"/>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315200" y="239713"/>
            <a:ext cx="158115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Box 3">
            <a:extLst>
              <a:ext uri="{FF2B5EF4-FFF2-40B4-BE49-F238E27FC236}">
                <a16:creationId xmlns:a16="http://schemas.microsoft.com/office/drawing/2014/main" id="{B47B6BCA-2F24-2774-E161-C84E7C510F28}"/>
              </a:ext>
            </a:extLst>
          </p:cNvPr>
          <p:cNvSpPr txBox="1">
            <a:spLocks noChangeArrowheads="1"/>
          </p:cNvSpPr>
          <p:nvPr/>
        </p:nvSpPr>
        <p:spPr bwMode="auto">
          <a:xfrm>
            <a:off x="2286000" y="1657350"/>
            <a:ext cx="457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a:latin typeface="+mn-lt"/>
              </a:rPr>
              <a:t>VETERANS OF FOREIGN WARS</a:t>
            </a:r>
            <a:br>
              <a:rPr lang="en-US" altLang="en-US" sz="2400" b="1">
                <a:latin typeface="+mn-lt"/>
              </a:rPr>
            </a:br>
            <a:r>
              <a:rPr lang="en-US" altLang="en-US" sz="2400" b="1">
                <a:latin typeface="+mn-lt"/>
              </a:rPr>
              <a:t>DEPARTMENT OF CALIFORNIA</a:t>
            </a:r>
            <a:br>
              <a:rPr lang="en-US" altLang="en-US" sz="2400" b="1">
                <a:latin typeface="+mn-lt"/>
              </a:rPr>
            </a:br>
            <a:r>
              <a:rPr lang="en-US" altLang="en-US" sz="2400" b="1">
                <a:latin typeface="+mn-lt"/>
              </a:rPr>
              <a:t>CORRECTING POST AND DISTRICT INSPECTION ITEMS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895350"/>
            <a:ext cx="7902575" cy="4173450"/>
          </a:xfrm>
        </p:spPr>
        <p:txBody>
          <a:bodyPr/>
          <a:lstStyle/>
          <a:p>
            <a:r>
              <a:rPr lang="en-US" sz="1200" b="0" i="0" u="none" strike="noStrike" baseline="0"/>
              <a:t>5) Does the Post Adjutant. ..</a:t>
            </a:r>
          </a:p>
          <a:p>
            <a:r>
              <a:rPr lang="en-US" sz="1200" b="0" i="0" u="none" strike="noStrike" baseline="0"/>
              <a:t>g) Maintain a current copy of Post, District (if applicable), Department and National Bylaws? (MINOR)</a:t>
            </a:r>
          </a:p>
          <a:p>
            <a:endParaRPr lang="en-US" sz="1200"/>
          </a:p>
          <a:p>
            <a:r>
              <a:rPr lang="en-US" sz="1200" u="sng"/>
              <a:t>Best practices:</a:t>
            </a:r>
          </a:p>
          <a:p>
            <a:r>
              <a:rPr lang="en-US" sz="1200"/>
              <a:t>- Have digital; copies of District, Department and National by-law and hard copy of post by-laws in inspection binder.</a:t>
            </a:r>
          </a:p>
          <a:p>
            <a:r>
              <a:rPr lang="en-US" sz="1200"/>
              <a:t>_____________________________________________________________________________________________________</a:t>
            </a:r>
          </a:p>
          <a:p>
            <a:endParaRPr lang="en-US" sz="1200"/>
          </a:p>
          <a:p>
            <a:r>
              <a:rPr lang="en-US" sz="1200" b="0" i="0" u="none" strike="noStrike" baseline="0"/>
              <a:t>6) Are applicants for membership reviewed, read and voted on at a Post meeting for approval? (MAJOR)</a:t>
            </a:r>
          </a:p>
          <a:p>
            <a:r>
              <a:rPr lang="en-US" sz="1200"/>
              <a:t>_____________________________________________________________________________________________________</a:t>
            </a:r>
          </a:p>
          <a:p>
            <a:endParaRPr lang="en-US" sz="1200" b="0" i="0" u="none" strike="noStrike" baseline="0"/>
          </a:p>
          <a:p>
            <a:r>
              <a:rPr lang="en-US" sz="1200" b="0" i="0" u="none" strike="noStrike" baseline="0"/>
              <a:t>7) Does the Post hold at least one meeting per month with a quorum present? (MAJOR)</a:t>
            </a:r>
          </a:p>
          <a:p>
            <a:r>
              <a:rPr lang="en-US" sz="1200"/>
              <a:t>_____________________________________________________________________________________________________</a:t>
            </a:r>
          </a:p>
          <a:p>
            <a:endParaRPr lang="en-US" sz="1200"/>
          </a:p>
          <a:p>
            <a:r>
              <a:rPr lang="en-US" sz="1200" b="0" i="0" u="none" strike="noStrike" baseline="0"/>
              <a:t>8) Are all committees reporting to the membership at Post meetings?</a:t>
            </a:r>
          </a:p>
          <a:p>
            <a:endParaRPr lang="en-US" sz="1200"/>
          </a:p>
          <a:p>
            <a:r>
              <a:rPr lang="en-US" sz="1200" u="sng"/>
              <a:t>Process:</a:t>
            </a:r>
          </a:p>
          <a:p>
            <a:r>
              <a:rPr lang="en-US" sz="1200"/>
              <a:t>- All committee must have meeting minutes.</a:t>
            </a:r>
          </a:p>
          <a:p>
            <a:r>
              <a:rPr lang="en-US" sz="1200"/>
              <a:t>- Those minutes must be read into the record on the general meeting minutes. </a:t>
            </a:r>
          </a:p>
          <a:p>
            <a:endParaRPr lang="en-US" sz="120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2421860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381000" y="1047750"/>
            <a:ext cx="7989887" cy="3545586"/>
          </a:xfrm>
        </p:spPr>
        <p:txBody>
          <a:bodyPr/>
          <a:lstStyle/>
          <a:p>
            <a:pPr algn="l"/>
            <a:r>
              <a:rPr lang="en-US" sz="1200" b="0" i="0" u="none" strike="noStrike" baseline="0"/>
              <a:t>9) Are Community Service/Program (Activity) reports submitted in accordance with Department Bylaws and guidelines? (MAJOR) </a:t>
            </a:r>
          </a:p>
          <a:p>
            <a:pPr marL="228600" indent="-228600" algn="l">
              <a:spcBef>
                <a:spcPts val="0"/>
              </a:spcBef>
              <a:buAutoNum type="alphaLcParenR"/>
            </a:pPr>
            <a:r>
              <a:rPr lang="en-US" sz="1200" b="0" i="0" u="none" strike="noStrike" baseline="0"/>
              <a:t>Date of last submission:</a:t>
            </a:r>
          </a:p>
          <a:p>
            <a:pPr algn="l">
              <a:spcBef>
                <a:spcPts val="0"/>
              </a:spcBef>
            </a:pPr>
            <a:endParaRPr lang="en-US" sz="1200"/>
          </a:p>
          <a:p>
            <a:pPr algn="l">
              <a:spcBef>
                <a:spcPts val="0"/>
              </a:spcBef>
            </a:pPr>
            <a:r>
              <a:rPr lang="en-US" sz="1200" u="sng"/>
              <a:t>Process:</a:t>
            </a:r>
          </a:p>
          <a:p>
            <a:pPr algn="l"/>
            <a:r>
              <a:rPr lang="en-US" sz="1200"/>
              <a:t>- All meeting will have minutes taken IAW Roberts rules or orders.</a:t>
            </a:r>
          </a:p>
          <a:p>
            <a:pPr algn="l"/>
            <a:r>
              <a:rPr lang="en-US" sz="1200"/>
              <a:t>- Meeting minutes are submitted to Adjutant  to be read into general meeting minutes.</a:t>
            </a:r>
          </a:p>
          <a:p>
            <a:pPr algn="l"/>
            <a:r>
              <a:rPr lang="en-US" sz="1200"/>
              <a:t>_______________________________________________________________________________________________________</a:t>
            </a:r>
          </a:p>
          <a:p>
            <a:pPr algn="l"/>
            <a:endParaRPr lang="en-US" sz="1200"/>
          </a:p>
          <a:p>
            <a:pPr algn="l"/>
            <a:r>
              <a:rPr lang="en-US" sz="1200"/>
              <a:t>10) Does the Post observe commemorative dates as mandated in Section 223 of the National bylaws? (MINOR)</a:t>
            </a:r>
          </a:p>
          <a:p>
            <a:pPr algn="l">
              <a:spcBef>
                <a:spcPts val="0"/>
              </a:spcBef>
            </a:pPr>
            <a:endParaRPr lang="en-US" sz="1200"/>
          </a:p>
          <a:p>
            <a:pPr algn="l">
              <a:spcBef>
                <a:spcPts val="0"/>
              </a:spcBef>
            </a:pPr>
            <a:r>
              <a:rPr lang="en-US" sz="1200" u="sng"/>
              <a:t>Process:</a:t>
            </a:r>
          </a:p>
          <a:p>
            <a:pPr algn="l"/>
            <a:r>
              <a:rPr lang="en-US" sz="1200"/>
              <a:t>- Post observe date</a:t>
            </a:r>
          </a:p>
          <a:p>
            <a:pPr algn="l"/>
            <a:r>
              <a:rPr lang="en-US" sz="1200"/>
              <a:t>- Makes Adjutant (or chairperson) reports on department dashboard on VFWCA.org (members login).</a:t>
            </a:r>
          </a:p>
          <a:p>
            <a:pPr algn="l"/>
            <a:r>
              <a:rPr lang="en-US" sz="1200"/>
              <a:t>_______________________________________________________________________________________________________</a:t>
            </a:r>
          </a:p>
          <a:p>
            <a:pPr algn="l"/>
            <a:endParaRPr lang="en-US" sz="1200"/>
          </a:p>
          <a:p>
            <a:pPr algn="l"/>
            <a:r>
              <a:rPr lang="en-US" sz="1200"/>
              <a:t>11) Does Post have an Auxiliary? </a:t>
            </a:r>
          </a:p>
          <a:p>
            <a:pPr marL="228600" indent="-228600" algn="l">
              <a:buAutoNum type="alphaLcParenR"/>
            </a:pPr>
            <a:r>
              <a:rPr lang="en-US" sz="1200" b="0" i="0" u="none" strike="noStrike" baseline="0"/>
              <a:t>Is there proper cooperation between the Post and its Auxiliary unit? (MINOR)</a:t>
            </a:r>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25425"/>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3391085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047750"/>
            <a:ext cx="7902575" cy="3176254"/>
          </a:xfrm>
        </p:spPr>
        <p:txBody>
          <a:bodyPr/>
          <a:lstStyle/>
          <a:p>
            <a:r>
              <a:rPr lang="en-US" sz="1200" b="0" i="0" u="none" strike="noStrike" baseline="0"/>
              <a:t>12) Does the Post distribute Buddy Poppies? (MINOR)</a:t>
            </a:r>
          </a:p>
          <a:p>
            <a:pPr marL="228600" indent="-228600">
              <a:spcBef>
                <a:spcPts val="0"/>
              </a:spcBef>
              <a:buAutoNum type="alphaLcParenR"/>
            </a:pPr>
            <a:r>
              <a:rPr lang="en-US" sz="1200" b="0" i="0" u="none" strike="noStrike" baseline="0"/>
              <a:t>Date of last distribution:</a:t>
            </a:r>
          </a:p>
          <a:p>
            <a:pPr>
              <a:spcBef>
                <a:spcPts val="0"/>
              </a:spcBef>
            </a:pPr>
            <a:endParaRPr lang="en-US" sz="1200" b="0" i="0" u="none" strike="noStrike" baseline="0"/>
          </a:p>
          <a:p>
            <a:pPr>
              <a:spcBef>
                <a:spcPts val="0"/>
              </a:spcBef>
            </a:pPr>
            <a:r>
              <a:rPr lang="en-US" sz="1200" u="sng"/>
              <a:t>Process:</a:t>
            </a:r>
          </a:p>
          <a:p>
            <a:r>
              <a:rPr lang="en-US" sz="1200"/>
              <a:t>- Purchase buddy poppies from Department using order form.</a:t>
            </a:r>
          </a:p>
          <a:p>
            <a:r>
              <a:rPr lang="en-US" sz="1200"/>
              <a:t>- Conduct buddy poppy drive turning money over to Quartermaster.</a:t>
            </a:r>
          </a:p>
          <a:p>
            <a:pPr>
              <a:spcBef>
                <a:spcPts val="0"/>
              </a:spcBef>
            </a:pPr>
            <a:r>
              <a:rPr lang="en-US" sz="1200"/>
              <a:t>- Report on drive on Department dashboard under VFWCA.org.</a:t>
            </a:r>
          </a:p>
          <a:p>
            <a:pPr>
              <a:spcBef>
                <a:spcPts val="0"/>
              </a:spcBef>
            </a:pPr>
            <a:r>
              <a:rPr lang="en-US" sz="1200"/>
              <a:t>_______________________________________________________________________________________________________</a:t>
            </a:r>
          </a:p>
          <a:p>
            <a:pPr>
              <a:spcBef>
                <a:spcPts val="0"/>
              </a:spcBef>
            </a:pPr>
            <a:endParaRPr lang="en-US" sz="1200" b="0" i="0" u="none" strike="noStrike" baseline="0"/>
          </a:p>
          <a:p>
            <a:pPr algn="l"/>
            <a:r>
              <a:rPr lang="en-US" sz="1200" b="0" i="0" u="none" strike="noStrike" baseline="0"/>
              <a:t>13) Does the Post have a membership committee? (MINOR)</a:t>
            </a:r>
          </a:p>
          <a:p>
            <a:pPr marL="228600" indent="-228600" algn="l">
              <a:buAutoNum type="alphaLcParenR"/>
            </a:pPr>
            <a:r>
              <a:rPr lang="en-US" sz="1200" b="0" i="0" u="none" strike="noStrike" baseline="0"/>
              <a:t>Does the Post have a viable recruiting and retention plan? (MINOR)</a:t>
            </a:r>
          </a:p>
          <a:p>
            <a:pPr algn="l"/>
            <a:r>
              <a:rPr lang="en-US" sz="1200"/>
              <a:t>_______________________________________________________________________________________________________</a:t>
            </a:r>
          </a:p>
          <a:p>
            <a:pPr algn="l"/>
            <a:endParaRPr lang="en-US" sz="1200" b="0" i="0" u="none" strike="noStrike" baseline="0"/>
          </a:p>
          <a:p>
            <a:pPr algn="l"/>
            <a:r>
              <a:rPr lang="en-US" sz="1200" b="0" i="0" strike="noStrike" baseline="0"/>
              <a:t>14) Do the elected Trustees review the monthly report of receipts and expenditures?(MAJOR)</a:t>
            </a:r>
          </a:p>
          <a:p>
            <a:pPr algn="l"/>
            <a:endParaRPr lang="en-US" sz="1200" b="0" i="0" u="none" strike="noStrike" baseline="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49185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047750"/>
            <a:ext cx="7902575" cy="3028521"/>
          </a:xfrm>
        </p:spPr>
        <p:txBody>
          <a:bodyPr/>
          <a:lstStyle/>
          <a:p>
            <a:pPr algn="l"/>
            <a:r>
              <a:rPr lang="en-US" sz="1200" b="0" i="0" u="none" strike="noStrike" baseline="0"/>
              <a:t>15) Do the elected Trustees audit quarterly all books and records of the Post Quartermaster, Post Adjutant and any activity, clubroom, holding company or unit sponsored, conducted or operated by, for or on behalf of the Post? (MAJOR)</a:t>
            </a:r>
          </a:p>
          <a:p>
            <a:pPr marL="228600" indent="-228600" algn="l">
              <a:buAutoNum type="alphaLcParenR"/>
            </a:pPr>
            <a:r>
              <a:rPr lang="en-US" sz="1200" b="0" i="0" u="none" strike="noStrike" baseline="0"/>
              <a:t>Date of last quarterly audit:</a:t>
            </a:r>
          </a:p>
          <a:p>
            <a:pPr algn="l"/>
            <a:endParaRPr lang="en-US" sz="1200"/>
          </a:p>
          <a:p>
            <a:pPr algn="l"/>
            <a:r>
              <a:rPr lang="en-US" sz="1200" b="0" i="0" u="none" strike="noStrike" baseline="0"/>
              <a:t>Process:</a:t>
            </a:r>
          </a:p>
          <a:p>
            <a:pPr algn="l"/>
            <a:r>
              <a:rPr lang="en-US" sz="1200"/>
              <a:t>- Quartermaster and Adjutant will provide all records required to support the trustee audits.</a:t>
            </a:r>
          </a:p>
          <a:p>
            <a:pPr algn="l"/>
            <a:r>
              <a:rPr lang="en-US" sz="1200"/>
              <a:t>- Trustees will conduct and audit of the books and with sign audit or make report to post membership on audit issues.</a:t>
            </a:r>
          </a:p>
          <a:p>
            <a:pPr algn="l"/>
            <a:r>
              <a:rPr lang="en-US" sz="1200"/>
              <a:t>- Commander will review and sign audit.</a:t>
            </a:r>
          </a:p>
          <a:p>
            <a:r>
              <a:rPr lang="en-US" sz="1200"/>
              <a:t>- Completed audit will be submit to Department Quartermaster before the 30</a:t>
            </a:r>
            <a:r>
              <a:rPr lang="en-US" sz="1200" baseline="30000"/>
              <a:t>th</a:t>
            </a:r>
            <a:r>
              <a:rPr lang="en-US" sz="1200"/>
              <a:t> day following the end of the quarter.</a:t>
            </a:r>
          </a:p>
          <a:p>
            <a:r>
              <a:rPr lang="en-US" sz="1200" b="0" i="0" u="none" strike="noStrike" baseline="0"/>
              <a:t>______________________________________________________________________________________________________</a:t>
            </a:r>
          </a:p>
          <a:p>
            <a:pPr algn="l"/>
            <a:endParaRPr lang="en-US" sz="1200"/>
          </a:p>
          <a:p>
            <a:pPr algn="l"/>
            <a:r>
              <a:rPr lang="en-US" sz="1200" b="0" i="0" u="none" strike="noStrike" baseline="0"/>
              <a:t>16) Post funds: (MINOR)only if no information is provided</a:t>
            </a:r>
          </a:p>
          <a:p>
            <a:pPr algn="l"/>
            <a:r>
              <a:rPr lang="en-US" sz="1200"/>
              <a:t>a-e</a:t>
            </a:r>
          </a:p>
          <a:p>
            <a:pPr algn="l"/>
            <a:r>
              <a:rPr lang="en-US" sz="1200">
                <a:latin typeface="*Arial-17470-Identity-H"/>
              </a:rPr>
              <a:t>______________________________________________________________________________________________________</a:t>
            </a:r>
            <a:endParaRPr lang="en-US" sz="120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2703294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123950"/>
            <a:ext cx="7902575" cy="3065455"/>
          </a:xfrm>
        </p:spPr>
        <p:txBody>
          <a:bodyPr/>
          <a:lstStyle/>
          <a:p>
            <a:r>
              <a:rPr lang="en-US" sz="1200" b="0" i="0" u="none" strike="noStrike" baseline="0"/>
              <a:t>16) Post funds:</a:t>
            </a:r>
          </a:p>
          <a:p>
            <a:r>
              <a:rPr lang="en-US" sz="1200" b="0" i="0" u="none" strike="noStrike" baseline="0"/>
              <a:t>f) Amount of Quartermaster Bond (MAJOR)</a:t>
            </a:r>
          </a:p>
          <a:p>
            <a:r>
              <a:rPr lang="en-US" sz="1200"/>
              <a:t>_______________________________________________________________________________________________________</a:t>
            </a:r>
          </a:p>
          <a:p>
            <a:endParaRPr lang="en-US" sz="1200"/>
          </a:p>
          <a:p>
            <a:r>
              <a:rPr lang="en-US" sz="1200" b="0" i="0" u="none" strike="noStrike" baseline="0"/>
              <a:t>16) Post funds:</a:t>
            </a:r>
          </a:p>
          <a:p>
            <a:pPr algn="l"/>
            <a:r>
              <a:rPr lang="en-US" sz="1200" b="0" i="0" u="none" strike="noStrike" baseline="0"/>
              <a:t>g) Do all account ledger balances match the balance of reconciled bank statements? (MAJOR)</a:t>
            </a:r>
          </a:p>
          <a:p>
            <a:pPr algn="l"/>
            <a:r>
              <a:rPr lang="en-US" sz="1200"/>
              <a:t>_______________________________________________________________________________________________________</a:t>
            </a:r>
          </a:p>
          <a:p>
            <a:pPr algn="l"/>
            <a:endParaRPr lang="en-US" sz="1200"/>
          </a:p>
          <a:p>
            <a:pPr algn="l"/>
            <a:r>
              <a:rPr lang="en-US" sz="1200" b="0" i="0" u="none" strike="noStrike" baseline="0"/>
              <a:t>16) Post funds:</a:t>
            </a:r>
          </a:p>
          <a:p>
            <a:pPr algn="l"/>
            <a:r>
              <a:rPr lang="en-US" sz="1200" b="0" i="0" u="none" strike="noStrike" baseline="0"/>
              <a:t>h) Is the Quartermaster Bond (f) greater than the total of all accounts (e)? (MAJOR)</a:t>
            </a:r>
          </a:p>
          <a:p>
            <a:pPr algn="l"/>
            <a:r>
              <a:rPr lang="en-US" sz="1200"/>
              <a:t>_______________________________________________________________________________________________________</a:t>
            </a:r>
          </a:p>
          <a:p>
            <a:pPr algn="l"/>
            <a:endParaRPr lang="en-US" sz="1200"/>
          </a:p>
          <a:p>
            <a:pPr algn="l"/>
            <a:r>
              <a:rPr lang="en-US" sz="1200" b="0" i="0" u="none" strike="noStrike" baseline="0"/>
              <a:t>17) Name of bonding company: / Expiration date of bond:</a:t>
            </a:r>
          </a:p>
          <a:p>
            <a:pPr algn="l"/>
            <a:r>
              <a:rPr lang="en-US" sz="1200"/>
              <a:t>_______________________________________________________________________________________________________</a:t>
            </a:r>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2535110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
        <p:nvSpPr>
          <p:cNvPr id="2" name="Rectangle 3">
            <a:extLst>
              <a:ext uri="{FF2B5EF4-FFF2-40B4-BE49-F238E27FC236}">
                <a16:creationId xmlns:a16="http://schemas.microsoft.com/office/drawing/2014/main" id="{F0EFA79F-3308-779E-8C4D-B0275FB17A7C}"/>
              </a:ext>
            </a:extLst>
          </p:cNvPr>
          <p:cNvSpPr txBox="1">
            <a:spLocks/>
          </p:cNvSpPr>
          <p:nvPr/>
        </p:nvSpPr>
        <p:spPr bwMode="auto">
          <a:xfrm>
            <a:off x="620712" y="1047750"/>
            <a:ext cx="7902575" cy="365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1200" kern="0"/>
              <a:t>18) Are additional officers accountable for funds bonded in accordance with Section 703 of the National Bylaws? (MAJOR)</a:t>
            </a:r>
          </a:p>
          <a:p>
            <a:endParaRPr lang="en-US" sz="1200" kern="0"/>
          </a:p>
          <a:p>
            <a:r>
              <a:rPr lang="en-US" sz="1200" u="sng" kern="0"/>
              <a:t>Process:</a:t>
            </a:r>
          </a:p>
          <a:p>
            <a:r>
              <a:rPr lang="en-US" sz="1200" kern="0"/>
              <a:t>- Identify all Post officers that have access to post funds to include Chairpersons.</a:t>
            </a:r>
          </a:p>
          <a:p>
            <a:r>
              <a:rPr lang="en-US" sz="1200" kern="0"/>
              <a:t>- Submit Bonding paperwork  for each officer or chairperson for more than the total they will have access to. (Quartermaster will be bonded for all accounts)</a:t>
            </a:r>
          </a:p>
          <a:p>
            <a:r>
              <a:rPr lang="en-US" sz="1200" kern="0"/>
              <a:t>- All bonds must be completed annually before August 31</a:t>
            </a:r>
            <a:r>
              <a:rPr lang="en-US" sz="1200" kern="0" baseline="30000"/>
              <a:t>st</a:t>
            </a:r>
            <a:r>
              <a:rPr lang="en-US" sz="1200" kern="0"/>
              <a:t>. (If Non-VFW outside bonding is used must provide a copy before bonding due date) </a:t>
            </a:r>
          </a:p>
          <a:p>
            <a:r>
              <a:rPr lang="en-US" sz="1200" kern="0"/>
              <a:t>_______________________________________________________________________________________________________</a:t>
            </a:r>
          </a:p>
          <a:p>
            <a:endParaRPr lang="en-US" sz="1200" kern="0"/>
          </a:p>
          <a:p>
            <a:pPr algn="l"/>
            <a:r>
              <a:rPr lang="en-US" sz="1200" b="0" i="0" u="none" strike="noStrike" baseline="0"/>
              <a:t>19) Does the Post Quartermaster ...</a:t>
            </a:r>
          </a:p>
          <a:p>
            <a:pPr marL="228600" indent="-228600" algn="l">
              <a:buAutoNum type="alphaLcParenR"/>
            </a:pPr>
            <a:r>
              <a:rPr lang="en-US" sz="1200" b="0" i="0" u="none" strike="noStrike" baseline="0"/>
              <a:t>Maintain books and records in a legible and uniform format?</a:t>
            </a:r>
          </a:p>
          <a:p>
            <a:pPr algn="l"/>
            <a:endParaRPr lang="en-US" sz="1200" kern="0"/>
          </a:p>
          <a:p>
            <a:pPr algn="l"/>
            <a:r>
              <a:rPr lang="en-US" altLang="en-US" sz="1200" u="sng">
                <a:solidFill>
                  <a:schemeClr val="tx1"/>
                </a:solidFill>
                <a:latin typeface="+mn-lt"/>
              </a:rPr>
              <a:t>Best Practice:</a:t>
            </a:r>
          </a:p>
          <a:p>
            <a:pPr algn="l"/>
            <a:r>
              <a:rPr lang="en-US" altLang="en-US" sz="1200">
                <a:solidFill>
                  <a:schemeClr val="tx1"/>
                </a:solidFill>
                <a:latin typeface="+mn-lt"/>
              </a:rPr>
              <a:t>- Create and maintain an Inspection binder with reportable documents</a:t>
            </a:r>
          </a:p>
          <a:p>
            <a:pPr algn="l"/>
            <a:endParaRPr lang="en-US" sz="1200" kern="0"/>
          </a:p>
          <a:p>
            <a:endParaRPr lang="en-US" sz="1200" kern="0"/>
          </a:p>
        </p:txBody>
      </p:sp>
    </p:spTree>
    <p:extLst>
      <p:ext uri="{BB962C8B-B14F-4D97-AF65-F5344CB8AC3E}">
        <p14:creationId xmlns:p14="http://schemas.microsoft.com/office/powerpoint/2010/main" val="190065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895350"/>
            <a:ext cx="7902575" cy="3065455"/>
          </a:xfrm>
        </p:spPr>
        <p:txBody>
          <a:bodyPr/>
          <a:lstStyle/>
          <a:p>
            <a:r>
              <a:rPr lang="en-US" sz="1200" b="0" i="0" u="none" strike="noStrike" baseline="0"/>
              <a:t>19) Does the Post Quartermaster ...</a:t>
            </a:r>
          </a:p>
          <a:p>
            <a:r>
              <a:rPr lang="en-US" sz="1200" b="0" i="0" u="none" strike="noStrike" baseline="0"/>
              <a:t>b) Receive and properly transmit membership dues as required? (MINOR)</a:t>
            </a:r>
          </a:p>
          <a:p>
            <a:endParaRPr lang="en-US" sz="1200"/>
          </a:p>
          <a:p>
            <a:r>
              <a:rPr lang="en-US" sz="1200"/>
              <a:t>_______________________________________________________________________________________________________</a:t>
            </a:r>
          </a:p>
          <a:p>
            <a:endParaRPr lang="en-US" sz="1200"/>
          </a:p>
          <a:p>
            <a:r>
              <a:rPr lang="en-US" sz="1200" b="0" i="0" u="none" strike="noStrike" baseline="0"/>
              <a:t>19) Does the Post Quartermaster ...</a:t>
            </a:r>
          </a:p>
          <a:p>
            <a:r>
              <a:rPr lang="en-US" sz="1200" b="0" i="0" u="none" strike="noStrike" baseline="0"/>
              <a:t>c) Maintain a relief fund in accordance with Section 219 of the National Bylaws? (MAJOR)</a:t>
            </a:r>
          </a:p>
          <a:p>
            <a:endParaRPr lang="en-US" sz="1200"/>
          </a:p>
          <a:p>
            <a:r>
              <a:rPr lang="en-US" sz="1200"/>
              <a:t>_______________________________________________________________________________________________________</a:t>
            </a:r>
          </a:p>
          <a:p>
            <a:endParaRPr lang="en-US" sz="1200"/>
          </a:p>
          <a:p>
            <a:r>
              <a:rPr lang="en-US" sz="1200" b="0" i="0" u="none" strike="noStrike" baseline="0"/>
              <a:t>19) Does the Post Quartermaster ...</a:t>
            </a:r>
          </a:p>
          <a:p>
            <a:r>
              <a:rPr lang="en-US" sz="1200" b="0" i="0" u="none" strike="noStrike" baseline="0"/>
              <a:t>d) Have care and custody of all committee funds? (MAJOR)</a:t>
            </a:r>
          </a:p>
          <a:p>
            <a:endParaRPr lang="en-US" sz="1200"/>
          </a:p>
          <a:p>
            <a:r>
              <a:rPr lang="en-US" sz="1200"/>
              <a:t>_______________________________________________________________________________________________________</a:t>
            </a:r>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3568680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971550"/>
            <a:ext cx="7902575" cy="2899255"/>
          </a:xfrm>
        </p:spPr>
        <p:txBody>
          <a:bodyPr/>
          <a:lstStyle/>
          <a:p>
            <a:r>
              <a:rPr lang="en-US" sz="1200" b="0" i="0" u="none" strike="noStrike" baseline="0"/>
              <a:t>19) Does the Post Quartermaster ...</a:t>
            </a:r>
          </a:p>
          <a:p>
            <a:r>
              <a:rPr lang="en-US" sz="1200" b="0" i="0" u="none" strike="noStrike" baseline="0"/>
              <a:t>e) Report on transactions concerning receipts and expenditures at Post meetings? (MINOR)</a:t>
            </a:r>
          </a:p>
          <a:p>
            <a:endParaRPr lang="en-US" sz="1200"/>
          </a:p>
          <a:p>
            <a:r>
              <a:rPr lang="en-US" sz="1200"/>
              <a:t>_______________________________________________________________________________________________________</a:t>
            </a:r>
          </a:p>
          <a:p>
            <a:endParaRPr lang="en-US" sz="1200"/>
          </a:p>
          <a:p>
            <a:r>
              <a:rPr lang="en-US" sz="1200" b="0" i="0" u="none" strike="noStrike" baseline="0"/>
              <a:t>19) Does the Post Quartermaster ...</a:t>
            </a:r>
          </a:p>
          <a:p>
            <a:r>
              <a:rPr lang="en-US" sz="1200" b="0" i="0" u="none" strike="noStrike" baseline="0"/>
              <a:t>f) File appropriate forms as required by federal, state and local statues? (MINOR)</a:t>
            </a:r>
          </a:p>
          <a:p>
            <a:endParaRPr lang="en-US" sz="1200"/>
          </a:p>
          <a:p>
            <a:r>
              <a:rPr lang="en-US" sz="1200"/>
              <a:t>_______________________________________________________________________________________________________</a:t>
            </a:r>
          </a:p>
          <a:p>
            <a:endParaRPr lang="en-US" sz="1200"/>
          </a:p>
          <a:p>
            <a:r>
              <a:rPr lang="en-US" sz="1300" b="0" i="0" u="none" strike="noStrike" baseline="0"/>
              <a:t>19) Does the Post Quartermaster ...</a:t>
            </a:r>
          </a:p>
          <a:p>
            <a:r>
              <a:rPr lang="en-US" sz="1300" b="0" i="0" u="none" strike="noStrike" baseline="0"/>
              <a:t>g) Date of last 990 filing:</a:t>
            </a:r>
            <a:endParaRPr lang="en-US" sz="1300"/>
          </a:p>
          <a:p>
            <a:r>
              <a:rPr lang="en-US" sz="1300" b="0" i="0" u="none" strike="noStrike" baseline="0"/>
              <a:t>h) Is the 990-filing available for public inspection? (MINOR)</a:t>
            </a:r>
            <a:endParaRPr lang="en-US" sz="130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2221521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971550"/>
            <a:ext cx="7902575" cy="3287054"/>
          </a:xfrm>
        </p:spPr>
        <p:txBody>
          <a:bodyPr/>
          <a:lstStyle/>
          <a:p>
            <a:r>
              <a:rPr lang="en-US" sz="1200" b="0" i="0" u="none" strike="noStrike" baseline="0"/>
              <a:t>20) Post Federal Employee Identification Number (EIN):</a:t>
            </a:r>
          </a:p>
          <a:p>
            <a:endParaRPr lang="en-US" sz="1200"/>
          </a:p>
          <a:p>
            <a:r>
              <a:rPr lang="en-US" sz="1200"/>
              <a:t>_______________________________________________________________________________________________________</a:t>
            </a:r>
          </a:p>
          <a:p>
            <a:endParaRPr lang="en-US" sz="1200"/>
          </a:p>
          <a:p>
            <a:r>
              <a:rPr lang="en-US" sz="1200" b="0" i="0" u="none" strike="noStrike" baseline="0"/>
              <a:t>21) Are all expenditures voted on by the Post membership and approved by the Post Commander? (MAJOR)</a:t>
            </a:r>
          </a:p>
          <a:p>
            <a:endParaRPr lang="en-US" sz="1200"/>
          </a:p>
          <a:p>
            <a:r>
              <a:rPr lang="en-US" sz="1200"/>
              <a:t>_______________________________________________________________________________________________________</a:t>
            </a:r>
          </a:p>
          <a:p>
            <a:endParaRPr lang="en-US" sz="1200"/>
          </a:p>
          <a:p>
            <a:r>
              <a:rPr lang="en-US" sz="1200" b="0" i="0" u="none" strike="noStrike" baseline="0"/>
              <a:t>22) Are expenditures from the relief fund in accordance with Section 219 of the National Bylaws? (MAJOR)</a:t>
            </a:r>
          </a:p>
          <a:p>
            <a:endParaRPr lang="en-US" sz="1200"/>
          </a:p>
          <a:p>
            <a:r>
              <a:rPr lang="en-US" sz="1200"/>
              <a:t>_______________________________________________________________________________________________________</a:t>
            </a:r>
          </a:p>
          <a:p>
            <a:endParaRPr lang="en-US" sz="1200"/>
          </a:p>
          <a:p>
            <a:r>
              <a:rPr lang="en-US" sz="1200" b="0" i="0" u="none" strike="noStrike" baseline="0"/>
              <a:t>23) Are signature(s) authorizing the disbursement of funds done in accordance with Post Bylaws? (MAJOR)</a:t>
            </a:r>
          </a:p>
          <a:p>
            <a:endParaRPr lang="en-US" sz="1200"/>
          </a:p>
          <a:p>
            <a:r>
              <a:rPr lang="en-US" sz="1200"/>
              <a:t>_______________________________________________________________________________________________________</a:t>
            </a:r>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4100098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123950"/>
            <a:ext cx="7902575" cy="3065455"/>
          </a:xfrm>
        </p:spPr>
        <p:txBody>
          <a:bodyPr/>
          <a:lstStyle/>
          <a:p>
            <a:r>
              <a:rPr lang="en-US" sz="1200" b="0" i="0" u="none" strike="noStrike" baseline="0"/>
              <a:t>24) Are checks pre-signed by any authorized officer? (MAJOR)</a:t>
            </a:r>
          </a:p>
          <a:p>
            <a:endParaRPr lang="en-US" sz="1200"/>
          </a:p>
          <a:p>
            <a:r>
              <a:rPr lang="en-US" sz="1200"/>
              <a:t>_______________________________________________________________________________________________________</a:t>
            </a:r>
          </a:p>
          <a:p>
            <a:endParaRPr lang="en-US" sz="1200"/>
          </a:p>
          <a:p>
            <a:r>
              <a:rPr lang="en-US" sz="1200" b="0" i="0" u="none" strike="noStrike" baseline="0"/>
              <a:t>25) Does the Post own real property?</a:t>
            </a:r>
          </a:p>
          <a:p>
            <a:r>
              <a:rPr lang="en-US" sz="1200" b="0" i="0" u="none" strike="noStrike" baseline="0"/>
              <a:t>a) Appraised Value:</a:t>
            </a:r>
            <a:endParaRPr lang="en-US" sz="1200"/>
          </a:p>
          <a:p>
            <a:r>
              <a:rPr lang="en-US" sz="1200" b="0" i="0" u="none" strike="noStrike" baseline="0"/>
              <a:t>b) Title Holder·</a:t>
            </a:r>
          </a:p>
          <a:p>
            <a:endParaRPr lang="en-US" sz="1200"/>
          </a:p>
          <a:p>
            <a:r>
              <a:rPr lang="en-US" sz="1200"/>
              <a:t>_______________________________________________________________________________________________________</a:t>
            </a:r>
          </a:p>
          <a:p>
            <a:endParaRPr lang="en-US" sz="1200"/>
          </a:p>
          <a:p>
            <a:r>
              <a:rPr lang="en-US" sz="1200"/>
              <a:t>26) Does the Post carry all proper types of insurance? (MAJOR)</a:t>
            </a:r>
          </a:p>
          <a:p>
            <a:pPr marL="228600" indent="-228600">
              <a:buAutoNum type="alphaLcParenR"/>
            </a:pPr>
            <a:r>
              <a:rPr lang="en-US" sz="1200"/>
              <a:t>Are both the </a:t>
            </a:r>
            <a:r>
              <a:rPr lang="en-US" sz="1200" b="0" i="0" u="none" strike="noStrike" baseline="0"/>
              <a:t>Veterans of Foreign Wars of the United States and Department named as additional insureds?(MAJOR)</a:t>
            </a:r>
          </a:p>
          <a:p>
            <a:pPr marL="228600" indent="-228600">
              <a:buAutoNum type="alphaLcParenR"/>
            </a:pPr>
            <a:endParaRPr lang="en-US" sz="1200"/>
          </a:p>
          <a:p>
            <a:r>
              <a:rPr lang="en-US" sz="1200"/>
              <a:t>_______________________________________________________________________________________________________</a:t>
            </a:r>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2594550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7BBF7B84-F95C-6235-1CF7-286F1B2DDE96}"/>
              </a:ext>
            </a:extLst>
          </p:cNvPr>
          <p:cNvSpPr>
            <a:spLocks noGrp="1"/>
          </p:cNvSpPr>
          <p:nvPr>
            <p:ph type="title"/>
          </p:nvPr>
        </p:nvSpPr>
        <p:spPr>
          <a:xfrm>
            <a:off x="152400" y="133350"/>
            <a:ext cx="8839200" cy="381000"/>
          </a:xfrm>
        </p:spPr>
        <p:txBody>
          <a:bodyPr/>
          <a:lstStyle/>
          <a:p>
            <a:pPr eaLnBrk="1" hangingPunct="1"/>
            <a:r>
              <a:rPr lang="en-US" altLang="en-US" sz="2400">
                <a:latin typeface="+mn-lt"/>
              </a:rPr>
              <a:t>ADJENDA</a:t>
            </a:r>
          </a:p>
        </p:txBody>
      </p:sp>
      <p:sp>
        <p:nvSpPr>
          <p:cNvPr id="11266" name="Text Placeholder 2">
            <a:extLst>
              <a:ext uri="{FF2B5EF4-FFF2-40B4-BE49-F238E27FC236}">
                <a16:creationId xmlns:a16="http://schemas.microsoft.com/office/drawing/2014/main" id="{02CD8A6E-065F-77D1-CF45-7F9450AB1502}"/>
              </a:ext>
            </a:extLst>
          </p:cNvPr>
          <p:cNvSpPr>
            <a:spLocks noGrp="1"/>
          </p:cNvSpPr>
          <p:nvPr>
            <p:ph type="body" idx="1"/>
          </p:nvPr>
        </p:nvSpPr>
        <p:spPr>
          <a:xfrm>
            <a:off x="2343150" y="1186755"/>
            <a:ext cx="4457700" cy="2769989"/>
          </a:xfrm>
        </p:spPr>
        <p:txBody>
          <a:bodyPr/>
          <a:lstStyle/>
          <a:p>
            <a:pPr eaLnBrk="1" hangingPunct="1">
              <a:spcBef>
                <a:spcPct val="0"/>
              </a:spcBef>
              <a:buFontTx/>
              <a:buChar char="•"/>
            </a:pPr>
            <a:r>
              <a:rPr lang="en-US" altLang="en-US" sz="1800" dirty="0">
                <a:latin typeface="+mn-lt"/>
              </a:rPr>
              <a:t>Major and Minor Inspections Requirements</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Corrections by the numbers</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Supplemental Corrections by the numbers</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Post officer responsibilities</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Questions</a:t>
            </a:r>
          </a:p>
          <a:p>
            <a:pPr eaLnBrk="1" hangingPunct="1">
              <a:spcBef>
                <a:spcPct val="0"/>
              </a:spcBef>
              <a:buFontTx/>
              <a:buChar char="•"/>
            </a:pPr>
            <a:endParaRPr lang="en-US" altLang="en-US" sz="1800" dirty="0">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047750"/>
            <a:ext cx="7902575" cy="1514261"/>
          </a:xfrm>
        </p:spPr>
        <p:txBody>
          <a:bodyPr/>
          <a:lstStyle/>
          <a:p>
            <a:r>
              <a:rPr lang="en-US" sz="1200"/>
              <a:t>27) Does the Post retain doc</a:t>
            </a:r>
            <a:r>
              <a:rPr lang="en-US" sz="1200" b="0" i="0" u="none" strike="noStrike" baseline="0"/>
              <a:t>uments in accordance with the Department's Document Retention Policy?(MINOR)</a:t>
            </a:r>
          </a:p>
          <a:p>
            <a:endParaRPr lang="en-US" sz="1200"/>
          </a:p>
          <a:p>
            <a:r>
              <a:rPr lang="en-US" sz="1200"/>
              <a:t>_______________________________________________________________________________________________________</a:t>
            </a:r>
          </a:p>
          <a:p>
            <a:endParaRPr lang="en-US" sz="1200"/>
          </a:p>
          <a:p>
            <a:r>
              <a:rPr lang="en-US" sz="1200"/>
              <a:t>28) Does the Post operate a </a:t>
            </a:r>
            <a:r>
              <a:rPr lang="en-US" sz="1200" b="0" i="0" u="none" strike="noStrike" baseline="0"/>
              <a:t>clubroom/canteen or other state licensed entity?(Department Inspection Form May Be Required)</a:t>
            </a:r>
          </a:p>
          <a:p>
            <a:endParaRPr lang="en-US" sz="1200"/>
          </a:p>
          <a:p>
            <a:r>
              <a:rPr lang="en-US" sz="1200"/>
              <a:t>_______________________________________________________________________________________________________</a:t>
            </a:r>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extLst>
      <p:ext uri="{BB962C8B-B14F-4D97-AF65-F5344CB8AC3E}">
        <p14:creationId xmlns:p14="http://schemas.microsoft.com/office/powerpoint/2010/main" val="2214122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SUPPLEMENTAL CORRECTION </a:t>
            </a:r>
            <a:br>
              <a:rPr lang="en-US" altLang="en-US" sz="2400" kern="0" dirty="0">
                <a:latin typeface="+mn-lt"/>
              </a:rPr>
            </a:br>
            <a:r>
              <a:rPr lang="en-US" altLang="en-US" sz="2400" kern="0" dirty="0">
                <a:latin typeface="+mn-lt"/>
              </a:rPr>
              <a:t>BY THE NUMBER</a:t>
            </a:r>
          </a:p>
        </p:txBody>
      </p:sp>
      <p:sp>
        <p:nvSpPr>
          <p:cNvPr id="2" name="TextBox 1">
            <a:extLst>
              <a:ext uri="{FF2B5EF4-FFF2-40B4-BE49-F238E27FC236}">
                <a16:creationId xmlns:a16="http://schemas.microsoft.com/office/drawing/2014/main" id="{BC4F09A6-5EF6-0EA3-95ED-853BB51E38A4}"/>
              </a:ext>
            </a:extLst>
          </p:cNvPr>
          <p:cNvSpPr txBox="1"/>
          <p:nvPr/>
        </p:nvSpPr>
        <p:spPr>
          <a:xfrm>
            <a:off x="647700" y="895350"/>
            <a:ext cx="7848600" cy="2769989"/>
          </a:xfrm>
          <a:prstGeom prst="rect">
            <a:avLst/>
          </a:prstGeom>
          <a:noFill/>
        </p:spPr>
        <p:txBody>
          <a:bodyPr wrap="square" rtlCol="0">
            <a:spAutoFit/>
          </a:bodyPr>
          <a:lstStyle/>
          <a:p>
            <a:r>
              <a:rPr lang="en-US" sz="1400" b="1" i="0" u="none" strike="noStrike" baseline="0" dirty="0">
                <a:solidFill>
                  <a:srgbClr val="000000"/>
                </a:solidFill>
                <a:latin typeface="+mn-lt"/>
              </a:rPr>
              <a:t>Additional State Documentation </a:t>
            </a:r>
            <a:r>
              <a:rPr lang="en-US" sz="1800" b="0" i="0" u="none" strike="noStrike" baseline="0" dirty="0">
                <a:solidFill>
                  <a:srgbClr val="000000"/>
                </a:solidFill>
                <a:latin typeface="Calibri" panose="020F0502020204030204" pitchFamily="34" charset="0"/>
              </a:rPr>
              <a:t>	</a:t>
            </a:r>
          </a:p>
          <a:p>
            <a:pPr marL="228600" indent="-228600" algn="l">
              <a:buAutoNum type="arabicPeriod"/>
            </a:pPr>
            <a:r>
              <a:rPr lang="en-US" sz="1200" b="0" i="0" u="none" strike="noStrike" baseline="0" dirty="0">
                <a:latin typeface="+mn-lt"/>
              </a:rPr>
              <a:t>Whenever there is an election of new corporate officers or at least every two years from the date of incorporation, a Statement of Information Form (SI-100) is filed with the Secretary of State’s Office? (MINOR)</a:t>
            </a:r>
          </a:p>
          <a:p>
            <a:pPr algn="l"/>
            <a:endParaRPr lang="en-US" sz="1200" dirty="0">
              <a:latin typeface="+mn-lt"/>
            </a:endParaRPr>
          </a:p>
          <a:p>
            <a:pPr algn="l"/>
            <a:r>
              <a:rPr lang="en-US" sz="1200" dirty="0">
                <a:latin typeface="+mn-lt"/>
              </a:rPr>
              <a:t>____________________________________________________________________________________________________</a:t>
            </a:r>
          </a:p>
          <a:p>
            <a:pPr algn="l"/>
            <a:endParaRPr lang="en-US" sz="1200" dirty="0">
              <a:latin typeface="+mn-lt"/>
            </a:endParaRPr>
          </a:p>
          <a:p>
            <a:pPr algn="l"/>
            <a:r>
              <a:rPr lang="en-US" sz="1200" dirty="0">
                <a:latin typeface="+mn-lt"/>
              </a:rPr>
              <a:t>2. If the Post is registered as a Public Benefit Corporation and/or sales are more than$25,000 annually, has the Form RRF-1 been filed with the Federal 990 or CT-TR-1attached with the Registry of Charitable Trusts and is it current? (MINOR)</a:t>
            </a:r>
            <a:endParaRPr lang="en-US" sz="1200" b="0" i="0" u="none" strike="noStrike" baseline="0" dirty="0">
              <a:solidFill>
                <a:srgbClr val="000000"/>
              </a:solidFill>
              <a:latin typeface="+mn-lt"/>
            </a:endParaRPr>
          </a:p>
          <a:p>
            <a:r>
              <a:rPr lang="en-US" sz="1200" b="0" i="0" u="none" strike="noStrike" baseline="0" dirty="0">
                <a:solidFill>
                  <a:srgbClr val="000000"/>
                </a:solidFill>
                <a:latin typeface="+mn-lt"/>
              </a:rPr>
              <a:t> </a:t>
            </a:r>
          </a:p>
          <a:p>
            <a:r>
              <a:rPr lang="en-US" sz="1200" b="0" i="0" u="none" strike="noStrike" baseline="0" dirty="0">
                <a:solidFill>
                  <a:srgbClr val="000000"/>
                </a:solidFill>
                <a:latin typeface="+mn-lt"/>
              </a:rPr>
              <a:t>____________________________________________________________________________________________________</a:t>
            </a:r>
          </a:p>
          <a:p>
            <a:endParaRPr lang="en-US" sz="1200" b="0" i="0" u="none" strike="noStrike" baseline="0" dirty="0">
              <a:solidFill>
                <a:srgbClr val="000000"/>
              </a:solidFill>
              <a:latin typeface="+mn-lt"/>
            </a:endParaRPr>
          </a:p>
          <a:p>
            <a:pPr algn="l"/>
            <a:r>
              <a:rPr lang="en-US" sz="1200" b="0" i="0" u="none" strike="noStrike" baseline="0" dirty="0">
                <a:solidFill>
                  <a:srgbClr val="000000"/>
                </a:solidFill>
                <a:latin typeface="+mn-lt"/>
              </a:rPr>
              <a:t>3. Has the State </a:t>
            </a:r>
            <a:r>
              <a:rPr lang="en-US" sz="1200" b="0" i="0" u="none" strike="noStrike" baseline="0" dirty="0" err="1">
                <a:solidFill>
                  <a:srgbClr val="000000"/>
                </a:solidFill>
                <a:latin typeface="+mn-lt"/>
              </a:rPr>
              <a:t>FTB</a:t>
            </a:r>
            <a:r>
              <a:rPr lang="en-US" sz="1200" b="0" i="0" u="none" strike="noStrike" baseline="0" dirty="0">
                <a:solidFill>
                  <a:srgbClr val="000000"/>
                </a:solidFill>
                <a:latin typeface="+mn-lt"/>
              </a:rPr>
              <a:t> 199/199N been filed and is it current? (MINOR)</a:t>
            </a:r>
          </a:p>
          <a:p>
            <a:r>
              <a:rPr lang="en-US" sz="1200" b="0" i="0" u="none" strike="noStrike" baseline="0" dirty="0">
                <a:solidFill>
                  <a:srgbClr val="000000"/>
                </a:solidFill>
                <a:latin typeface="+mn-lt"/>
              </a:rPr>
              <a:t> </a:t>
            </a:r>
          </a:p>
          <a:p>
            <a:endParaRPr lang="en-US" sz="1200" b="0" i="0" u="none" strike="noStrike" baseline="0" dirty="0">
              <a:solidFill>
                <a:srgbClr val="000000"/>
              </a:solidFill>
              <a:latin typeface="+mn-lt"/>
            </a:endParaRPr>
          </a:p>
        </p:txBody>
      </p:sp>
    </p:spTree>
    <p:extLst>
      <p:ext uri="{BB962C8B-B14F-4D97-AF65-F5344CB8AC3E}">
        <p14:creationId xmlns:p14="http://schemas.microsoft.com/office/powerpoint/2010/main" val="2182660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SUPPLEMENTAL CORRECTION </a:t>
            </a:r>
            <a:br>
              <a:rPr lang="en-US" altLang="en-US" sz="2400" kern="0" dirty="0">
                <a:latin typeface="+mn-lt"/>
              </a:rPr>
            </a:br>
            <a:r>
              <a:rPr lang="en-US" altLang="en-US" sz="2400" kern="0" dirty="0">
                <a:latin typeface="+mn-lt"/>
              </a:rPr>
              <a:t>BY THE NUMBER</a:t>
            </a:r>
          </a:p>
        </p:txBody>
      </p:sp>
      <p:sp>
        <p:nvSpPr>
          <p:cNvPr id="2" name="TextBox 1">
            <a:extLst>
              <a:ext uri="{FF2B5EF4-FFF2-40B4-BE49-F238E27FC236}">
                <a16:creationId xmlns:a16="http://schemas.microsoft.com/office/drawing/2014/main" id="{574C7C15-7C55-9A6B-2923-D164956C3594}"/>
              </a:ext>
            </a:extLst>
          </p:cNvPr>
          <p:cNvSpPr txBox="1"/>
          <p:nvPr/>
        </p:nvSpPr>
        <p:spPr>
          <a:xfrm>
            <a:off x="723900" y="1047750"/>
            <a:ext cx="7696200" cy="2154436"/>
          </a:xfrm>
          <a:prstGeom prst="rect">
            <a:avLst/>
          </a:prstGeom>
          <a:noFill/>
        </p:spPr>
        <p:txBody>
          <a:bodyPr wrap="square" rtlCol="0">
            <a:spAutoFit/>
          </a:bodyPr>
          <a:lstStyle/>
          <a:p>
            <a:r>
              <a:rPr lang="en-US" sz="1400" b="1" dirty="0">
                <a:latin typeface="+mn-lt"/>
              </a:rPr>
              <a:t>Bingo/Lotto</a:t>
            </a:r>
          </a:p>
          <a:p>
            <a:pPr algn="l"/>
            <a:r>
              <a:rPr lang="en-US" sz="1200" dirty="0">
                <a:latin typeface="+mn-lt"/>
              </a:rPr>
              <a:t>1. Does the Post have Bingo or Lotto? </a:t>
            </a:r>
            <a:endParaRPr lang="en-US" sz="1200" b="0" i="0" u="none" strike="noStrike" baseline="0" dirty="0">
              <a:solidFill>
                <a:srgbClr val="000000"/>
              </a:solidFill>
              <a:latin typeface="+mn-lt"/>
            </a:endParaRPr>
          </a:p>
          <a:p>
            <a:r>
              <a:rPr lang="en-US" sz="1200" b="0" i="0" u="none" strike="noStrike" baseline="0" dirty="0">
                <a:solidFill>
                  <a:srgbClr val="000000"/>
                </a:solidFill>
                <a:latin typeface="+mn-lt"/>
              </a:rPr>
              <a:t>__________________________________________________________________________________________________</a:t>
            </a:r>
          </a:p>
          <a:p>
            <a:r>
              <a:rPr lang="en-US" sz="1200" b="0" i="0" u="none" strike="noStrike" baseline="0" dirty="0">
                <a:solidFill>
                  <a:srgbClr val="000000"/>
                </a:solidFill>
                <a:latin typeface="+mn-lt"/>
              </a:rPr>
              <a:t>	</a:t>
            </a:r>
          </a:p>
          <a:p>
            <a:pPr algn="l"/>
            <a:r>
              <a:rPr lang="en-US" sz="1200" dirty="0">
                <a:latin typeface="+mn-lt"/>
              </a:rPr>
              <a:t>2. If yes, is the Chairman bonded? (MAJOR)</a:t>
            </a:r>
            <a:endParaRPr lang="en-US" sz="1200" b="0" i="0" u="none" strike="noStrike" baseline="0" dirty="0">
              <a:solidFill>
                <a:srgbClr val="000000"/>
              </a:solidFill>
              <a:latin typeface="+mn-lt"/>
            </a:endParaRPr>
          </a:p>
          <a:p>
            <a:r>
              <a:rPr lang="en-US" sz="1200" b="0" i="0" u="none" strike="noStrike" baseline="0" dirty="0">
                <a:solidFill>
                  <a:srgbClr val="000000"/>
                </a:solidFill>
                <a:latin typeface="+mn-lt"/>
              </a:rPr>
              <a:t> </a:t>
            </a:r>
          </a:p>
          <a:p>
            <a:r>
              <a:rPr lang="en-US" sz="1200" dirty="0">
                <a:solidFill>
                  <a:srgbClr val="000000"/>
                </a:solidFill>
                <a:latin typeface="+mn-lt"/>
              </a:rPr>
              <a:t>__________________________________________________________________________________________________</a:t>
            </a:r>
            <a:endParaRPr lang="en-US" sz="1200" b="0" i="0" u="none" strike="noStrike" baseline="0" dirty="0">
              <a:solidFill>
                <a:srgbClr val="000000"/>
              </a:solidFill>
              <a:latin typeface="+mn-lt"/>
            </a:endParaRPr>
          </a:p>
          <a:p>
            <a:r>
              <a:rPr lang="en-US" sz="1200" b="0" i="0" u="none" strike="noStrike" baseline="0" dirty="0">
                <a:solidFill>
                  <a:srgbClr val="000000"/>
                </a:solidFill>
                <a:latin typeface="+mn-lt"/>
              </a:rPr>
              <a:t>	</a:t>
            </a:r>
          </a:p>
          <a:p>
            <a:r>
              <a:rPr lang="en-US" sz="1200" dirty="0">
                <a:latin typeface="+mn-lt"/>
              </a:rPr>
              <a:t>3. Are the funds separated from the Post operation account?</a:t>
            </a:r>
          </a:p>
          <a:p>
            <a:endParaRPr lang="en-US" sz="1200" dirty="0">
              <a:latin typeface="+mn-lt"/>
            </a:endParaRPr>
          </a:p>
          <a:p>
            <a:r>
              <a:rPr lang="en-US" sz="1200" dirty="0">
                <a:latin typeface="+mn-lt"/>
              </a:rPr>
              <a:t>_________________________________________________________________________________________________</a:t>
            </a:r>
          </a:p>
        </p:txBody>
      </p:sp>
    </p:spTree>
    <p:extLst>
      <p:ext uri="{BB962C8B-B14F-4D97-AF65-F5344CB8AC3E}">
        <p14:creationId xmlns:p14="http://schemas.microsoft.com/office/powerpoint/2010/main" val="2104387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SUPPLEMENTAL CORRECTION </a:t>
            </a:r>
            <a:br>
              <a:rPr lang="en-US" altLang="en-US" sz="2400" kern="0" dirty="0">
                <a:latin typeface="+mn-lt"/>
              </a:rPr>
            </a:br>
            <a:r>
              <a:rPr lang="en-US" altLang="en-US" sz="2400" kern="0" dirty="0">
                <a:latin typeface="+mn-lt"/>
              </a:rPr>
              <a:t>BY THE NUMBER</a:t>
            </a:r>
          </a:p>
        </p:txBody>
      </p:sp>
      <p:sp>
        <p:nvSpPr>
          <p:cNvPr id="2" name="TextBox 1">
            <a:extLst>
              <a:ext uri="{FF2B5EF4-FFF2-40B4-BE49-F238E27FC236}">
                <a16:creationId xmlns:a16="http://schemas.microsoft.com/office/drawing/2014/main" id="{864CBB70-4062-A42D-8669-AAABCC2E9FE6}"/>
              </a:ext>
            </a:extLst>
          </p:cNvPr>
          <p:cNvSpPr txBox="1"/>
          <p:nvPr/>
        </p:nvSpPr>
        <p:spPr>
          <a:xfrm>
            <a:off x="762000" y="1047750"/>
            <a:ext cx="7620000" cy="3816429"/>
          </a:xfrm>
          <a:prstGeom prst="rect">
            <a:avLst/>
          </a:prstGeom>
          <a:noFill/>
        </p:spPr>
        <p:txBody>
          <a:bodyPr wrap="square" rtlCol="0">
            <a:spAutoFit/>
          </a:bodyPr>
          <a:lstStyle/>
          <a:p>
            <a:r>
              <a:rPr lang="en-US" sz="1400" b="1" dirty="0">
                <a:latin typeface="+mn-lt"/>
              </a:rPr>
              <a:t>Bar/Canteen</a:t>
            </a:r>
          </a:p>
          <a:p>
            <a:pPr marL="228600" indent="-228600">
              <a:buAutoNum type="arabicPeriod"/>
            </a:pPr>
            <a:r>
              <a:rPr lang="en-US" sz="1200" dirty="0">
                <a:latin typeface="+mn-lt"/>
              </a:rPr>
              <a:t>Does the Post have a canteen or social club?</a:t>
            </a:r>
          </a:p>
          <a:p>
            <a:endParaRPr lang="en-US" sz="1200" dirty="0">
              <a:latin typeface="+mn-lt"/>
            </a:endParaRPr>
          </a:p>
          <a:p>
            <a:r>
              <a:rPr lang="en-US" sz="1200" dirty="0">
                <a:latin typeface="+mn-lt"/>
              </a:rPr>
              <a:t>_________________________________________________________________________________________________</a:t>
            </a:r>
          </a:p>
          <a:p>
            <a:endParaRPr lang="en-US" sz="1200" dirty="0">
              <a:latin typeface="+mn-lt"/>
            </a:endParaRPr>
          </a:p>
          <a:p>
            <a:r>
              <a:rPr lang="en-US" sz="1200" dirty="0">
                <a:latin typeface="+mn-lt"/>
              </a:rPr>
              <a:t>2. If yes, is the ABC Type 52 Veterans Club License current? (MAJOR)</a:t>
            </a:r>
          </a:p>
          <a:p>
            <a:endParaRPr lang="en-US" sz="1200" dirty="0">
              <a:latin typeface="+mn-lt"/>
            </a:endParaRPr>
          </a:p>
          <a:p>
            <a:r>
              <a:rPr lang="en-US" sz="1200" dirty="0">
                <a:latin typeface="+mn-lt"/>
              </a:rPr>
              <a:t>_________________________________________________________________________________________________</a:t>
            </a:r>
          </a:p>
          <a:p>
            <a:endParaRPr lang="en-US" sz="1200" dirty="0">
              <a:latin typeface="+mn-lt"/>
            </a:endParaRPr>
          </a:p>
          <a:p>
            <a:r>
              <a:rPr lang="en-US" sz="1200" dirty="0">
                <a:latin typeface="+mn-lt"/>
              </a:rPr>
              <a:t>3. Is the health permit current? (MINOR)</a:t>
            </a:r>
          </a:p>
          <a:p>
            <a:endParaRPr lang="en-US" sz="1200" dirty="0">
              <a:latin typeface="+mn-lt"/>
            </a:endParaRPr>
          </a:p>
          <a:p>
            <a:r>
              <a:rPr lang="en-US" sz="1200" dirty="0">
                <a:latin typeface="+mn-lt"/>
              </a:rPr>
              <a:t>_________________________________________________________________________________________________</a:t>
            </a:r>
          </a:p>
          <a:p>
            <a:endParaRPr lang="en-US" sz="1200" dirty="0">
              <a:latin typeface="+mn-lt"/>
            </a:endParaRPr>
          </a:p>
          <a:p>
            <a:r>
              <a:rPr lang="en-US" sz="1200" dirty="0">
                <a:latin typeface="+mn-lt"/>
              </a:rPr>
              <a:t>4. If catering occurs in the club hall, is ABC Type 58 Catering License current?</a:t>
            </a:r>
          </a:p>
          <a:p>
            <a:endParaRPr lang="en-US" sz="1200" dirty="0">
              <a:latin typeface="+mn-lt"/>
            </a:endParaRPr>
          </a:p>
          <a:p>
            <a:r>
              <a:rPr lang="en-US" sz="1200" dirty="0">
                <a:latin typeface="+mn-lt"/>
              </a:rPr>
              <a:t>_________________________________________________________________________________________________</a:t>
            </a:r>
          </a:p>
          <a:p>
            <a:endParaRPr lang="en-US" sz="1200" dirty="0">
              <a:latin typeface="+mn-lt"/>
            </a:endParaRPr>
          </a:p>
          <a:p>
            <a:r>
              <a:rPr lang="en-US" sz="1200" dirty="0">
                <a:latin typeface="+mn-lt"/>
              </a:rPr>
              <a:t>5. Has the sales tax Form BOE-401 been filed and current? (MINOR)</a:t>
            </a:r>
          </a:p>
          <a:p>
            <a:endParaRPr lang="en-US" sz="1200" dirty="0">
              <a:latin typeface="+mn-lt"/>
            </a:endParaRPr>
          </a:p>
          <a:p>
            <a:r>
              <a:rPr lang="en-US" sz="1200" dirty="0">
                <a:latin typeface="+mn-lt"/>
              </a:rPr>
              <a:t>_________________________________________________________________________________________________</a:t>
            </a:r>
          </a:p>
        </p:txBody>
      </p:sp>
    </p:spTree>
    <p:extLst>
      <p:ext uri="{BB962C8B-B14F-4D97-AF65-F5344CB8AC3E}">
        <p14:creationId xmlns:p14="http://schemas.microsoft.com/office/powerpoint/2010/main" val="2746769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SUPPLEMENTAL CORRECTION </a:t>
            </a:r>
            <a:br>
              <a:rPr lang="en-US" altLang="en-US" sz="2400" kern="0" dirty="0">
                <a:latin typeface="+mn-lt"/>
              </a:rPr>
            </a:br>
            <a:r>
              <a:rPr lang="en-US" altLang="en-US" sz="2400" kern="0" dirty="0">
                <a:latin typeface="+mn-lt"/>
              </a:rPr>
              <a:t>BY THE NUMBER</a:t>
            </a:r>
          </a:p>
        </p:txBody>
      </p:sp>
      <p:sp>
        <p:nvSpPr>
          <p:cNvPr id="2" name="TextBox 1">
            <a:extLst>
              <a:ext uri="{FF2B5EF4-FFF2-40B4-BE49-F238E27FC236}">
                <a16:creationId xmlns:a16="http://schemas.microsoft.com/office/drawing/2014/main" id="{8AC409AF-EF40-63BB-6B43-EE3CA5DEBA57}"/>
              </a:ext>
            </a:extLst>
          </p:cNvPr>
          <p:cNvSpPr txBox="1"/>
          <p:nvPr/>
        </p:nvSpPr>
        <p:spPr>
          <a:xfrm>
            <a:off x="762000" y="1047750"/>
            <a:ext cx="7620000" cy="3077766"/>
          </a:xfrm>
          <a:prstGeom prst="rect">
            <a:avLst/>
          </a:prstGeom>
          <a:noFill/>
        </p:spPr>
        <p:txBody>
          <a:bodyPr wrap="square" rtlCol="0">
            <a:spAutoFit/>
          </a:bodyPr>
          <a:lstStyle/>
          <a:p>
            <a:r>
              <a:rPr lang="en-US" sz="1400" b="1" dirty="0">
                <a:latin typeface="+mn-lt"/>
              </a:rPr>
              <a:t>Bar/Canteen</a:t>
            </a:r>
          </a:p>
          <a:p>
            <a:r>
              <a:rPr lang="en-US" sz="1200" dirty="0">
                <a:latin typeface="+mn-lt"/>
              </a:rPr>
              <a:t>6. Does the club have a manager?</a:t>
            </a:r>
          </a:p>
          <a:p>
            <a:endParaRPr lang="en-US" sz="1200" dirty="0">
              <a:latin typeface="+mn-lt"/>
            </a:endParaRPr>
          </a:p>
          <a:p>
            <a:r>
              <a:rPr lang="en-US" sz="1200" dirty="0">
                <a:latin typeface="+mn-lt"/>
              </a:rPr>
              <a:t>_________________________________________________________________________________________________</a:t>
            </a:r>
          </a:p>
          <a:p>
            <a:endParaRPr lang="en-US" sz="1200" dirty="0">
              <a:latin typeface="+mn-lt"/>
            </a:endParaRPr>
          </a:p>
          <a:p>
            <a:r>
              <a:rPr lang="en-US" sz="1200" dirty="0">
                <a:latin typeface="+mn-lt"/>
              </a:rPr>
              <a:t>7. If yes, is the manager bonded? (MAJOR)</a:t>
            </a:r>
          </a:p>
          <a:p>
            <a:endParaRPr lang="en-US" sz="1200" dirty="0">
              <a:latin typeface="+mn-lt"/>
            </a:endParaRPr>
          </a:p>
          <a:p>
            <a:r>
              <a:rPr lang="en-US" sz="1200" dirty="0">
                <a:latin typeface="+mn-lt"/>
              </a:rPr>
              <a:t>_________________________________________________________________________________________________</a:t>
            </a:r>
          </a:p>
          <a:p>
            <a:endParaRPr lang="en-US" sz="1200" dirty="0">
              <a:latin typeface="+mn-lt"/>
            </a:endParaRPr>
          </a:p>
          <a:p>
            <a:r>
              <a:rPr lang="en-US" sz="1200" dirty="0">
                <a:latin typeface="+mn-lt"/>
              </a:rPr>
              <a:t>8. Does the Post have liquor liability insurance? (MAJOR)</a:t>
            </a:r>
          </a:p>
          <a:p>
            <a:endParaRPr lang="en-US" sz="1200" dirty="0">
              <a:latin typeface="+mn-lt"/>
            </a:endParaRPr>
          </a:p>
          <a:p>
            <a:r>
              <a:rPr lang="en-US" sz="1200" dirty="0">
                <a:latin typeface="+mn-lt"/>
              </a:rPr>
              <a:t>_________________________________________________________________________________________________</a:t>
            </a:r>
          </a:p>
          <a:p>
            <a:endParaRPr lang="en-US" sz="1200" dirty="0">
              <a:latin typeface="+mn-lt"/>
            </a:endParaRPr>
          </a:p>
          <a:p>
            <a:r>
              <a:rPr lang="en-US" sz="1200" dirty="0">
                <a:latin typeface="+mn-lt"/>
              </a:rPr>
              <a:t>9. Have all servers successfully completed the Responsible Beverage Server training? (MINOR)</a:t>
            </a:r>
          </a:p>
          <a:p>
            <a:r>
              <a:rPr lang="en-US" sz="1200" dirty="0">
                <a:latin typeface="+mn-lt"/>
              </a:rPr>
              <a:t>_________________________________________________________________________________________________</a:t>
            </a:r>
          </a:p>
          <a:p>
            <a:endParaRPr lang="en-US" sz="1200" dirty="0">
              <a:latin typeface="+mn-lt"/>
            </a:endParaRPr>
          </a:p>
        </p:txBody>
      </p:sp>
    </p:spTree>
    <p:extLst>
      <p:ext uri="{BB962C8B-B14F-4D97-AF65-F5344CB8AC3E}">
        <p14:creationId xmlns:p14="http://schemas.microsoft.com/office/powerpoint/2010/main" val="1486123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SUPPLEMENTAL CORRECTION </a:t>
            </a:r>
            <a:br>
              <a:rPr lang="en-US" altLang="en-US" sz="2400" kern="0" dirty="0">
                <a:latin typeface="+mn-lt"/>
              </a:rPr>
            </a:br>
            <a:r>
              <a:rPr lang="en-US" altLang="en-US" sz="2400" kern="0" dirty="0">
                <a:latin typeface="+mn-lt"/>
              </a:rPr>
              <a:t>BY THE NUMBER</a:t>
            </a:r>
          </a:p>
        </p:txBody>
      </p:sp>
      <p:sp>
        <p:nvSpPr>
          <p:cNvPr id="2" name="TextBox 1">
            <a:extLst>
              <a:ext uri="{FF2B5EF4-FFF2-40B4-BE49-F238E27FC236}">
                <a16:creationId xmlns:a16="http://schemas.microsoft.com/office/drawing/2014/main" id="{AA00CC48-C599-EA1A-475A-C174FFC41F7D}"/>
              </a:ext>
            </a:extLst>
          </p:cNvPr>
          <p:cNvSpPr txBox="1"/>
          <p:nvPr/>
        </p:nvSpPr>
        <p:spPr>
          <a:xfrm>
            <a:off x="685800" y="895350"/>
            <a:ext cx="7772400" cy="3508653"/>
          </a:xfrm>
          <a:prstGeom prst="rect">
            <a:avLst/>
          </a:prstGeom>
          <a:noFill/>
        </p:spPr>
        <p:txBody>
          <a:bodyPr wrap="square" rtlCol="0">
            <a:spAutoFit/>
          </a:bodyPr>
          <a:lstStyle/>
          <a:p>
            <a:r>
              <a:rPr lang="en-US" sz="1400" b="1" i="0" u="none" strike="noStrike" baseline="0" dirty="0">
                <a:solidFill>
                  <a:srgbClr val="000000"/>
                </a:solidFill>
                <a:latin typeface="+mn-lt"/>
              </a:rPr>
              <a:t>Employees </a:t>
            </a:r>
            <a:r>
              <a:rPr lang="en-US" sz="1800" b="0" i="0" u="none" strike="noStrike" baseline="0" dirty="0">
                <a:solidFill>
                  <a:srgbClr val="000000"/>
                </a:solidFill>
                <a:latin typeface="Calibri" panose="020F0502020204030204" pitchFamily="34" charset="0"/>
              </a:rPr>
              <a:t>	</a:t>
            </a:r>
          </a:p>
          <a:p>
            <a:pPr marL="228600" indent="-228600" algn="l">
              <a:buAutoNum type="arabicPeriod"/>
            </a:pPr>
            <a:r>
              <a:rPr lang="en-US" sz="1200" dirty="0">
                <a:latin typeface="+mn-lt"/>
              </a:rPr>
              <a:t>Does the Post have paid employees?</a:t>
            </a:r>
          </a:p>
          <a:p>
            <a:pPr marL="228600" indent="-228600" algn="l">
              <a:buAutoNum type="arabicPeriod"/>
            </a:pPr>
            <a:endParaRPr lang="en-US" sz="1200" b="0" i="0" u="none" strike="noStrike" baseline="0" dirty="0">
              <a:solidFill>
                <a:srgbClr val="000000"/>
              </a:solidFill>
              <a:latin typeface="+mn-lt"/>
            </a:endParaRPr>
          </a:p>
          <a:p>
            <a:pPr algn="l"/>
            <a:r>
              <a:rPr lang="en-US" sz="1200" dirty="0">
                <a:solidFill>
                  <a:srgbClr val="000000"/>
                </a:solidFill>
                <a:latin typeface="+mn-lt"/>
              </a:rPr>
              <a:t>___________________________________________________________________________________________________</a:t>
            </a:r>
          </a:p>
          <a:p>
            <a:pPr algn="l"/>
            <a:endParaRPr lang="en-US" sz="1200" b="0" i="0" u="none" strike="noStrike" baseline="0" dirty="0">
              <a:solidFill>
                <a:srgbClr val="000000"/>
              </a:solidFill>
              <a:latin typeface="+mn-lt"/>
            </a:endParaRPr>
          </a:p>
          <a:p>
            <a:pPr algn="l"/>
            <a:r>
              <a:rPr lang="en-US" sz="1200" dirty="0">
                <a:solidFill>
                  <a:srgbClr val="000000"/>
                </a:solidFill>
                <a:latin typeface="+mn-lt"/>
              </a:rPr>
              <a:t>2. Are there Form I-9s and W4s filed for each employee?</a:t>
            </a:r>
          </a:p>
          <a:p>
            <a:pPr algn="l"/>
            <a:endParaRPr lang="en-US" sz="1200" b="0" i="0" u="none" strike="noStrike" baseline="0" dirty="0">
              <a:solidFill>
                <a:srgbClr val="000000"/>
              </a:solidFill>
              <a:latin typeface="+mn-lt"/>
            </a:endParaRPr>
          </a:p>
          <a:p>
            <a:pPr algn="l"/>
            <a:r>
              <a:rPr lang="en-US" sz="1200" dirty="0">
                <a:solidFill>
                  <a:srgbClr val="000000"/>
                </a:solidFill>
                <a:latin typeface="+mn-lt"/>
              </a:rPr>
              <a:t>___________________________________________________________________________________________________</a:t>
            </a:r>
            <a:endParaRPr lang="en-US" sz="1200" b="0" i="0" u="none" strike="noStrike" baseline="0" dirty="0">
              <a:solidFill>
                <a:srgbClr val="000000"/>
              </a:solidFill>
              <a:latin typeface="+mn-lt"/>
            </a:endParaRPr>
          </a:p>
          <a:p>
            <a:r>
              <a:rPr lang="en-US" sz="1200" b="0" i="0" u="none" strike="noStrike" baseline="0" dirty="0">
                <a:solidFill>
                  <a:srgbClr val="000000"/>
                </a:solidFill>
                <a:latin typeface="+mn-lt"/>
              </a:rPr>
              <a:t> </a:t>
            </a:r>
          </a:p>
          <a:p>
            <a:r>
              <a:rPr lang="en-US" sz="1200" b="0" i="0" u="none" strike="noStrike" baseline="0" dirty="0">
                <a:solidFill>
                  <a:srgbClr val="000000"/>
                </a:solidFill>
                <a:latin typeface="+mn-lt"/>
              </a:rPr>
              <a:t>3. Has EDD Form DE-9 been filed and is current?</a:t>
            </a:r>
          </a:p>
          <a:p>
            <a:endParaRPr lang="en-US" sz="1200" dirty="0">
              <a:solidFill>
                <a:srgbClr val="000000"/>
              </a:solidFill>
              <a:latin typeface="+mn-lt"/>
            </a:endParaRPr>
          </a:p>
          <a:p>
            <a:r>
              <a:rPr lang="en-US" sz="1200" b="0" i="0" u="none" strike="noStrike" baseline="0" dirty="0">
                <a:solidFill>
                  <a:srgbClr val="000000"/>
                </a:solidFill>
                <a:latin typeface="+mn-lt"/>
              </a:rPr>
              <a:t>___________________________________________________________________________________________________</a:t>
            </a:r>
          </a:p>
          <a:p>
            <a:r>
              <a:rPr lang="en-US" sz="1200" b="0" i="0" u="none" strike="noStrike" baseline="0" dirty="0">
                <a:solidFill>
                  <a:srgbClr val="000000"/>
                </a:solidFill>
                <a:latin typeface="+mn-lt"/>
              </a:rPr>
              <a:t>	</a:t>
            </a:r>
          </a:p>
          <a:p>
            <a:r>
              <a:rPr lang="en-US" sz="1200" dirty="0">
                <a:latin typeface="+mn-lt"/>
              </a:rPr>
              <a:t>4. Has EDD Form DE-9C been filed and is current?</a:t>
            </a:r>
          </a:p>
          <a:p>
            <a:endParaRPr lang="en-US" sz="1200" dirty="0">
              <a:latin typeface="+mn-lt"/>
            </a:endParaRPr>
          </a:p>
          <a:p>
            <a:r>
              <a:rPr lang="en-US" sz="1200" dirty="0">
                <a:latin typeface="+mn-lt"/>
              </a:rPr>
              <a:t>__________________________________________________________________________________________________</a:t>
            </a:r>
          </a:p>
          <a:p>
            <a:endParaRPr lang="en-US" sz="1200" dirty="0">
              <a:latin typeface="+mn-lt"/>
            </a:endParaRPr>
          </a:p>
          <a:p>
            <a:endParaRPr lang="en-US" sz="1200" dirty="0">
              <a:latin typeface="+mn-lt"/>
            </a:endParaRPr>
          </a:p>
        </p:txBody>
      </p:sp>
    </p:spTree>
    <p:extLst>
      <p:ext uri="{BB962C8B-B14F-4D97-AF65-F5344CB8AC3E}">
        <p14:creationId xmlns:p14="http://schemas.microsoft.com/office/powerpoint/2010/main" val="3141114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SUPPLEMENTAL CORRECTION </a:t>
            </a:r>
            <a:br>
              <a:rPr lang="en-US" altLang="en-US" sz="2400" kern="0" dirty="0">
                <a:latin typeface="+mn-lt"/>
              </a:rPr>
            </a:br>
            <a:r>
              <a:rPr lang="en-US" altLang="en-US" sz="2400" kern="0" dirty="0">
                <a:latin typeface="+mn-lt"/>
              </a:rPr>
              <a:t>BY THE NUMBER</a:t>
            </a:r>
          </a:p>
        </p:txBody>
      </p:sp>
      <p:sp>
        <p:nvSpPr>
          <p:cNvPr id="2" name="TextBox 1">
            <a:extLst>
              <a:ext uri="{FF2B5EF4-FFF2-40B4-BE49-F238E27FC236}">
                <a16:creationId xmlns:a16="http://schemas.microsoft.com/office/drawing/2014/main" id="{40F5A57B-67A0-D527-A273-5B4AC8EAB90B}"/>
              </a:ext>
            </a:extLst>
          </p:cNvPr>
          <p:cNvSpPr txBox="1"/>
          <p:nvPr/>
        </p:nvSpPr>
        <p:spPr>
          <a:xfrm>
            <a:off x="685800" y="895350"/>
            <a:ext cx="7772400" cy="2954655"/>
          </a:xfrm>
          <a:prstGeom prst="rect">
            <a:avLst/>
          </a:prstGeom>
          <a:noFill/>
        </p:spPr>
        <p:txBody>
          <a:bodyPr wrap="square" rtlCol="0">
            <a:spAutoFit/>
          </a:bodyPr>
          <a:lstStyle/>
          <a:p>
            <a:r>
              <a:rPr lang="en-US" sz="1400" b="1" i="0" u="none" strike="noStrike" baseline="0" dirty="0">
                <a:solidFill>
                  <a:srgbClr val="000000"/>
                </a:solidFill>
                <a:latin typeface="+mn-lt"/>
              </a:rPr>
              <a:t>Employees </a:t>
            </a:r>
            <a:r>
              <a:rPr lang="en-US" sz="1800" b="0" i="0" u="none" strike="noStrike" baseline="0" dirty="0">
                <a:solidFill>
                  <a:srgbClr val="000000"/>
                </a:solidFill>
                <a:latin typeface="Calibri" panose="020F0502020204030204" pitchFamily="34" charset="0"/>
              </a:rPr>
              <a:t>	</a:t>
            </a:r>
          </a:p>
          <a:p>
            <a:pPr algn="l"/>
            <a:r>
              <a:rPr lang="en-US" sz="1200" dirty="0">
                <a:latin typeface="+mn-lt"/>
              </a:rPr>
              <a:t>5. Has Federal Form 940 been filed and is current?</a:t>
            </a:r>
            <a:endParaRPr lang="en-US" sz="1200" b="0" i="0" u="none" strike="noStrike" baseline="0" dirty="0">
              <a:solidFill>
                <a:srgbClr val="000000"/>
              </a:solidFill>
              <a:latin typeface="+mn-lt"/>
            </a:endParaRPr>
          </a:p>
          <a:p>
            <a:pPr algn="l"/>
            <a:r>
              <a:rPr lang="en-US" sz="1200" dirty="0">
                <a:solidFill>
                  <a:srgbClr val="000000"/>
                </a:solidFill>
                <a:latin typeface="+mn-lt"/>
              </a:rPr>
              <a:t>___________________________________________________________________________________________________</a:t>
            </a:r>
          </a:p>
          <a:p>
            <a:pPr algn="l"/>
            <a:endParaRPr lang="en-US" sz="1200" b="0" i="0" u="none" strike="noStrike" baseline="0" dirty="0">
              <a:solidFill>
                <a:srgbClr val="000000"/>
              </a:solidFill>
              <a:latin typeface="+mn-lt"/>
            </a:endParaRPr>
          </a:p>
          <a:p>
            <a:pPr algn="l"/>
            <a:r>
              <a:rPr lang="en-US" sz="1200" dirty="0">
                <a:solidFill>
                  <a:srgbClr val="000000"/>
                </a:solidFill>
                <a:latin typeface="+mn-lt"/>
              </a:rPr>
              <a:t>6. Has Federal Form 941 been filed and is current?</a:t>
            </a:r>
            <a:endParaRPr lang="en-US" sz="1200" b="0" i="0" u="none" strike="noStrike" baseline="0" dirty="0">
              <a:solidFill>
                <a:srgbClr val="000000"/>
              </a:solidFill>
              <a:latin typeface="+mn-lt"/>
            </a:endParaRPr>
          </a:p>
          <a:p>
            <a:pPr algn="l"/>
            <a:r>
              <a:rPr lang="en-US" sz="1200" dirty="0">
                <a:solidFill>
                  <a:srgbClr val="000000"/>
                </a:solidFill>
                <a:latin typeface="+mn-lt"/>
              </a:rPr>
              <a:t>___________________________________________________________________________________________________</a:t>
            </a:r>
            <a:endParaRPr lang="en-US" sz="1200" b="0" i="0" u="none" strike="noStrike" baseline="0" dirty="0">
              <a:solidFill>
                <a:srgbClr val="000000"/>
              </a:solidFill>
              <a:latin typeface="+mn-lt"/>
            </a:endParaRPr>
          </a:p>
          <a:p>
            <a:r>
              <a:rPr lang="en-US" sz="1200" b="0" i="0" u="none" strike="noStrike" baseline="0" dirty="0">
                <a:solidFill>
                  <a:srgbClr val="000000"/>
                </a:solidFill>
                <a:latin typeface="+mn-lt"/>
              </a:rPr>
              <a:t> </a:t>
            </a:r>
          </a:p>
          <a:p>
            <a:r>
              <a:rPr lang="en-US" sz="1200" b="0" i="0" u="none" strike="noStrike" baseline="0" dirty="0">
                <a:solidFill>
                  <a:srgbClr val="000000"/>
                </a:solidFill>
                <a:latin typeface="+mn-lt"/>
              </a:rPr>
              <a:t>7. Does the Post carry Worker’s Compensation Insurance?</a:t>
            </a:r>
            <a:endParaRPr lang="en-US" sz="1200" dirty="0">
              <a:solidFill>
                <a:srgbClr val="000000"/>
              </a:solidFill>
              <a:latin typeface="+mn-lt"/>
            </a:endParaRPr>
          </a:p>
          <a:p>
            <a:r>
              <a:rPr lang="en-US" sz="1200" b="0" i="0" u="none" strike="noStrike" baseline="0" dirty="0">
                <a:solidFill>
                  <a:srgbClr val="000000"/>
                </a:solidFill>
                <a:latin typeface="+mn-lt"/>
              </a:rPr>
              <a:t>___________________________________________________________________________________________________</a:t>
            </a:r>
          </a:p>
          <a:p>
            <a:r>
              <a:rPr lang="en-US" sz="1200" b="0" i="0" u="none" strike="noStrike" baseline="0" dirty="0">
                <a:solidFill>
                  <a:srgbClr val="000000"/>
                </a:solidFill>
                <a:latin typeface="+mn-lt"/>
              </a:rPr>
              <a:t>	</a:t>
            </a:r>
          </a:p>
          <a:p>
            <a:r>
              <a:rPr lang="en-US" sz="1200" dirty="0">
                <a:latin typeface="+mn-lt"/>
              </a:rPr>
              <a:t>8. Have all employees completed the State of California’s mandatory annual sexual harassment training (Required if five (5) or more employees)?</a:t>
            </a:r>
          </a:p>
          <a:p>
            <a:r>
              <a:rPr lang="en-US" sz="1200" dirty="0">
                <a:latin typeface="+mn-lt"/>
              </a:rPr>
              <a:t>__________________________________________________________________________________________________</a:t>
            </a:r>
          </a:p>
          <a:p>
            <a:endParaRPr lang="en-US" sz="1200" dirty="0">
              <a:latin typeface="+mn-lt"/>
            </a:endParaRPr>
          </a:p>
          <a:p>
            <a:endParaRPr lang="en-US" sz="1200" dirty="0">
              <a:latin typeface="+mn-lt"/>
            </a:endParaRPr>
          </a:p>
        </p:txBody>
      </p:sp>
    </p:spTree>
    <p:extLst>
      <p:ext uri="{BB962C8B-B14F-4D97-AF65-F5344CB8AC3E}">
        <p14:creationId xmlns:p14="http://schemas.microsoft.com/office/powerpoint/2010/main" val="1456705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POST OFFICERS RESPONSIBILITIES</a:t>
            </a:r>
          </a:p>
          <a:p>
            <a:pPr eaLnBrk="1" hangingPunct="1"/>
            <a:r>
              <a:rPr lang="en-US" altLang="en-US" sz="2400" kern="0" dirty="0">
                <a:latin typeface="+mn-lt"/>
              </a:rPr>
              <a:t> BY NUMBER</a:t>
            </a:r>
          </a:p>
        </p:txBody>
      </p:sp>
      <p:sp>
        <p:nvSpPr>
          <p:cNvPr id="2" name="TextBox 1">
            <a:extLst>
              <a:ext uri="{FF2B5EF4-FFF2-40B4-BE49-F238E27FC236}">
                <a16:creationId xmlns:a16="http://schemas.microsoft.com/office/drawing/2014/main" id="{9F366D32-E210-D629-332D-D9B5108AEAB9}"/>
              </a:ext>
            </a:extLst>
          </p:cNvPr>
          <p:cNvSpPr txBox="1"/>
          <p:nvPr/>
        </p:nvSpPr>
        <p:spPr>
          <a:xfrm>
            <a:off x="152400" y="895350"/>
            <a:ext cx="3276600" cy="4154984"/>
          </a:xfrm>
          <a:prstGeom prst="rect">
            <a:avLst/>
          </a:prstGeom>
          <a:noFill/>
        </p:spPr>
        <p:txBody>
          <a:bodyPr wrap="square" rtlCol="0">
            <a:spAutoFit/>
          </a:bodyPr>
          <a:lstStyle/>
          <a:p>
            <a:pPr algn="ctr"/>
            <a:r>
              <a:rPr lang="en-US" sz="1200" b="1" u="sng" dirty="0">
                <a:latin typeface="+mn-lt"/>
              </a:rPr>
              <a:t>POST INSPECTION FORM</a:t>
            </a:r>
          </a:p>
          <a:p>
            <a:r>
              <a:rPr lang="en-US" sz="1200" dirty="0">
                <a:latin typeface="+mn-lt"/>
              </a:rPr>
              <a:t>1. ADJUTANT / COMMANDER</a:t>
            </a:r>
          </a:p>
          <a:p>
            <a:r>
              <a:rPr lang="en-US" sz="1200" dirty="0">
                <a:latin typeface="+mn-lt"/>
              </a:rPr>
              <a:t>2. ADJUTANT / COMMANDER / QUARTERMASTER</a:t>
            </a:r>
          </a:p>
          <a:p>
            <a:r>
              <a:rPr lang="en-US" sz="1200" dirty="0">
                <a:latin typeface="+mn-lt"/>
              </a:rPr>
              <a:t>3. ADJUTANT / COMMANDER</a:t>
            </a:r>
          </a:p>
          <a:p>
            <a:r>
              <a:rPr lang="en-US" sz="1200" dirty="0">
                <a:latin typeface="+mn-lt"/>
              </a:rPr>
              <a:t>4. ADJUTANT</a:t>
            </a:r>
          </a:p>
          <a:p>
            <a:r>
              <a:rPr lang="en-US" sz="1200" dirty="0">
                <a:latin typeface="+mn-lt"/>
              </a:rPr>
              <a:t>5. ADJUTANT</a:t>
            </a:r>
          </a:p>
          <a:p>
            <a:r>
              <a:rPr lang="en-US" sz="1200" dirty="0">
                <a:latin typeface="+mn-lt"/>
              </a:rPr>
              <a:t>6. COMMANDER</a:t>
            </a:r>
          </a:p>
          <a:p>
            <a:r>
              <a:rPr lang="en-US" sz="1200" dirty="0">
                <a:latin typeface="+mn-lt"/>
              </a:rPr>
              <a:t>7. COMMANDER</a:t>
            </a:r>
          </a:p>
          <a:p>
            <a:r>
              <a:rPr lang="en-US" sz="1200" dirty="0">
                <a:latin typeface="+mn-lt"/>
              </a:rPr>
              <a:t>8. COMMANDER </a:t>
            </a:r>
          </a:p>
          <a:p>
            <a:r>
              <a:rPr lang="en-US" sz="1200" dirty="0">
                <a:latin typeface="+mn-lt"/>
              </a:rPr>
              <a:t>9. ADJUTANT</a:t>
            </a:r>
          </a:p>
          <a:p>
            <a:r>
              <a:rPr lang="en-US" sz="1200" dirty="0">
                <a:latin typeface="+mn-lt"/>
              </a:rPr>
              <a:t>10. COMMANDER</a:t>
            </a:r>
          </a:p>
          <a:p>
            <a:r>
              <a:rPr lang="en-US" sz="1200" dirty="0">
                <a:latin typeface="+mn-lt"/>
              </a:rPr>
              <a:t>11. COMMANDER</a:t>
            </a:r>
          </a:p>
          <a:p>
            <a:r>
              <a:rPr lang="en-US" sz="1200" dirty="0">
                <a:latin typeface="+mn-lt"/>
              </a:rPr>
              <a:t>12. COMMANDER</a:t>
            </a:r>
          </a:p>
          <a:p>
            <a:r>
              <a:rPr lang="en-US" sz="1200" dirty="0">
                <a:latin typeface="+mn-lt"/>
              </a:rPr>
              <a:t>13. COMMANDER</a:t>
            </a:r>
          </a:p>
          <a:p>
            <a:r>
              <a:rPr lang="en-US" sz="1200" dirty="0">
                <a:latin typeface="+mn-lt"/>
              </a:rPr>
              <a:t>14. COMMANDER / TRUSTEE</a:t>
            </a:r>
          </a:p>
          <a:p>
            <a:r>
              <a:rPr lang="en-US" sz="1200" dirty="0">
                <a:latin typeface="+mn-lt"/>
              </a:rPr>
              <a:t>15. COMMANDER / TRUSTEE</a:t>
            </a:r>
          </a:p>
          <a:p>
            <a:r>
              <a:rPr lang="en-US" sz="1200" dirty="0">
                <a:latin typeface="+mn-lt"/>
              </a:rPr>
              <a:t>16. QUARTERMASTER</a:t>
            </a:r>
          </a:p>
          <a:p>
            <a:r>
              <a:rPr lang="en-US" sz="1200" dirty="0">
                <a:latin typeface="+mn-lt"/>
              </a:rPr>
              <a:t>17. QUARTERMASTER</a:t>
            </a:r>
          </a:p>
          <a:p>
            <a:r>
              <a:rPr lang="en-US" sz="1200" dirty="0">
                <a:latin typeface="+mn-lt"/>
              </a:rPr>
              <a:t>18. COMMANDER</a:t>
            </a:r>
          </a:p>
          <a:p>
            <a:r>
              <a:rPr lang="en-US" sz="1200" dirty="0">
                <a:latin typeface="+mn-lt"/>
              </a:rPr>
              <a:t>19. QUARTERMASTER</a:t>
            </a:r>
          </a:p>
          <a:p>
            <a:r>
              <a:rPr lang="en-US" sz="1200" dirty="0">
                <a:latin typeface="+mn-lt"/>
              </a:rPr>
              <a:t>20. QUARTERMASTER</a:t>
            </a:r>
          </a:p>
          <a:p>
            <a:r>
              <a:rPr lang="en-US" sz="1200" dirty="0">
                <a:latin typeface="+mn-lt"/>
              </a:rPr>
              <a:t>21. COMMANDER / TRUSTEE</a:t>
            </a:r>
          </a:p>
        </p:txBody>
      </p:sp>
      <p:sp>
        <p:nvSpPr>
          <p:cNvPr id="3" name="TextBox 2">
            <a:extLst>
              <a:ext uri="{FF2B5EF4-FFF2-40B4-BE49-F238E27FC236}">
                <a16:creationId xmlns:a16="http://schemas.microsoft.com/office/drawing/2014/main" id="{79FAAD00-D739-D5B8-66C8-B86559FE5FEB}"/>
              </a:ext>
            </a:extLst>
          </p:cNvPr>
          <p:cNvSpPr txBox="1"/>
          <p:nvPr/>
        </p:nvSpPr>
        <p:spPr>
          <a:xfrm>
            <a:off x="3429000" y="895350"/>
            <a:ext cx="2667000" cy="3600986"/>
          </a:xfrm>
          <a:prstGeom prst="rect">
            <a:avLst/>
          </a:prstGeom>
          <a:noFill/>
        </p:spPr>
        <p:txBody>
          <a:bodyPr wrap="square" rtlCol="0">
            <a:spAutoFit/>
          </a:bodyPr>
          <a:lstStyle/>
          <a:p>
            <a:pPr algn="ctr"/>
            <a:r>
              <a:rPr lang="en-US" sz="1200" b="1" u="sng" dirty="0">
                <a:latin typeface="+mn-lt"/>
              </a:rPr>
              <a:t>POST INSPECTION FORM</a:t>
            </a:r>
          </a:p>
          <a:p>
            <a:r>
              <a:rPr lang="en-US" sz="1200" dirty="0">
                <a:latin typeface="+mn-lt"/>
              </a:rPr>
              <a:t>22. COMMANDER / TRUSTEE</a:t>
            </a:r>
          </a:p>
          <a:p>
            <a:r>
              <a:rPr lang="en-US" sz="1200" dirty="0">
                <a:latin typeface="+mn-lt"/>
              </a:rPr>
              <a:t>23. COMMANDER / TRUSTEE</a:t>
            </a:r>
          </a:p>
          <a:p>
            <a:r>
              <a:rPr lang="en-US" sz="1200" dirty="0">
                <a:latin typeface="+mn-lt"/>
              </a:rPr>
              <a:t>24. QUARTERMASTER</a:t>
            </a:r>
          </a:p>
          <a:p>
            <a:r>
              <a:rPr lang="en-US" sz="1200" dirty="0">
                <a:latin typeface="+mn-lt"/>
              </a:rPr>
              <a:t>25. QUARTERMASTER</a:t>
            </a:r>
          </a:p>
          <a:p>
            <a:r>
              <a:rPr lang="en-US" sz="1200" dirty="0">
                <a:latin typeface="+mn-lt"/>
              </a:rPr>
              <a:t>26. QUARTERMASTER</a:t>
            </a:r>
          </a:p>
          <a:p>
            <a:r>
              <a:rPr lang="en-US" sz="1200" dirty="0">
                <a:latin typeface="+mn-lt"/>
              </a:rPr>
              <a:t>27. ADJUTANT / QUARTERMASTER</a:t>
            </a:r>
          </a:p>
          <a:p>
            <a:r>
              <a:rPr lang="en-US" sz="1200" dirty="0">
                <a:latin typeface="+mn-lt"/>
              </a:rPr>
              <a:t>28. HOUSE COMMITTEE CHAIR</a:t>
            </a:r>
          </a:p>
          <a:p>
            <a:endParaRPr lang="en-US" sz="1200" dirty="0">
              <a:latin typeface="+mn-lt"/>
            </a:endParaRPr>
          </a:p>
          <a:p>
            <a:pPr algn="ctr"/>
            <a:r>
              <a:rPr lang="en-US" sz="1200" b="1" u="sng" dirty="0">
                <a:latin typeface="+mn-lt"/>
              </a:rPr>
              <a:t>POST SUPPLEMENTAL FORM</a:t>
            </a:r>
          </a:p>
          <a:p>
            <a:r>
              <a:rPr lang="en-US" sz="1200" b="1" dirty="0">
                <a:latin typeface="+mn-lt"/>
              </a:rPr>
              <a:t>Additional State Documentation</a:t>
            </a:r>
          </a:p>
          <a:p>
            <a:r>
              <a:rPr lang="en-US" sz="1200" dirty="0">
                <a:latin typeface="+mn-lt"/>
              </a:rPr>
              <a:t>1. ADJUTANT / QUARTERMASTER</a:t>
            </a:r>
          </a:p>
          <a:p>
            <a:r>
              <a:rPr lang="en-US" sz="1200" dirty="0">
                <a:latin typeface="+mn-lt"/>
              </a:rPr>
              <a:t>2. QUARTERMASTER</a:t>
            </a:r>
          </a:p>
          <a:p>
            <a:r>
              <a:rPr lang="en-US" sz="1200" dirty="0">
                <a:latin typeface="+mn-lt"/>
              </a:rPr>
              <a:t>3. QUARTERMASTER</a:t>
            </a:r>
          </a:p>
          <a:p>
            <a:r>
              <a:rPr lang="en-US" sz="1200" b="1" dirty="0">
                <a:latin typeface="+mn-lt"/>
              </a:rPr>
              <a:t>Bingo/Lotto</a:t>
            </a:r>
          </a:p>
          <a:p>
            <a:r>
              <a:rPr lang="en-US" sz="1200" dirty="0">
                <a:latin typeface="+mn-lt"/>
              </a:rPr>
              <a:t>1. HOUSE COMMITTEE CHAIR</a:t>
            </a:r>
          </a:p>
          <a:p>
            <a:r>
              <a:rPr lang="en-US" sz="1200" dirty="0">
                <a:latin typeface="+mn-lt"/>
              </a:rPr>
              <a:t>2. COMMANDER / QUARTERMASTER</a:t>
            </a:r>
          </a:p>
          <a:p>
            <a:r>
              <a:rPr lang="en-US" sz="1200" dirty="0">
                <a:latin typeface="+mn-lt"/>
              </a:rPr>
              <a:t>3. QUARTERMASTER</a:t>
            </a:r>
          </a:p>
          <a:p>
            <a:endParaRPr lang="en-US" sz="1200" dirty="0">
              <a:latin typeface="+mn-lt"/>
            </a:endParaRPr>
          </a:p>
        </p:txBody>
      </p:sp>
      <p:sp>
        <p:nvSpPr>
          <p:cNvPr id="5" name="TextBox 4">
            <a:extLst>
              <a:ext uri="{FF2B5EF4-FFF2-40B4-BE49-F238E27FC236}">
                <a16:creationId xmlns:a16="http://schemas.microsoft.com/office/drawing/2014/main" id="{655D45D5-CF53-2D18-AAD7-81E7CE041858}"/>
              </a:ext>
            </a:extLst>
          </p:cNvPr>
          <p:cNvSpPr txBox="1"/>
          <p:nvPr/>
        </p:nvSpPr>
        <p:spPr>
          <a:xfrm>
            <a:off x="6172200" y="895350"/>
            <a:ext cx="2667000" cy="4154984"/>
          </a:xfrm>
          <a:prstGeom prst="rect">
            <a:avLst/>
          </a:prstGeom>
          <a:noFill/>
        </p:spPr>
        <p:txBody>
          <a:bodyPr wrap="square" rtlCol="0">
            <a:spAutoFit/>
          </a:bodyPr>
          <a:lstStyle/>
          <a:p>
            <a:endParaRPr lang="en-US" sz="1200" dirty="0">
              <a:latin typeface="+mn-lt"/>
            </a:endParaRPr>
          </a:p>
          <a:p>
            <a:pPr algn="ctr"/>
            <a:r>
              <a:rPr lang="en-US" sz="1200" b="1" u="sng" dirty="0">
                <a:latin typeface="+mn-lt"/>
              </a:rPr>
              <a:t>POST SUPPLEMENTAL FORM</a:t>
            </a:r>
          </a:p>
          <a:p>
            <a:r>
              <a:rPr lang="en-US" sz="1200" b="1" dirty="0">
                <a:latin typeface="+mn-lt"/>
              </a:rPr>
              <a:t>Bar/Canteen</a:t>
            </a:r>
          </a:p>
          <a:p>
            <a:r>
              <a:rPr lang="en-US" sz="1200" dirty="0">
                <a:latin typeface="+mn-lt"/>
              </a:rPr>
              <a:t>1. N/A</a:t>
            </a:r>
          </a:p>
          <a:p>
            <a:r>
              <a:rPr lang="en-US" sz="1200" dirty="0">
                <a:latin typeface="+mn-lt"/>
              </a:rPr>
              <a:t>2. MANAGER / QUARTERMASTER</a:t>
            </a:r>
          </a:p>
          <a:p>
            <a:r>
              <a:rPr lang="en-US" sz="1200" dirty="0">
                <a:latin typeface="+mn-lt"/>
              </a:rPr>
              <a:t>3. MANAGER</a:t>
            </a:r>
          </a:p>
          <a:p>
            <a:r>
              <a:rPr lang="en-US" sz="1200" dirty="0">
                <a:latin typeface="+mn-lt"/>
              </a:rPr>
              <a:t>4. MANAGER</a:t>
            </a:r>
          </a:p>
          <a:p>
            <a:r>
              <a:rPr lang="en-US" sz="1200" dirty="0">
                <a:latin typeface="+mn-lt"/>
              </a:rPr>
              <a:t>5. QUARTERMASTER</a:t>
            </a:r>
          </a:p>
          <a:p>
            <a:r>
              <a:rPr lang="en-US" sz="1200" dirty="0">
                <a:latin typeface="+mn-lt"/>
              </a:rPr>
              <a:t>6. HOUSE COMMITTEE CHAIR</a:t>
            </a:r>
          </a:p>
          <a:p>
            <a:r>
              <a:rPr lang="en-US" sz="1200" dirty="0">
                <a:latin typeface="+mn-lt"/>
              </a:rPr>
              <a:t>7. COMMANDER / QUARTERMASTER</a:t>
            </a:r>
          </a:p>
          <a:p>
            <a:r>
              <a:rPr lang="en-US" sz="1200" dirty="0">
                <a:latin typeface="+mn-lt"/>
              </a:rPr>
              <a:t>8. QUARTERMASTER</a:t>
            </a:r>
          </a:p>
          <a:p>
            <a:r>
              <a:rPr lang="en-US" sz="1200" dirty="0">
                <a:latin typeface="+mn-lt"/>
              </a:rPr>
              <a:t>9. HOUSE COMMITTEE CHAIR</a:t>
            </a:r>
          </a:p>
          <a:p>
            <a:r>
              <a:rPr lang="en-US" sz="1200" b="1" dirty="0">
                <a:latin typeface="+mn-lt"/>
              </a:rPr>
              <a:t>Employees</a:t>
            </a:r>
          </a:p>
          <a:p>
            <a:r>
              <a:rPr lang="en-US" sz="1200" dirty="0">
                <a:latin typeface="+mn-lt"/>
              </a:rPr>
              <a:t>1. HOUSE COMMITTEE CHAIR</a:t>
            </a:r>
          </a:p>
          <a:p>
            <a:r>
              <a:rPr lang="en-US" sz="1200" dirty="0">
                <a:latin typeface="+mn-lt"/>
              </a:rPr>
              <a:t>2. ADJUTANT</a:t>
            </a:r>
          </a:p>
          <a:p>
            <a:r>
              <a:rPr lang="en-US" sz="1200" dirty="0">
                <a:latin typeface="+mn-lt"/>
              </a:rPr>
              <a:t>3. ADJUTANT</a:t>
            </a:r>
          </a:p>
          <a:p>
            <a:r>
              <a:rPr lang="en-US" sz="1200" dirty="0">
                <a:latin typeface="+mn-lt"/>
              </a:rPr>
              <a:t>4. ADJUTANT</a:t>
            </a:r>
          </a:p>
          <a:p>
            <a:r>
              <a:rPr lang="en-US" sz="1200" dirty="0">
                <a:latin typeface="+mn-lt"/>
              </a:rPr>
              <a:t>5. ADJUTANT</a:t>
            </a:r>
          </a:p>
          <a:p>
            <a:r>
              <a:rPr lang="en-US" sz="1200" dirty="0">
                <a:latin typeface="+mn-lt"/>
              </a:rPr>
              <a:t>6. ADJUTANT</a:t>
            </a:r>
          </a:p>
          <a:p>
            <a:r>
              <a:rPr lang="en-US" sz="1200" dirty="0">
                <a:latin typeface="+mn-lt"/>
              </a:rPr>
              <a:t>7. ADJUTANT</a:t>
            </a:r>
          </a:p>
          <a:p>
            <a:r>
              <a:rPr lang="en-US" sz="1200" dirty="0">
                <a:latin typeface="+mn-lt"/>
              </a:rPr>
              <a:t>8. ADJUTANT</a:t>
            </a:r>
          </a:p>
          <a:p>
            <a:endParaRPr lang="en-US" sz="1200" dirty="0">
              <a:latin typeface="+mn-lt"/>
            </a:endParaRPr>
          </a:p>
        </p:txBody>
      </p:sp>
    </p:spTree>
    <p:extLst>
      <p:ext uri="{BB962C8B-B14F-4D97-AF65-F5344CB8AC3E}">
        <p14:creationId xmlns:p14="http://schemas.microsoft.com/office/powerpoint/2010/main" val="540187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1DB9DF2A-B630-11F1-CDD9-877D2A17D5C6}"/>
              </a:ext>
            </a:extLst>
          </p:cNvPr>
          <p:cNvSpPr txBox="1">
            <a:spLocks noGrp="1"/>
          </p:cNvSpPr>
          <p:nvPr>
            <p:ph type="title"/>
          </p:nvPr>
        </p:nvSpPr>
        <p:spPr>
          <a:xfrm>
            <a:off x="1976438" y="2038923"/>
            <a:ext cx="5113337" cy="505267"/>
          </a:xfrm>
        </p:spPr>
        <p:txBody>
          <a:bodyPr tIns="12700">
            <a:spAutoFit/>
          </a:bodyPr>
          <a:lstStyle/>
          <a:p>
            <a:pPr marL="12700" eaLnBrk="1" hangingPunct="1">
              <a:spcBef>
                <a:spcPts val="100"/>
              </a:spcBef>
            </a:pPr>
            <a:r>
              <a:rPr lang="en-US" altLang="en-US" sz="3200">
                <a:latin typeface="Calibri"/>
                <a:ea typeface="Calibri"/>
              </a:rPr>
              <a:t>Your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95682FAC-CDE1-91F1-FCE3-988A98D81AD6}"/>
              </a:ext>
            </a:extLst>
          </p:cNvPr>
          <p:cNvSpPr>
            <a:spLocks noGrp="1"/>
          </p:cNvSpPr>
          <p:nvPr>
            <p:ph type="title" idx="4294967295"/>
          </p:nvPr>
        </p:nvSpPr>
        <p:spPr>
          <a:xfrm>
            <a:off x="152400" y="133350"/>
            <a:ext cx="8839200" cy="544512"/>
          </a:xfrm>
        </p:spPr>
        <p:txBody>
          <a:bodyPr/>
          <a:lstStyle/>
          <a:p>
            <a:r>
              <a:rPr lang="en-US" altLang="en-US" sz="2400" b="1">
                <a:solidFill>
                  <a:schemeClr val="tx1"/>
                </a:solidFill>
                <a:latin typeface="+mn-lt"/>
              </a:rPr>
              <a:t>MAJOR’s and MINOR’s</a:t>
            </a:r>
          </a:p>
        </p:txBody>
      </p:sp>
      <p:sp>
        <p:nvSpPr>
          <p:cNvPr id="57347" name="Rectangle 3">
            <a:extLst>
              <a:ext uri="{FF2B5EF4-FFF2-40B4-BE49-F238E27FC236}">
                <a16:creationId xmlns:a16="http://schemas.microsoft.com/office/drawing/2014/main" id="{6C26E892-0A33-02F7-8C12-8069B10CE450}"/>
              </a:ext>
            </a:extLst>
          </p:cNvPr>
          <p:cNvSpPr>
            <a:spLocks noGrp="1"/>
          </p:cNvSpPr>
          <p:nvPr>
            <p:ph type="body" idx="4294967295"/>
          </p:nvPr>
        </p:nvSpPr>
        <p:spPr>
          <a:xfrm>
            <a:off x="500856" y="819150"/>
            <a:ext cx="8142287" cy="3674852"/>
          </a:xfrm>
        </p:spPr>
        <p:txBody>
          <a:bodyPr/>
          <a:lstStyle/>
          <a:p>
            <a:pPr algn="just" rtl="0"/>
            <a:r>
              <a:rPr lang="en-US" sz="1200" b="1" i="0" dirty="0">
                <a:effectLst/>
                <a:latin typeface="Arial-BoldMT"/>
              </a:rPr>
              <a:t>Sec. 710 - Inspection.</a:t>
            </a:r>
          </a:p>
          <a:p>
            <a:pPr algn="just" rtl="0"/>
            <a:r>
              <a:rPr lang="en-US" sz="1200" b="0" i="0" dirty="0">
                <a:effectLst/>
                <a:latin typeface="ArialMT"/>
              </a:rPr>
              <a:t>The Commander-in-Chief or any Department Commander may require, within their respective jurisdiction, the inspection of any Department, District, County Council or Post, or any holding company or corporation subordinate thereto, whenever the Commander-in-Chief or Department Commander may believe the best interests of the Organization will be served to ensure compliance with the National Charter, Bylaws, Manual of Procedure, lawful orders of the National Convention, the National Council of Administration and the Commander-in-Chief and the laws and usages of the Organization. For this purpose, the Commander-in-Chief or Department Commander may detail any member within their</a:t>
            </a:r>
          </a:p>
          <a:p>
            <a:pPr algn="just" rtl="0"/>
            <a:r>
              <a:rPr lang="en-US" sz="1200" b="0" i="0" dirty="0">
                <a:effectLst/>
                <a:latin typeface="ArialMT"/>
              </a:rPr>
              <a:t>respective jurisdiction whose duties shall be prescribed by the appointing power. </a:t>
            </a:r>
            <a:r>
              <a:rPr lang="en-US" sz="1200" b="1" i="0" u="sng" dirty="0">
                <a:effectLst/>
                <a:latin typeface="ArialMT"/>
              </a:rPr>
              <a:t>All books, papers, accounts, records and proceedings pertaining to the Veterans of Foreign Wars of the United States shall be subject to inspection at all times.</a:t>
            </a:r>
            <a:endParaRPr lang="en-US" sz="1200" b="1" i="1" u="sng" dirty="0"/>
          </a:p>
          <a:p>
            <a:pPr>
              <a:spcBef>
                <a:spcPts val="0"/>
              </a:spcBef>
            </a:pPr>
            <a:endParaRPr lang="en-US" b="1" i="1" dirty="0"/>
          </a:p>
          <a:p>
            <a:pPr>
              <a:spcBef>
                <a:spcPts val="0"/>
              </a:spcBef>
            </a:pPr>
            <a:r>
              <a:rPr lang="en-US" sz="1600" b="1" i="1" dirty="0"/>
              <a:t>Major Discrepancy: </a:t>
            </a:r>
            <a:r>
              <a:rPr lang="en-US" sz="1600" b="1" i="1" u="sng" dirty="0"/>
              <a:t>Items required by the National Bylaws/Manual of Procedure. These can result in a 710 inspection or Post suspension if not timely corrected.</a:t>
            </a:r>
          </a:p>
          <a:p>
            <a:pPr>
              <a:spcBef>
                <a:spcPts val="0"/>
              </a:spcBef>
            </a:pPr>
            <a:endParaRPr lang="en-US" sz="1600" b="1" i="1" u="sng" dirty="0"/>
          </a:p>
          <a:p>
            <a:pPr>
              <a:spcBef>
                <a:spcPts val="0"/>
              </a:spcBef>
            </a:pPr>
            <a:r>
              <a:rPr lang="en-US" sz="1600" b="1" i="1" dirty="0"/>
              <a:t>Minor Discrepancy: </a:t>
            </a:r>
            <a:r>
              <a:rPr lang="en-US" sz="1600" b="1" i="1" u="sng" dirty="0">
                <a:latin typeface="+mn-lt"/>
              </a:rPr>
              <a:t>Items that are required to support the proper operations of the Post/District. These can be a Must or Shall item or indirectly support the purpose and usages of the Veterans of Foreign Wars as defined in the National Charter.</a:t>
            </a:r>
            <a:endParaRPr lang="en-US" sz="1600" b="1" i="1"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64DD0EED-BEB3-3E91-C273-F8F404F07242}"/>
              </a:ext>
            </a:extLst>
          </p:cNvPr>
          <p:cNvSpPr>
            <a:spLocks noGrp="1"/>
          </p:cNvSpPr>
          <p:nvPr>
            <p:ph type="title" idx="4294967295"/>
          </p:nvPr>
        </p:nvSpPr>
        <p:spPr>
          <a:xfrm>
            <a:off x="76200" y="133350"/>
            <a:ext cx="9067800" cy="574675"/>
          </a:xfrm>
        </p:spPr>
        <p:txBody>
          <a:bodyPr lIns="0" tIns="0" rIns="0" bIns="0"/>
          <a:lstStyle/>
          <a:p>
            <a:pPr eaLnBrk="1" hangingPunct="1"/>
            <a:r>
              <a:rPr lang="en-US" altLang="en-US" sz="2400" b="1">
                <a:solidFill>
                  <a:srgbClr val="000513"/>
                </a:solidFill>
                <a:latin typeface="+mn-lt"/>
              </a:rPr>
              <a:t>INSPECTIONS CORRECTION </a:t>
            </a:r>
            <a:br>
              <a:rPr lang="en-US" altLang="en-US" sz="2400" b="1">
                <a:solidFill>
                  <a:srgbClr val="000513"/>
                </a:solidFill>
                <a:latin typeface="+mn-lt"/>
              </a:rPr>
            </a:br>
            <a:r>
              <a:rPr lang="en-US" altLang="en-US" sz="2400" b="1">
                <a:solidFill>
                  <a:srgbClr val="000513"/>
                </a:solidFill>
                <a:latin typeface="+mn-lt"/>
              </a:rPr>
              <a:t>BY THE NUMBER</a:t>
            </a:r>
          </a:p>
        </p:txBody>
      </p:sp>
      <p:sp>
        <p:nvSpPr>
          <p:cNvPr id="53251" name="Text Placeholder 2">
            <a:extLst>
              <a:ext uri="{FF2B5EF4-FFF2-40B4-BE49-F238E27FC236}">
                <a16:creationId xmlns:a16="http://schemas.microsoft.com/office/drawing/2014/main" id="{7CE7AF0B-0D92-0F0B-B898-1D4DF45C29E3}"/>
              </a:ext>
            </a:extLst>
          </p:cNvPr>
          <p:cNvSpPr>
            <a:spLocks noGrp="1"/>
          </p:cNvSpPr>
          <p:nvPr>
            <p:ph type="body" idx="4294967295"/>
          </p:nvPr>
        </p:nvSpPr>
        <p:spPr>
          <a:xfrm>
            <a:off x="228600" y="895350"/>
            <a:ext cx="8686800" cy="3841052"/>
          </a:xfrm>
        </p:spPr>
        <p:txBody>
          <a:bodyPr/>
          <a:lstStyle/>
          <a:p>
            <a:pPr marL="742950" lvl="1" indent="-285750" eaLnBrk="1" hangingPunct="1">
              <a:spcBef>
                <a:spcPct val="0"/>
              </a:spcBef>
            </a:pPr>
            <a:r>
              <a:rPr lang="en-US" altLang="en-US" sz="1200">
                <a:solidFill>
                  <a:srgbClr val="000513"/>
                </a:solidFill>
                <a:ea typeface="Calibri"/>
                <a:cs typeface="Calibri"/>
              </a:rPr>
              <a:t>1)	Has the post adopted Bylaws in accordance with Section 202 of the National Bylaws? (MAJOR)</a:t>
            </a:r>
          </a:p>
          <a:p>
            <a:pPr marL="742950" lvl="1" indent="-285750" eaLnBrk="1" hangingPunct="1">
              <a:spcBef>
                <a:spcPct val="0"/>
              </a:spcBef>
            </a:pPr>
            <a:r>
              <a:rPr lang="en-US" altLang="en-US" sz="1200">
                <a:solidFill>
                  <a:srgbClr val="000513"/>
                </a:solidFill>
                <a:ea typeface="Calibri"/>
                <a:cs typeface="Calibri"/>
              </a:rPr>
              <a:t> a)	 Date reviewed by the Commander-in-Chief?</a:t>
            </a:r>
          </a:p>
          <a:p>
            <a:pPr marL="742950" lvl="1" indent="-285750" eaLnBrk="1" hangingPunct="1">
              <a:spcBef>
                <a:spcPct val="0"/>
              </a:spcBef>
            </a:pPr>
            <a:endParaRPr lang="en-US" altLang="en-US" sz="1200" u="sng">
              <a:solidFill>
                <a:srgbClr val="000513"/>
              </a:solidFill>
              <a:ea typeface="Calibri"/>
              <a:cs typeface="Calibri"/>
            </a:endParaRPr>
          </a:p>
          <a:p>
            <a:pPr marL="742950" lvl="1" indent="-285750" eaLnBrk="1" hangingPunct="1">
              <a:spcBef>
                <a:spcPct val="0"/>
              </a:spcBef>
            </a:pPr>
            <a:r>
              <a:rPr lang="en-US" altLang="en-US" sz="1200" u="sng">
                <a:solidFill>
                  <a:srgbClr val="000513"/>
                </a:solidFill>
                <a:ea typeface="Calibri"/>
                <a:cs typeface="Calibri"/>
              </a:rPr>
              <a:t>Process:</a:t>
            </a:r>
          </a:p>
          <a:p>
            <a:pPr marL="742950" lvl="1" indent="-285750" eaLnBrk="1" hangingPunct="1">
              <a:spcBef>
                <a:spcPct val="0"/>
              </a:spcBef>
            </a:pPr>
            <a:r>
              <a:rPr lang="en-US" altLang="en-US" sz="1200">
                <a:solidFill>
                  <a:srgbClr val="000513"/>
                </a:solidFill>
                <a:ea typeface="Calibri"/>
                <a:cs typeface="Calibri"/>
              </a:rPr>
              <a:t>- Download “National Approved” template off VFW.org (forms, templets and by-laws) Make changes </a:t>
            </a:r>
          </a:p>
          <a:p>
            <a:pPr marL="742950" lvl="1" indent="-285750" eaLnBrk="1" hangingPunct="1">
              <a:spcBef>
                <a:spcPct val="0"/>
              </a:spcBef>
            </a:pPr>
            <a:r>
              <a:rPr lang="en-US" altLang="en-US" sz="1200">
                <a:solidFill>
                  <a:srgbClr val="000513"/>
                </a:solidFill>
                <a:ea typeface="Calibri"/>
                <a:cs typeface="Calibri"/>
              </a:rPr>
              <a:t>- During a Post meeting, changes must by approved in meeting by 2/3 vote.</a:t>
            </a:r>
          </a:p>
          <a:p>
            <a:pPr lvl="1" eaLnBrk="1" hangingPunct="1">
              <a:spcBef>
                <a:spcPct val="0"/>
              </a:spcBef>
            </a:pPr>
            <a:r>
              <a:rPr lang="en-US" altLang="en-US" sz="1200">
                <a:solidFill>
                  <a:srgbClr val="000513"/>
                </a:solidFill>
                <a:ea typeface="Calibri"/>
                <a:cs typeface="Calibri"/>
              </a:rPr>
              <a:t>- Once approved and signed within 30 days “Shall” be forwarded to the Department</a:t>
            </a:r>
          </a:p>
          <a:p>
            <a:pPr lvl="1" eaLnBrk="1" hangingPunct="1">
              <a:spcBef>
                <a:spcPct val="0"/>
              </a:spcBef>
            </a:pPr>
            <a:r>
              <a:rPr lang="en-US" altLang="en-US" sz="1200">
                <a:solidFill>
                  <a:srgbClr val="000513"/>
                </a:solidFill>
                <a:ea typeface="Calibri"/>
                <a:cs typeface="Calibri"/>
              </a:rPr>
              <a:t>___________________________________________________________________________________________</a:t>
            </a:r>
          </a:p>
          <a:p>
            <a:pPr lvl="1" eaLnBrk="1" hangingPunct="1">
              <a:spcBef>
                <a:spcPct val="0"/>
              </a:spcBef>
            </a:pPr>
            <a:endParaRPr lang="en-US" altLang="en-US" sz="1200">
              <a:solidFill>
                <a:srgbClr val="000513"/>
              </a:solidFill>
              <a:ea typeface="Calibri"/>
              <a:cs typeface="Calibri"/>
            </a:endParaRPr>
          </a:p>
          <a:p>
            <a:pPr marL="742950" lvl="1" indent="-285750" eaLnBrk="1" hangingPunct="1">
              <a:spcBef>
                <a:spcPct val="0"/>
              </a:spcBef>
              <a:buAutoNum type="arabicParenR" startAt="2"/>
            </a:pPr>
            <a:r>
              <a:rPr lang="en-US" altLang="en-US" sz="1200">
                <a:solidFill>
                  <a:srgbClr val="000513"/>
                </a:solidFill>
                <a:ea typeface="Calibri"/>
                <a:cs typeface="Calibri"/>
              </a:rPr>
              <a:t>Is the Post Incorporated in accordance with Section 708 of the National Bylaws?</a:t>
            </a:r>
          </a:p>
          <a:p>
            <a:pPr lvl="1" eaLnBrk="1" hangingPunct="1">
              <a:spcBef>
                <a:spcPct val="0"/>
              </a:spcBef>
            </a:pPr>
            <a:endParaRPr lang="en-US" altLang="en-US" sz="1200">
              <a:solidFill>
                <a:srgbClr val="000513"/>
              </a:solidFill>
              <a:ea typeface="Calibri"/>
              <a:cs typeface="Calibri"/>
            </a:endParaRPr>
          </a:p>
          <a:p>
            <a:pPr algn="l"/>
            <a:r>
              <a:rPr lang="en-US" sz="1200" b="0" i="0" u="none" strike="noStrike" baseline="0">
                <a:highlight>
                  <a:srgbClr val="FFFF00"/>
                </a:highlight>
              </a:rPr>
              <a:t>“No unit chartered by the Veterans of Foreign Wars of the United States, and no activities, clubrooms, holding companies or units sponsored or conducted or operated by, for or on behalf of any such chartered unit, shall separately from the Post, incorporate under</a:t>
            </a:r>
          </a:p>
          <a:p>
            <a:pPr algn="l"/>
            <a:r>
              <a:rPr lang="en-US" sz="1200" b="0" i="0" u="none" strike="noStrike" baseline="0">
                <a:highlight>
                  <a:srgbClr val="FFFF00"/>
                </a:highlight>
              </a:rPr>
              <a:t>the laws of the state in which it is located for any purposes whatsoever unless the Articles of Incorporation of such chartered unit and any incorporated activities, clubrooms, holding companies or units sponsored, conducted or operated by, for or in its behalf shall include those provisions specified in the Manual of Procedure.” </a:t>
            </a:r>
            <a:endParaRPr lang="en-US" sz="1200">
              <a:highlight>
                <a:srgbClr val="FFFF00"/>
              </a:highlight>
            </a:endParaRPr>
          </a:p>
          <a:p>
            <a:pPr algn="l"/>
            <a:r>
              <a:rPr lang="en-US" sz="1200" b="0" i="0" u="none" strike="noStrike" baseline="0"/>
              <a:t>Should any state incorporation law prohibit provisions specified in the Manual of Procedure for Articles of Incorporation, it shall be permissible to change the wording of such provision sufficiently so that the Certificate of Incorporation will conform to the state laws and at the same time protect the interests of the Veterans of Foreign Wars of the United States.</a:t>
            </a:r>
          </a:p>
          <a:p>
            <a:pPr algn="l"/>
            <a:r>
              <a:rPr lang="en-US" sz="1200" b="0" i="0" u="none" strike="noStrike" baseline="0"/>
              <a:t>.</a:t>
            </a:r>
            <a:endParaRPr lang="en-US" altLang="en-US" sz="1200">
              <a:solidFill>
                <a:srgbClr val="000513"/>
              </a:solidFill>
              <a:ea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2BFB96A4-4ED4-3DA9-F188-0D2BA27D5B6A}"/>
              </a:ext>
            </a:extLst>
          </p:cNvPr>
          <p:cNvSpPr>
            <a:spLocks noGrp="1"/>
          </p:cNvSpPr>
          <p:nvPr>
            <p:ph type="title"/>
          </p:nvPr>
        </p:nvSpPr>
        <p:spPr>
          <a:xfrm>
            <a:off x="152400" y="133350"/>
            <a:ext cx="8839200" cy="574675"/>
          </a:xfrm>
        </p:spPr>
        <p:txBody>
          <a:bodyPr/>
          <a:lstStyle/>
          <a:p>
            <a:pPr eaLnBrk="1" hangingPunct="1"/>
            <a:r>
              <a:rPr lang="en-US" altLang="en-US" sz="2400" b="1">
                <a:solidFill>
                  <a:srgbClr val="000513"/>
                </a:solidFill>
                <a:latin typeface="+mn-lt"/>
              </a:rPr>
              <a:t>INSPECTIONS CORRECTION </a:t>
            </a:r>
            <a:br>
              <a:rPr lang="en-US" altLang="en-US" sz="2400" b="1">
                <a:solidFill>
                  <a:srgbClr val="000513"/>
                </a:solidFill>
                <a:latin typeface="+mn-lt"/>
              </a:rPr>
            </a:br>
            <a:r>
              <a:rPr lang="en-US" altLang="en-US" sz="2400" b="1">
                <a:solidFill>
                  <a:srgbClr val="000513"/>
                </a:solidFill>
                <a:latin typeface="+mn-lt"/>
              </a:rPr>
              <a:t>BY THE NUMBER</a:t>
            </a:r>
            <a:endParaRPr lang="en-US" sz="2400">
              <a:latin typeface="Calibri"/>
              <a:ea typeface="Calibri"/>
              <a:cs typeface="Calibri"/>
            </a:endParaRPr>
          </a:p>
        </p:txBody>
      </p:sp>
      <p:sp>
        <p:nvSpPr>
          <p:cNvPr id="12290" name="Text Placeholder 2">
            <a:extLst>
              <a:ext uri="{FF2B5EF4-FFF2-40B4-BE49-F238E27FC236}">
                <a16:creationId xmlns:a16="http://schemas.microsoft.com/office/drawing/2014/main" id="{61284176-ECFA-279C-9878-F13105EF9EC3}"/>
              </a:ext>
            </a:extLst>
          </p:cNvPr>
          <p:cNvSpPr>
            <a:spLocks noGrp="1"/>
          </p:cNvSpPr>
          <p:nvPr>
            <p:ph type="body" idx="1"/>
          </p:nvPr>
        </p:nvSpPr>
        <p:spPr>
          <a:xfrm>
            <a:off x="190500" y="819150"/>
            <a:ext cx="8763000" cy="4247317"/>
          </a:xfrm>
        </p:spPr>
        <p:txBody>
          <a:bodyPr/>
          <a:lstStyle/>
          <a:p>
            <a:pPr marL="742950" lvl="1" indent="-285750" eaLnBrk="1" hangingPunct="1">
              <a:spcBef>
                <a:spcPct val="0"/>
              </a:spcBef>
            </a:pPr>
            <a:r>
              <a:rPr lang="en-US" altLang="en-US" sz="1200">
                <a:solidFill>
                  <a:srgbClr val="000513"/>
                </a:solidFill>
                <a:ea typeface="Calibri"/>
                <a:cs typeface="Calibri"/>
              </a:rPr>
              <a:t>2)	Is the Post Incorporated in accordance with Section 708 of the National Bylaws? (MAJOR)</a:t>
            </a:r>
          </a:p>
          <a:p>
            <a:pPr marL="742950" lvl="1" indent="-285750" eaLnBrk="1" hangingPunct="1">
              <a:spcBef>
                <a:spcPct val="0"/>
              </a:spcBef>
            </a:pPr>
            <a:r>
              <a:rPr lang="en-US" altLang="en-US" sz="1200">
                <a:solidFill>
                  <a:srgbClr val="000513"/>
                </a:solidFill>
                <a:ea typeface="Calibri"/>
                <a:cs typeface="Calibri"/>
              </a:rPr>
              <a:t> a)	 Date reviewed by the Commander-in-Chief:</a:t>
            </a:r>
          </a:p>
          <a:p>
            <a:pPr marL="742950" lvl="1" indent="-285750" eaLnBrk="1" hangingPunct="1">
              <a:spcBef>
                <a:spcPct val="0"/>
              </a:spcBef>
            </a:pPr>
            <a:r>
              <a:rPr lang="en-US" altLang="en-US" sz="1200">
                <a:solidFill>
                  <a:srgbClr val="000513"/>
                </a:solidFill>
                <a:ea typeface="Calibri"/>
                <a:cs typeface="Calibri"/>
              </a:rPr>
              <a:t> b)	 Date filed with appropriate state officials:</a:t>
            </a:r>
          </a:p>
          <a:p>
            <a:pPr marL="742950" lvl="1" indent="-285750" eaLnBrk="1" hangingPunct="1">
              <a:spcBef>
                <a:spcPct val="0"/>
              </a:spcBef>
            </a:pPr>
            <a:r>
              <a:rPr lang="en-US" altLang="en-US" sz="1200">
                <a:solidFill>
                  <a:srgbClr val="000513"/>
                </a:solidFill>
                <a:ea typeface="Calibri"/>
                <a:cs typeface="Calibri"/>
              </a:rPr>
              <a:t> c)	 Name of incorporated unit:</a:t>
            </a:r>
          </a:p>
          <a:p>
            <a:pPr marL="742950" lvl="1" indent="-285750" eaLnBrk="1" hangingPunct="1">
              <a:spcBef>
                <a:spcPct val="0"/>
              </a:spcBef>
            </a:pPr>
            <a:r>
              <a:rPr lang="en-US" altLang="en-US" sz="1200">
                <a:solidFill>
                  <a:srgbClr val="000513"/>
                </a:solidFill>
                <a:ea typeface="Calibri"/>
                <a:cs typeface="Calibri"/>
              </a:rPr>
              <a:t> d)	 Registered Agent of Record:   Last updated: </a:t>
            </a:r>
          </a:p>
          <a:p>
            <a:pPr marL="742950" lvl="1" indent="-285750" eaLnBrk="1" hangingPunct="1">
              <a:spcBef>
                <a:spcPct val="0"/>
              </a:spcBef>
            </a:pPr>
            <a:endParaRPr lang="en-US" altLang="en-US" sz="1200">
              <a:solidFill>
                <a:srgbClr val="000513"/>
              </a:solidFill>
              <a:ea typeface="Calibri"/>
              <a:cs typeface="Calibri"/>
            </a:endParaRPr>
          </a:p>
          <a:p>
            <a:pPr marL="742950" lvl="1" indent="-285750" eaLnBrk="1" hangingPunct="1">
              <a:spcBef>
                <a:spcPct val="0"/>
              </a:spcBef>
            </a:pPr>
            <a:r>
              <a:rPr lang="en-US" altLang="en-US" sz="1200" u="sng">
                <a:solidFill>
                  <a:srgbClr val="000513"/>
                </a:solidFill>
                <a:ea typeface="Calibri"/>
                <a:cs typeface="Calibri"/>
              </a:rPr>
              <a:t>Process for new post or unincorporated post:</a:t>
            </a:r>
          </a:p>
          <a:p>
            <a:pPr lvl="1" eaLnBrk="1" hangingPunct="1">
              <a:spcBef>
                <a:spcPct val="0"/>
              </a:spcBef>
            </a:pPr>
            <a:r>
              <a:rPr lang="en-US" altLang="en-US" sz="1200">
                <a:solidFill>
                  <a:srgbClr val="000513"/>
                </a:solidFill>
                <a:ea typeface="Calibri"/>
                <a:cs typeface="Calibri"/>
              </a:rPr>
              <a:t>- Request approved mutual or public benefit Articles of Incorporation (AOI) templets from VFW Department of California (legal name and incorporation is the same answers 2c)</a:t>
            </a:r>
          </a:p>
          <a:p>
            <a:pPr lvl="1" eaLnBrk="1" hangingPunct="1">
              <a:spcBef>
                <a:spcPct val="0"/>
              </a:spcBef>
            </a:pPr>
            <a:r>
              <a:rPr lang="en-US" altLang="en-US" sz="1200">
                <a:solidFill>
                  <a:srgbClr val="000513"/>
                </a:solidFill>
                <a:ea typeface="Calibri"/>
                <a:cs typeface="Calibri"/>
              </a:rPr>
              <a:t>- Complete with required information as prescribed in Section 708 of the manual of procedures</a:t>
            </a:r>
          </a:p>
          <a:p>
            <a:pPr lvl="1" eaLnBrk="1" hangingPunct="1">
              <a:spcBef>
                <a:spcPct val="0"/>
              </a:spcBef>
            </a:pPr>
            <a:r>
              <a:rPr lang="en-US" altLang="en-US" sz="1200">
                <a:solidFill>
                  <a:srgbClr val="000513"/>
                </a:solidFill>
                <a:ea typeface="Calibri"/>
                <a:cs typeface="Calibri"/>
              </a:rPr>
              <a:t>- Submitted to VFW Department of California  for review they will forward National for review (CIC review date answers 2a)</a:t>
            </a:r>
          </a:p>
          <a:p>
            <a:pPr lvl="1" eaLnBrk="1" hangingPunct="1">
              <a:spcBef>
                <a:spcPct val="0"/>
              </a:spcBef>
            </a:pPr>
            <a:r>
              <a:rPr lang="en-US" altLang="en-US" sz="1200">
                <a:solidFill>
                  <a:srgbClr val="000513"/>
                </a:solidFill>
                <a:ea typeface="Calibri"/>
                <a:cs typeface="Calibri"/>
              </a:rPr>
              <a:t>- Once stamped by CIC and return to Post / District, it must be submitted to the Secretary of state of California for their stamp and date (This answers 2b)</a:t>
            </a:r>
          </a:p>
          <a:p>
            <a:pPr lvl="1" eaLnBrk="1" hangingPunct="1">
              <a:spcBef>
                <a:spcPct val="0"/>
              </a:spcBef>
            </a:pPr>
            <a:r>
              <a:rPr lang="en-US" altLang="en-US" sz="1200">
                <a:solidFill>
                  <a:srgbClr val="000513"/>
                </a:solidFill>
                <a:ea typeface="Calibri"/>
                <a:cs typeface="Calibri"/>
              </a:rPr>
              <a:t>- Statement of Information form – 100 (SI-100) must be completed every two year if the Commander, quartermaster, Adjutant does not change but must be changed anytime one of those three officer change. ( SI-100 answers 2d</a:t>
            </a:r>
          </a:p>
          <a:p>
            <a:pPr marL="628650" lvl="1" indent="-171450" eaLnBrk="1" hangingPunct="1">
              <a:spcBef>
                <a:spcPct val="0"/>
              </a:spcBef>
              <a:buFontTx/>
              <a:buChar char="-"/>
            </a:pPr>
            <a:endParaRPr lang="en-US" altLang="en-US" sz="1200">
              <a:solidFill>
                <a:srgbClr val="000513"/>
              </a:solidFill>
              <a:ea typeface="Calibri"/>
              <a:cs typeface="Calibri"/>
            </a:endParaRPr>
          </a:p>
          <a:p>
            <a:pPr lvl="1" eaLnBrk="1" hangingPunct="1">
              <a:spcBef>
                <a:spcPct val="0"/>
              </a:spcBef>
            </a:pPr>
            <a:r>
              <a:rPr lang="en-US" altLang="en-US" sz="1200" u="sng">
                <a:solidFill>
                  <a:srgbClr val="000513"/>
                </a:solidFill>
                <a:ea typeface="Calibri"/>
                <a:cs typeface="Calibri"/>
              </a:rPr>
              <a:t>Process for getting a copy of AOI:</a:t>
            </a:r>
            <a:endParaRPr lang="en-US" altLang="en-US" sz="1200">
              <a:solidFill>
                <a:srgbClr val="000513"/>
              </a:solidFill>
              <a:ea typeface="Calibri"/>
              <a:cs typeface="Calibri"/>
            </a:endParaRPr>
          </a:p>
          <a:p>
            <a:pPr marL="742950" lvl="1" indent="-285750" eaLnBrk="1" hangingPunct="1">
              <a:spcBef>
                <a:spcPct val="0"/>
              </a:spcBef>
            </a:pPr>
            <a:r>
              <a:rPr lang="en-US" altLang="en-US" sz="1200">
                <a:solidFill>
                  <a:srgbClr val="000513"/>
                </a:solidFill>
                <a:ea typeface="Calibri"/>
                <a:cs typeface="Calibri"/>
              </a:rPr>
              <a:t>-Obtain copy from Department of California (maybe missing all required stamps)</a:t>
            </a:r>
          </a:p>
          <a:p>
            <a:pPr marL="742950" lvl="1" indent="-285750" eaLnBrk="1" hangingPunct="1">
              <a:spcBef>
                <a:spcPct val="0"/>
              </a:spcBef>
            </a:pPr>
            <a:r>
              <a:rPr lang="en-US" altLang="en-US" sz="1200">
                <a:solidFill>
                  <a:srgbClr val="000513"/>
                </a:solidFill>
                <a:ea typeface="Calibri"/>
                <a:cs typeface="Calibri"/>
              </a:rPr>
              <a:t>-Obtain copy from Secretary of State of California</a:t>
            </a:r>
          </a:p>
          <a:p>
            <a:pPr marL="742950" lvl="1" indent="-285750" eaLnBrk="1" hangingPunct="1">
              <a:spcBef>
                <a:spcPct val="0"/>
              </a:spcBef>
            </a:pPr>
            <a:endParaRPr lang="en-US" altLang="en-US" sz="1200">
              <a:solidFill>
                <a:srgbClr val="000513"/>
              </a:solidFill>
              <a:ea typeface="Calibri"/>
              <a:cs typeface="Calibri"/>
            </a:endParaRPr>
          </a:p>
          <a:p>
            <a:pPr marL="742950" lvl="1" indent="-285750" eaLnBrk="1" hangingPunct="1">
              <a:spcBef>
                <a:spcPct val="0"/>
              </a:spcBef>
            </a:pPr>
            <a:r>
              <a:rPr lang="en-US" altLang="en-US" sz="1200" u="sng">
                <a:solidFill>
                  <a:srgbClr val="000513"/>
                </a:solidFill>
                <a:ea typeface="Calibri"/>
                <a:cs typeface="Calibri"/>
              </a:rPr>
              <a:t>Process for restatements of AOI:</a:t>
            </a:r>
          </a:p>
          <a:p>
            <a:pPr lvl="1" eaLnBrk="1" hangingPunct="1">
              <a:spcBef>
                <a:spcPct val="0"/>
              </a:spcBef>
            </a:pPr>
            <a:r>
              <a:rPr lang="en-US" altLang="en-US" sz="1200">
                <a:solidFill>
                  <a:srgbClr val="000513"/>
                </a:solidFill>
                <a:ea typeface="Calibri"/>
                <a:cs typeface="Calibri"/>
              </a:rPr>
              <a:t>-Will follow new incorporation processing but will add original AOI when submitting to SOS. All restatements must be in</a:t>
            </a:r>
          </a:p>
          <a:p>
            <a:pPr lvl="1" eaLnBrk="1" hangingPunct="1">
              <a:spcBef>
                <a:spcPct val="0"/>
              </a:spcBef>
            </a:pPr>
            <a:r>
              <a:rPr lang="en-US" altLang="en-US" sz="1200">
                <a:solidFill>
                  <a:srgbClr val="000513"/>
                </a:solidFill>
                <a:ea typeface="Calibri"/>
                <a:cs typeface="Calibri"/>
              </a:rPr>
              <a:t>accordance with California Corporation code 900-910.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AAA38B04-8519-66E8-81CC-2E91529E9666}"/>
              </a:ext>
            </a:extLst>
          </p:cNvPr>
          <p:cNvSpPr>
            <a:spLocks noGrp="1"/>
          </p:cNvSpPr>
          <p:nvPr>
            <p:ph type="title"/>
          </p:nvPr>
        </p:nvSpPr>
        <p:spPr>
          <a:xfrm>
            <a:off x="152400" y="133350"/>
            <a:ext cx="8839200" cy="574675"/>
          </a:xfrm>
        </p:spPr>
        <p:txBody>
          <a:bodyPr/>
          <a:lstStyle/>
          <a:p>
            <a:pPr eaLnBrk="1" hangingPunct="1"/>
            <a:r>
              <a:rPr lang="en-US" altLang="en-US" sz="2400" b="1">
                <a:solidFill>
                  <a:srgbClr val="000513"/>
                </a:solidFill>
                <a:latin typeface="+mn-lt"/>
              </a:rPr>
              <a:t>INSPECTIONS CORRECTION </a:t>
            </a:r>
            <a:br>
              <a:rPr lang="en-US" altLang="en-US" sz="2400" b="1">
                <a:solidFill>
                  <a:srgbClr val="000513"/>
                </a:solidFill>
                <a:latin typeface="+mn-lt"/>
              </a:rPr>
            </a:br>
            <a:r>
              <a:rPr lang="en-US" altLang="en-US" sz="2400" b="1">
                <a:solidFill>
                  <a:srgbClr val="000513"/>
                </a:solidFill>
                <a:latin typeface="+mn-lt"/>
              </a:rPr>
              <a:t>BY THE NUMBER</a:t>
            </a:r>
            <a:endParaRPr lang="en-US" altLang="en-US" sz="2400">
              <a:latin typeface="Calibri"/>
              <a:ea typeface="Verdana"/>
            </a:endParaRPr>
          </a:p>
        </p:txBody>
      </p:sp>
      <p:sp>
        <p:nvSpPr>
          <p:cNvPr id="3" name="Text Placeholder 2">
            <a:extLst>
              <a:ext uri="{FF2B5EF4-FFF2-40B4-BE49-F238E27FC236}">
                <a16:creationId xmlns:a16="http://schemas.microsoft.com/office/drawing/2014/main" id="{86AFE444-57EF-9F55-C46C-5E1F46AE3491}"/>
              </a:ext>
            </a:extLst>
          </p:cNvPr>
          <p:cNvSpPr>
            <a:spLocks noGrp="1"/>
          </p:cNvSpPr>
          <p:nvPr>
            <p:ph type="body" idx="1"/>
          </p:nvPr>
        </p:nvSpPr>
        <p:spPr>
          <a:xfrm>
            <a:off x="381000" y="971550"/>
            <a:ext cx="8382000" cy="3693319"/>
          </a:xfrm>
        </p:spPr>
        <p:txBody>
          <a:bodyPr/>
          <a:lstStyle/>
          <a:p>
            <a:pPr eaLnBrk="1" hangingPunct="1">
              <a:spcBef>
                <a:spcPct val="0"/>
              </a:spcBef>
            </a:pPr>
            <a:r>
              <a:rPr lang="en-US" b="0" i="0" u="none" strike="noStrike" baseline="0">
                <a:latin typeface="+mn-lt"/>
              </a:rPr>
              <a:t>3) Are all officer positions filled as prescribed in Section 216 of the National Bylaws? (MAJOR)</a:t>
            </a:r>
          </a:p>
          <a:p>
            <a:pPr eaLnBrk="1" hangingPunct="1">
              <a:spcBef>
                <a:spcPct val="0"/>
              </a:spcBef>
            </a:pPr>
            <a:r>
              <a:rPr lang="en-US">
                <a:latin typeface="+mn-lt"/>
              </a:rPr>
              <a:t> </a:t>
            </a:r>
          </a:p>
          <a:p>
            <a:pPr eaLnBrk="1" hangingPunct="1">
              <a:spcBef>
                <a:spcPct val="0"/>
              </a:spcBef>
            </a:pPr>
            <a:r>
              <a:rPr lang="en-US" b="0" i="0" u="none" strike="noStrike" baseline="0">
                <a:latin typeface="+mn-lt"/>
              </a:rPr>
              <a:t>Post Shall Elect Commander, Sr Vice Commander, Jr. Vice Commander, Quartermaster and </a:t>
            </a:r>
            <a:r>
              <a:rPr lang="en-US">
                <a:latin typeface="+mn-lt"/>
              </a:rPr>
              <a:t>t</a:t>
            </a:r>
            <a:r>
              <a:rPr lang="en-US" b="0" i="0" u="none" strike="noStrike" baseline="0">
                <a:latin typeface="+mn-lt"/>
              </a:rPr>
              <a:t>hree </a:t>
            </a:r>
            <a:r>
              <a:rPr lang="en-US">
                <a:latin typeface="+mn-lt"/>
              </a:rPr>
              <a:t>T</a:t>
            </a:r>
            <a:r>
              <a:rPr lang="en-US" b="0" i="0" u="none" strike="noStrike" baseline="0">
                <a:latin typeface="+mn-lt"/>
              </a:rPr>
              <a:t>rustees</a:t>
            </a:r>
          </a:p>
          <a:p>
            <a:pPr eaLnBrk="1" hangingPunct="1">
              <a:spcBef>
                <a:spcPct val="0"/>
              </a:spcBef>
            </a:pPr>
            <a:r>
              <a:rPr lang="en-US">
                <a:latin typeface="+mn-lt"/>
              </a:rPr>
              <a:t>Commander Shall appoint Adjutant &amp; Chaplain and “may” appoint Service officer (this can be required by post bylaw change)</a:t>
            </a:r>
          </a:p>
          <a:p>
            <a:pPr eaLnBrk="1" hangingPunct="1">
              <a:spcBef>
                <a:spcPct val="0"/>
              </a:spcBef>
            </a:pPr>
            <a:r>
              <a:rPr lang="en-US">
                <a:latin typeface="+mn-lt"/>
              </a:rPr>
              <a:t>Post bylaws will dictate if Judge Advocate , Surgeon  and Officer of the day is appointed by Commander or elected by membership.</a:t>
            </a:r>
          </a:p>
          <a:p>
            <a:pPr eaLnBrk="1" hangingPunct="1">
              <a:spcBef>
                <a:spcPct val="0"/>
              </a:spcBef>
            </a:pPr>
            <a:endParaRPr lang="en-US">
              <a:latin typeface="+mn-lt"/>
            </a:endParaRPr>
          </a:p>
          <a:p>
            <a:pPr eaLnBrk="1" hangingPunct="1">
              <a:spcBef>
                <a:spcPct val="0"/>
              </a:spcBef>
            </a:pPr>
            <a:r>
              <a:rPr lang="en-US" u="sng">
                <a:latin typeface="+mn-lt"/>
              </a:rPr>
              <a:t>Process</a:t>
            </a:r>
            <a:r>
              <a:rPr lang="en-US">
                <a:latin typeface="+mn-lt"/>
              </a:rPr>
              <a:t>:</a:t>
            </a:r>
          </a:p>
          <a:p>
            <a:pPr eaLnBrk="1" hangingPunct="1">
              <a:spcBef>
                <a:spcPct val="0"/>
              </a:spcBef>
            </a:pPr>
            <a:r>
              <a:rPr lang="en-US">
                <a:latin typeface="+mn-lt"/>
              </a:rPr>
              <a:t> Adjutant must submit election reports through vfw.org electronically or request support from District or Department Adjutant for proper submission. </a:t>
            </a:r>
          </a:p>
          <a:p>
            <a:pPr eaLnBrk="1" hangingPunct="1">
              <a:spcBef>
                <a:spcPct val="0"/>
              </a:spcBef>
            </a:pPr>
            <a:r>
              <a:rPr lang="en-US">
                <a:latin typeface="*Arial-17470-Identity-H"/>
              </a:rPr>
              <a:t>_________________________________________________________________________________________________________</a:t>
            </a:r>
          </a:p>
          <a:p>
            <a:pPr eaLnBrk="1" hangingPunct="1">
              <a:spcBef>
                <a:spcPct val="0"/>
              </a:spcBef>
            </a:pPr>
            <a:endParaRPr lang="en-US">
              <a:latin typeface="+mn-lt"/>
            </a:endParaRPr>
          </a:p>
          <a:p>
            <a:pPr eaLnBrk="1" hangingPunct="1">
              <a:spcBef>
                <a:spcPct val="0"/>
              </a:spcBef>
            </a:pPr>
            <a:r>
              <a:rPr lang="en-US" b="0" i="0" u="none" strike="noStrike" baseline="0">
                <a:latin typeface="+mn-lt"/>
              </a:rPr>
              <a:t>4) Are Post delegates elected in accordance with Section 222 of the National Bylaws? (MINOR)</a:t>
            </a:r>
          </a:p>
          <a:p>
            <a:pPr eaLnBrk="1" hangingPunct="1">
              <a:spcBef>
                <a:spcPct val="0"/>
              </a:spcBef>
            </a:pPr>
            <a:endParaRPr lang="en-US">
              <a:latin typeface="+mn-lt"/>
            </a:endParaRPr>
          </a:p>
          <a:p>
            <a:pPr eaLnBrk="1" hangingPunct="1">
              <a:spcBef>
                <a:spcPct val="0"/>
              </a:spcBef>
            </a:pPr>
            <a:r>
              <a:rPr lang="en-US" b="0" i="0" u="sng" strike="noStrike" baseline="0">
                <a:latin typeface="+mn-lt"/>
              </a:rPr>
              <a:t>Process:</a:t>
            </a:r>
          </a:p>
          <a:p>
            <a:pPr eaLnBrk="1" hangingPunct="1">
              <a:spcBef>
                <a:spcPct val="0"/>
              </a:spcBef>
            </a:pPr>
            <a:r>
              <a:rPr lang="en-US">
                <a:latin typeface="+mn-lt"/>
              </a:rPr>
              <a:t>-During Aprils Post elections members will election delegates (1 delegate per every 30 members). They will elect primary and alternates at the required numbers per membership. </a:t>
            </a:r>
          </a:p>
          <a:p>
            <a:pPr eaLnBrk="1" hangingPunct="1">
              <a:spcBef>
                <a:spcPct val="0"/>
              </a:spcBef>
            </a:pPr>
            <a:r>
              <a:rPr lang="en-US" b="0" i="0" strike="noStrike" baseline="0">
                <a:latin typeface="+mn-lt"/>
              </a:rPr>
              <a:t>- Adjutants will submit the report to the Post Quartermaster and District  </a:t>
            </a:r>
            <a:r>
              <a:rPr lang="en-US">
                <a:latin typeface="+mn-lt"/>
              </a:rPr>
              <a:t>Adjutant.</a:t>
            </a:r>
          </a:p>
          <a:p>
            <a:pPr eaLnBrk="1" hangingPunct="1">
              <a:spcBef>
                <a:spcPct val="0"/>
              </a:spcBef>
            </a:pPr>
            <a:r>
              <a:rPr lang="en-US" b="0" i="0" strike="noStrike" baseline="0">
                <a:latin typeface="+mn-lt"/>
              </a:rPr>
              <a:t>- Quartermaster will submit reports and payments to Department and National.</a:t>
            </a:r>
          </a:p>
          <a:p>
            <a:pPr eaLnBrk="1" hangingPunct="1">
              <a:spcBef>
                <a:spcPct val="0"/>
              </a:spcBef>
            </a:pPr>
            <a:endParaRPr lang="en-US" b="0" i="0" u="sng" strike="noStrike" baseline="0">
              <a:latin typeface="+mn-lt"/>
            </a:endParaRPr>
          </a:p>
          <a:p>
            <a:pPr eaLnBrk="1" hangingPunct="1">
              <a:spcBef>
                <a:spcPct val="0"/>
              </a:spcBef>
            </a:pPr>
            <a:endParaRPr lang="en-US" altLang="en-US">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72885F2C-5AA7-423C-7FE3-42CC264ACCA5}"/>
              </a:ext>
            </a:extLst>
          </p:cNvPr>
          <p:cNvSpPr>
            <a:spLocks noGrp="1"/>
          </p:cNvSpPr>
          <p:nvPr>
            <p:ph type="title"/>
          </p:nvPr>
        </p:nvSpPr>
        <p:spPr>
          <a:xfrm>
            <a:off x="152400" y="209550"/>
            <a:ext cx="8839200" cy="574675"/>
          </a:xfrm>
        </p:spPr>
        <p:txBody>
          <a:bodyPr/>
          <a:lstStyle/>
          <a:p>
            <a:pPr eaLnBrk="1" hangingPunct="1"/>
            <a:r>
              <a:rPr lang="en-US" altLang="en-US" sz="2400" b="1">
                <a:solidFill>
                  <a:srgbClr val="000513"/>
                </a:solidFill>
                <a:latin typeface="+mn-lt"/>
              </a:rPr>
              <a:t>INSPECTIONS CORRECTION </a:t>
            </a:r>
            <a:br>
              <a:rPr lang="en-US" altLang="en-US" sz="2400" b="1">
                <a:solidFill>
                  <a:srgbClr val="000513"/>
                </a:solidFill>
                <a:latin typeface="+mn-lt"/>
              </a:rPr>
            </a:br>
            <a:r>
              <a:rPr lang="en-US" altLang="en-US" sz="2400" b="1">
                <a:solidFill>
                  <a:srgbClr val="000513"/>
                </a:solidFill>
                <a:latin typeface="+mn-lt"/>
              </a:rPr>
              <a:t>BY THE NUMBER</a:t>
            </a:r>
            <a:endParaRPr lang="en-US" altLang="en-US" sz="2400">
              <a:latin typeface="+mn-lt"/>
            </a:endParaRPr>
          </a:p>
        </p:txBody>
      </p:sp>
      <p:sp>
        <p:nvSpPr>
          <p:cNvPr id="13314" name="Text Placeholder 2">
            <a:extLst>
              <a:ext uri="{FF2B5EF4-FFF2-40B4-BE49-F238E27FC236}">
                <a16:creationId xmlns:a16="http://schemas.microsoft.com/office/drawing/2014/main" id="{966E69CB-E2C4-DBB1-89B7-D75FB0307782}"/>
              </a:ext>
            </a:extLst>
          </p:cNvPr>
          <p:cNvSpPr>
            <a:spLocks noGrp="1"/>
          </p:cNvSpPr>
          <p:nvPr>
            <p:ph type="body" idx="1"/>
          </p:nvPr>
        </p:nvSpPr>
        <p:spPr>
          <a:xfrm>
            <a:off x="620712" y="1047750"/>
            <a:ext cx="7902575" cy="3508653"/>
          </a:xfrm>
        </p:spPr>
        <p:txBody>
          <a:bodyPr/>
          <a:lstStyle/>
          <a:p>
            <a:pPr algn="l"/>
            <a:r>
              <a:rPr lang="en-US" b="0" i="0" u="none" strike="noStrike" baseline="0">
                <a:latin typeface="+mn-lt"/>
              </a:rPr>
              <a:t>5) Does the Post Adjutant…</a:t>
            </a:r>
          </a:p>
          <a:p>
            <a:pPr marL="228600" indent="-228600" algn="l">
              <a:buAutoNum type="alphaLcParenR"/>
            </a:pPr>
            <a:r>
              <a:rPr lang="en-US" b="0" i="0" u="none" strike="noStrike" baseline="0">
                <a:latin typeface="+mn-lt"/>
              </a:rPr>
              <a:t>Maintain books and records in a legible and uniform format? (MINOR)</a:t>
            </a:r>
          </a:p>
          <a:p>
            <a:pPr algn="l"/>
            <a:r>
              <a:rPr lang="en-US" altLang="en-US" b="1">
                <a:solidFill>
                  <a:schemeClr val="tx1"/>
                </a:solidFill>
                <a:latin typeface="+mn-lt"/>
              </a:rPr>
              <a:t> </a:t>
            </a:r>
            <a:endParaRPr lang="en-US" altLang="en-US">
              <a:solidFill>
                <a:schemeClr val="tx1"/>
              </a:solidFill>
              <a:latin typeface="+mn-lt"/>
            </a:endParaRPr>
          </a:p>
          <a:p>
            <a:pPr algn="l"/>
            <a:r>
              <a:rPr lang="en-US" altLang="en-US" u="sng">
                <a:solidFill>
                  <a:schemeClr val="tx1"/>
                </a:solidFill>
                <a:latin typeface="+mn-lt"/>
              </a:rPr>
              <a:t>Best Practice:</a:t>
            </a:r>
          </a:p>
          <a:p>
            <a:pPr algn="l"/>
            <a:r>
              <a:rPr lang="en-US" altLang="en-US">
                <a:solidFill>
                  <a:schemeClr val="tx1"/>
                </a:solidFill>
                <a:latin typeface="+mn-lt"/>
              </a:rPr>
              <a:t>- Create and maintain an Inspection binder with reportable documents</a:t>
            </a:r>
          </a:p>
          <a:p>
            <a:pPr algn="l"/>
            <a:r>
              <a:rPr lang="en-US" altLang="en-US">
                <a:solidFill>
                  <a:schemeClr val="tx1"/>
                </a:solidFill>
                <a:latin typeface="+mn-lt"/>
              </a:rPr>
              <a:t>___________________________________________________________________________________________________</a:t>
            </a:r>
          </a:p>
          <a:p>
            <a:pPr algn="l"/>
            <a:endParaRPr lang="en-US" altLang="en-US">
              <a:solidFill>
                <a:schemeClr val="tx1"/>
              </a:solidFill>
              <a:latin typeface="+mn-lt"/>
            </a:endParaRPr>
          </a:p>
          <a:p>
            <a:pPr algn="l"/>
            <a:r>
              <a:rPr lang="en-US" b="0" i="0" u="none" strike="noStrike" baseline="0">
                <a:latin typeface="+mn-lt"/>
              </a:rPr>
              <a:t>5) Does the Post Adjutant...</a:t>
            </a:r>
          </a:p>
          <a:p>
            <a:pPr algn="l"/>
            <a:r>
              <a:rPr lang="en-US" b="0" i="0" u="none" strike="noStrike" baseline="0">
                <a:latin typeface="+mn-lt"/>
              </a:rPr>
              <a:t>b) Maintain a file containing a copy of the original application of every member admitted into the Post? (MINOR)</a:t>
            </a:r>
          </a:p>
          <a:p>
            <a:pPr algn="l"/>
            <a:endParaRPr lang="en-US">
              <a:latin typeface="+mn-lt"/>
            </a:endParaRPr>
          </a:p>
          <a:p>
            <a:pPr algn="l"/>
            <a:r>
              <a:rPr lang="en-US" u="sng">
                <a:latin typeface="+mn-lt"/>
              </a:rPr>
              <a:t>Process:</a:t>
            </a:r>
          </a:p>
          <a:p>
            <a:pPr algn="l"/>
            <a:r>
              <a:rPr lang="en-US">
                <a:latin typeface="+mn-lt"/>
              </a:rPr>
              <a:t>- Applicate for membership fills out application </a:t>
            </a:r>
          </a:p>
          <a:p>
            <a:pPr algn="l"/>
            <a:r>
              <a:rPr lang="en-US" b="0" i="0" strike="noStrike" baseline="0">
                <a:latin typeface="+mn-lt"/>
              </a:rPr>
              <a:t>- Recruiter verifies that they read and sign acknowledgement </a:t>
            </a:r>
          </a:p>
          <a:p>
            <a:pPr algn="l"/>
            <a:r>
              <a:rPr lang="en-US">
                <a:latin typeface="+mn-lt"/>
              </a:rPr>
              <a:t>- Reviewing committee (Membership committee) will validate and sign before being presented to membership for a vote.</a:t>
            </a:r>
          </a:p>
          <a:p>
            <a:pPr algn="l"/>
            <a:r>
              <a:rPr lang="en-US" b="0" i="0" strike="noStrike" baseline="0">
                <a:latin typeface="+mn-lt"/>
              </a:rPr>
              <a:t>- Once </a:t>
            </a:r>
            <a:r>
              <a:rPr lang="en-US">
                <a:latin typeface="+mn-lt"/>
              </a:rPr>
              <a:t>accepted into member and dues transferred to national by Quartermaster , post Adjutant will maintain record in file. </a:t>
            </a:r>
            <a:endParaRPr lang="en-US" b="0" i="0" strike="noStrike" baseline="0">
              <a:latin typeface="+mn-lt"/>
            </a:endParaRPr>
          </a:p>
          <a:p>
            <a:pPr algn="l"/>
            <a:endParaRPr lang="en-US" altLang="en-US">
              <a:solidFill>
                <a:schemeClr val="tx1"/>
              </a:solidFill>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26A7F252-7587-76D8-F70F-E90F02011CCE}"/>
              </a:ext>
            </a:extLst>
          </p:cNvPr>
          <p:cNvSpPr>
            <a:spLocks noGrp="1"/>
          </p:cNvSpPr>
          <p:nvPr>
            <p:ph type="title" idx="4294967295"/>
          </p:nvPr>
        </p:nvSpPr>
        <p:spPr>
          <a:xfrm>
            <a:off x="152400" y="281409"/>
            <a:ext cx="8839200" cy="606244"/>
          </a:xfrm>
        </p:spPr>
        <p:txBody>
          <a:bodyPr/>
          <a:lstStyle/>
          <a:p>
            <a:r>
              <a:rPr lang="en-US" altLang="en-US" sz="2400" b="1">
                <a:solidFill>
                  <a:srgbClr val="000513"/>
                </a:solidFill>
                <a:latin typeface="+mn-lt"/>
              </a:rPr>
              <a:t>POST MATTERS</a:t>
            </a:r>
          </a:p>
        </p:txBody>
      </p:sp>
      <p:sp>
        <p:nvSpPr>
          <p:cNvPr id="54275" name="Rectangle 3">
            <a:extLst>
              <a:ext uri="{FF2B5EF4-FFF2-40B4-BE49-F238E27FC236}">
                <a16:creationId xmlns:a16="http://schemas.microsoft.com/office/drawing/2014/main" id="{8362433F-3AAE-B414-9BB7-CEDC8355CB7A}"/>
              </a:ext>
            </a:extLst>
          </p:cNvPr>
          <p:cNvSpPr>
            <a:spLocks noGrp="1"/>
          </p:cNvSpPr>
          <p:nvPr>
            <p:ph type="body" idx="4294967295"/>
          </p:nvPr>
        </p:nvSpPr>
        <p:spPr>
          <a:xfrm>
            <a:off x="342900" y="988087"/>
            <a:ext cx="8458200" cy="3619452"/>
          </a:xfrm>
        </p:spPr>
        <p:txBody>
          <a:bodyPr/>
          <a:lstStyle/>
          <a:p>
            <a:r>
              <a:rPr lang="en-US" sz="1200" b="0" i="0" u="none" strike="noStrike" baseline="0"/>
              <a:t>5) Does the Post Adjutant. ..</a:t>
            </a:r>
          </a:p>
          <a:p>
            <a:r>
              <a:rPr lang="en-US" sz="1200" b="0" i="0" u="none" strike="noStrike" baseline="0"/>
              <a:t>c) Maintain a file of meeting minutes after correction and approval? (MAJOR)</a:t>
            </a:r>
          </a:p>
          <a:p>
            <a:endParaRPr lang="en-US" sz="1200"/>
          </a:p>
          <a:p>
            <a:r>
              <a:rPr lang="en-US" sz="1200" b="0" i="0" u="sng" strike="noStrike" baseline="0"/>
              <a:t>Process:</a:t>
            </a:r>
          </a:p>
          <a:p>
            <a:r>
              <a:rPr lang="en-US" sz="1200"/>
              <a:t> -Meeting minutes are to taken in the template of meeting order of business.</a:t>
            </a:r>
          </a:p>
          <a:p>
            <a:r>
              <a:rPr lang="en-US" sz="1200"/>
              <a:t>- All monitions will be in accordance with Roberts rules of order.</a:t>
            </a:r>
          </a:p>
          <a:p>
            <a:r>
              <a:rPr lang="en-US" sz="1200"/>
              <a:t>- Meeting minutes will be approved in the follow month meeting after being read.</a:t>
            </a:r>
          </a:p>
          <a:p>
            <a:r>
              <a:rPr lang="en-US" sz="1200"/>
              <a:t>_________________________________________________________________________________________________________</a:t>
            </a:r>
          </a:p>
          <a:p>
            <a:endParaRPr lang="en-US" sz="1200"/>
          </a:p>
          <a:p>
            <a:r>
              <a:rPr lang="en-US" sz="1200" b="0" i="0" u="none" strike="noStrike" baseline="0"/>
              <a:t>5) Does the Post Adjutant. ..</a:t>
            </a:r>
          </a:p>
          <a:p>
            <a:r>
              <a:rPr lang="en-US" sz="1200" b="0" i="0" u="none" strike="noStrike" baseline="0"/>
              <a:t>d) Maintain a file of current orders or circulars issued from higher authority? (MINOR)</a:t>
            </a:r>
          </a:p>
          <a:p>
            <a:endParaRPr lang="en-US" sz="1200"/>
          </a:p>
          <a:p>
            <a:r>
              <a:rPr lang="en-US" sz="1200" u="sng"/>
              <a:t>Best Practices:</a:t>
            </a:r>
          </a:p>
          <a:p>
            <a:r>
              <a:rPr lang="en-US" sz="1200" b="0" i="0" u="none" strike="noStrike" baseline="0"/>
              <a:t> - Maintain digital copies of general order and circulars, read to membership during  meetings making note on meeting minutes.</a:t>
            </a:r>
          </a:p>
          <a:p>
            <a:endParaRPr lang="en-US" sz="1200" b="0" i="0" u="none" strike="noStrike" baseline="0"/>
          </a:p>
          <a:p>
            <a:endParaRPr lang="en-US" altLang="en-US"/>
          </a:p>
        </p:txBody>
      </p:sp>
      <p:sp>
        <p:nvSpPr>
          <p:cNvPr id="2" name="Title 1">
            <a:extLst>
              <a:ext uri="{FF2B5EF4-FFF2-40B4-BE49-F238E27FC236}">
                <a16:creationId xmlns:a16="http://schemas.microsoft.com/office/drawing/2014/main" id="{D44D7D3A-65B3-CE8C-5A1A-1428BCC67B10}"/>
              </a:ext>
            </a:extLst>
          </p:cNvPr>
          <p:cNvSpPr>
            <a:spLocks noGrp="1"/>
          </p:cNvSpPr>
          <p:nvPr>
            <p:ph type="title"/>
          </p:nvPr>
        </p:nvSpPr>
        <p:spPr>
          <a:xfrm>
            <a:off x="152400" y="209550"/>
            <a:ext cx="8839200" cy="574675"/>
          </a:xfrm>
        </p:spPr>
        <p:txBody>
          <a:bodyPr/>
          <a:lstStyle/>
          <a:p>
            <a:pPr eaLnBrk="1" hangingPunct="1"/>
            <a:r>
              <a:rPr lang="en-US" altLang="en-US" sz="2400" b="1">
                <a:solidFill>
                  <a:srgbClr val="000513"/>
                </a:solidFill>
                <a:latin typeface="+mn-lt"/>
              </a:rPr>
              <a:t>INSPECTIONS CORRECTION </a:t>
            </a:r>
            <a:br>
              <a:rPr lang="en-US" altLang="en-US" sz="2400" b="1">
                <a:solidFill>
                  <a:srgbClr val="000513"/>
                </a:solidFill>
                <a:latin typeface="+mn-lt"/>
              </a:rPr>
            </a:br>
            <a:endParaRPr lang="en-US" altLang="en-US" sz="240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342900" y="895350"/>
            <a:ext cx="8458200" cy="3841052"/>
          </a:xfrm>
        </p:spPr>
        <p:txBody>
          <a:bodyPr/>
          <a:lstStyle/>
          <a:p>
            <a:r>
              <a:rPr lang="en-US" sz="1200" b="0" i="0" u="none" strike="noStrike" baseline="0"/>
              <a:t>5) Does the Post Adjutant. ..</a:t>
            </a:r>
          </a:p>
          <a:p>
            <a:r>
              <a:rPr lang="en-US" sz="1200" b="0" i="0" u="none" strike="noStrike" baseline="0"/>
              <a:t>e) Maintain a correspondence</a:t>
            </a:r>
            <a:r>
              <a:rPr lang="en-US" sz="1200"/>
              <a:t> file? (MINOR)</a:t>
            </a:r>
          </a:p>
          <a:p>
            <a:endParaRPr lang="en-US" sz="1200" b="0" i="0" u="none" strike="noStrike" baseline="0"/>
          </a:p>
          <a:p>
            <a:r>
              <a:rPr lang="en-US" sz="1200" u="sng"/>
              <a:t>Best Practices:</a:t>
            </a:r>
          </a:p>
          <a:p>
            <a:r>
              <a:rPr lang="en-US" sz="1200" b="0" i="0" strike="noStrike" baseline="0"/>
              <a:t>- </a:t>
            </a:r>
            <a:r>
              <a:rPr lang="en-US" sz="1200" b="0" i="0" u="none" strike="noStrike" baseline="0"/>
              <a:t>Maintain digital copies of correspondence, read to membership during  meetings making note on meeting minutes.</a:t>
            </a:r>
          </a:p>
          <a:p>
            <a:r>
              <a:rPr lang="en-US" sz="1200" b="0" i="0" u="none" strike="noStrike" baseline="0"/>
              <a:t>________________________________________________________________________________________________________</a:t>
            </a:r>
          </a:p>
          <a:p>
            <a:endParaRPr lang="en-US" sz="1200"/>
          </a:p>
          <a:p>
            <a:r>
              <a:rPr lang="en-US" sz="1200" b="0" i="0" u="none" strike="noStrike" baseline="0"/>
              <a:t>5) Does the Post Adjutant. ..</a:t>
            </a:r>
          </a:p>
          <a:p>
            <a:r>
              <a:rPr lang="en-US" sz="1200" b="0" i="0" u="none" strike="noStrike" baseline="0"/>
              <a:t>f) Maintain a file containing proof of eligibility submitted by officers? (MAJOR)</a:t>
            </a:r>
          </a:p>
          <a:p>
            <a:endParaRPr lang="en-US" sz="1200"/>
          </a:p>
          <a:p>
            <a:r>
              <a:rPr lang="en-US" sz="1200" b="0" i="0" u="sng" strike="noStrike" baseline="0"/>
              <a:t>Process:</a:t>
            </a:r>
          </a:p>
          <a:p>
            <a:r>
              <a:rPr lang="en-US" sz="1200" b="0" i="0" u="none" strike="noStrike" baseline="0"/>
              <a:t>- Once elected or appointed Officers of the Post have 30 days to provide proof of eligibility</a:t>
            </a:r>
          </a:p>
          <a:p>
            <a:r>
              <a:rPr lang="en-US" sz="1200"/>
              <a:t>- This should be kept in inspection binder and protected as Personnel indefinable information (PII)</a:t>
            </a:r>
          </a:p>
          <a:p>
            <a:r>
              <a:rPr lang="en-US" sz="1200"/>
              <a:t>- Once Officer has left the position it should be given back to member or destroyed IAW NIST 800-88</a:t>
            </a:r>
            <a:endParaRPr lang="en-US" sz="1200" b="0" i="0" u="none" strike="noStrike" baseline="0"/>
          </a:p>
          <a:p>
            <a:endParaRPr lang="en-US" sz="1200" u="sng"/>
          </a:p>
          <a:p>
            <a:endParaRPr lang="en-US" sz="1200" u="sng"/>
          </a:p>
          <a:p>
            <a:endParaRPr lang="en-US"/>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INSPECTIONS CORRECTION </a:t>
            </a:r>
            <a:br>
              <a:rPr lang="en-US" altLang="en-US" sz="2400" kern="0">
                <a:latin typeface="+mn-lt"/>
              </a:rPr>
            </a:br>
            <a:r>
              <a:rPr lang="en-US" altLang="en-US" sz="2400" kern="0">
                <a:latin typeface="+mn-lt"/>
              </a:rPr>
              <a:t>BY THE NUMBER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6832</TotalTime>
  <Words>5635</Words>
  <Application>Microsoft Office PowerPoint</Application>
  <PresentationFormat>On-screen Show (16:9)</PresentationFormat>
  <Paragraphs>558</Paragraphs>
  <Slides>28</Slides>
  <Notes>26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*Arial-17470-Identity-H</vt:lpstr>
      <vt:lpstr>Arial</vt:lpstr>
      <vt:lpstr>Arial-BoldMT</vt:lpstr>
      <vt:lpstr>ArialMT</vt:lpstr>
      <vt:lpstr>Avenir</vt:lpstr>
      <vt:lpstr>Calibri</vt:lpstr>
      <vt:lpstr>Google Sans</vt:lpstr>
      <vt:lpstr>Verdana</vt:lpstr>
      <vt:lpstr>Office Theme</vt:lpstr>
      <vt:lpstr>PowerPoint Presentation</vt:lpstr>
      <vt:lpstr>ADJENDA</vt:lpstr>
      <vt:lpstr>MAJOR’s and MINOR’s</vt:lpstr>
      <vt:lpstr>INSPECTIONS CORRECTION  BY THE NUMBER</vt:lpstr>
      <vt:lpstr>INSPECTIONS CORRECTION  BY THE NUMBER</vt:lpstr>
      <vt:lpstr>INSPECTIONS CORRECTION  BY THE NUMBER</vt:lpstr>
      <vt:lpstr>INSPECTIONS CORRECTION  BY THE NUMBER</vt:lpstr>
      <vt:lpstr>POST MATTERS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Your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Segundo</dc:creator>
  <cp:lastModifiedBy>Jennings, Daniel MSG USARMY 79 TSC (USA)</cp:lastModifiedBy>
  <cp:revision>144</cp:revision>
  <cp:lastPrinted>2021-08-20T15:31:55Z</cp:lastPrinted>
  <dcterms:created xsi:type="dcterms:W3CDTF">2020-08-25T04:23:27Z</dcterms:created>
  <dcterms:modified xsi:type="dcterms:W3CDTF">2025-01-03T19:42:30Z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2020-08-19T00:00:00Z</vt:filetime>
  </property>
  <property fmtid="{D5CDD505-2E9C-101B-9397-08002B2CF9AE}" pid="3" name="Creator">
    <vt:lpwstr>Acrobat PDFMaker 20 for PowerPoint</vt:lpwstr>
  </property>
  <property fmtid="{D5CDD505-2E9C-101B-9397-08002B2CF9AE}" pid="4" name="LastSaved">
    <vt:filetime>2020-08-25T00:00:00Z</vt:filetime>
  </property>
</Properties>
</file>