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6" r:id="rId2"/>
    <p:sldId id="258" r:id="rId3"/>
    <p:sldId id="281" r:id="rId4"/>
    <p:sldId id="282" r:id="rId5"/>
    <p:sldId id="283" r:id="rId6"/>
    <p:sldId id="268" r:id="rId7"/>
    <p:sldId id="284" r:id="rId8"/>
    <p:sldId id="285" r:id="rId9"/>
    <p:sldId id="286" r:id="rId10"/>
    <p:sldId id="287" r:id="rId11"/>
    <p:sldId id="279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40" d="100"/>
          <a:sy n="140" d="100"/>
        </p:scale>
        <p:origin x="7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40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4360" tIns="52180" rIns="104360" bIns="52180">
            <a:normAutofit fontScale="25000" lnSpcReduction="20000"/>
          </a:bodyPr>
          <a:lstStyle/>
          <a:p>
            <a:r>
              <a:t>Presenter</a:t>
            </a:r>
          </a:p>
          <a:p>
            <a:r>
              <a:t>2020-08-20 03:12:24</a:t>
            </a:r>
          </a:p>
          <a:p>
            <a:r>
              <a:t>--------------------------------------------</a:t>
            </a:r>
          </a:p>
          <a:p>
            <a:r>
              <a:t>And by all means – If you are Not  wearing Pants please do Not Get  up unless you turn off your  video.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7490" y="442398"/>
            <a:ext cx="5871885" cy="290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2592" y="1141878"/>
            <a:ext cx="7693659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2D7E4-E5FA-EC44-B8C9-D1725D477D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9806"/>
            <a:ext cx="1389888" cy="73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fwca.org/di/vfw/v2/default.asp?pid=74127" TargetMode="External"/><Relationship Id="rId2" Type="http://schemas.openxmlformats.org/officeDocument/2006/relationships/hyperlink" Target="http://www.vfwc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720EB-DF59-6E41-8E16-F508C774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6" y="2876550"/>
            <a:ext cx="8330488" cy="1231106"/>
          </a:xfrm>
        </p:spPr>
        <p:txBody>
          <a:bodyPr/>
          <a:lstStyle/>
          <a:p>
            <a:pPr algn="ctr"/>
            <a:r>
              <a:rPr lang="en-US" dirty="0"/>
              <a:t>VETERANS OF FOREIGN WARS</a:t>
            </a:r>
            <a:br>
              <a:rPr lang="en-US" dirty="0"/>
            </a:br>
            <a:r>
              <a:rPr lang="en-US" dirty="0"/>
              <a:t>DEPARTMENT OF CALIFORNIA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PROPER BONDING PROCESSES</a:t>
            </a:r>
          </a:p>
        </p:txBody>
      </p:sp>
      <p:pic>
        <p:nvPicPr>
          <p:cNvPr id="1026" name="Picture 2" descr="What is the Difference Between a Cash and Surety Bond?">
            <a:extLst>
              <a:ext uri="{FF2B5EF4-FFF2-40B4-BE49-F238E27FC236}">
                <a16:creationId xmlns:a16="http://schemas.microsoft.com/office/drawing/2014/main" id="{320F7E97-2E0B-18E1-D172-F886D797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4350"/>
            <a:ext cx="3352800" cy="22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4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4D60-46A7-589D-3123-135AF0E6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CLUB EMPLOYEE BOND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429F2-1081-E211-BBCB-3F681B09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92" y="1141878"/>
            <a:ext cx="3787008" cy="3400931"/>
          </a:xfrm>
        </p:spPr>
        <p:txBody>
          <a:bodyPr/>
          <a:lstStyle/>
          <a:p>
            <a:r>
              <a:rPr lang="en-US" sz="1700" dirty="0"/>
              <a:t>Make sure you are using the VFW Questionnaire for Club Employees &amp; Bingo Persons.</a:t>
            </a:r>
          </a:p>
          <a:p>
            <a:endParaRPr lang="en-US" sz="1700" dirty="0"/>
          </a:p>
          <a:p>
            <a:r>
              <a:rPr lang="en-US" sz="1700" dirty="0"/>
              <a:t>Are you using the current form and not one from 2005?  Coverage Term should state </a:t>
            </a:r>
            <a:r>
              <a:rPr lang="en-US" sz="1700" b="1" u="sng" dirty="0"/>
              <a:t>October 1, 2024 to September 30, 2025.</a:t>
            </a:r>
          </a:p>
          <a:p>
            <a:endParaRPr lang="en-US" sz="1700" b="1" u="sng" dirty="0"/>
          </a:p>
          <a:p>
            <a:r>
              <a:rPr lang="en-US" sz="1700" dirty="0"/>
              <a:t>Fill in the application and it must be signed by the person who is going to be covered.  </a:t>
            </a:r>
          </a:p>
        </p:txBody>
      </p:sp>
      <p:pic>
        <p:nvPicPr>
          <p:cNvPr id="5" name="Picture 4" descr="A close-up of a form&#10;&#10;Description automatically generated">
            <a:extLst>
              <a:ext uri="{FF2B5EF4-FFF2-40B4-BE49-F238E27FC236}">
                <a16:creationId xmlns:a16="http://schemas.microsoft.com/office/drawing/2014/main" id="{1848A666-9682-B06E-1579-B3C2C16C0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88" y="776699"/>
            <a:ext cx="3207428" cy="41487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D1E784-5274-CD5B-646A-80D8E455835D}"/>
              </a:ext>
            </a:extLst>
          </p:cNvPr>
          <p:cNvSpPr/>
          <p:nvPr/>
        </p:nvSpPr>
        <p:spPr>
          <a:xfrm>
            <a:off x="4648200" y="1504950"/>
            <a:ext cx="1905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8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7C48-E1DA-47D6-9452-92FFD762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098" name="Picture 2" descr="Questions GIFs | Tenor">
            <a:extLst>
              <a:ext uri="{FF2B5EF4-FFF2-40B4-BE49-F238E27FC236}">
                <a16:creationId xmlns:a16="http://schemas.microsoft.com/office/drawing/2014/main" id="{5D95BC72-37BC-4717-BC57-04FF264A8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4" y="1428750"/>
            <a:ext cx="2647950" cy="29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592" y="1141878"/>
            <a:ext cx="7825740" cy="335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b="1" spc="-5" dirty="0">
                <a:latin typeface="Verdana"/>
                <a:cs typeface="Verdana"/>
              </a:rPr>
              <a:t>National Bylaws Section 703</a:t>
            </a:r>
          </a:p>
          <a:p>
            <a:pPr marL="298450" marR="7493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pc="-5" dirty="0">
                <a:latin typeface="Verdana"/>
                <a:cs typeface="Verdana"/>
              </a:rPr>
              <a:t>Each officer accountable for funds or property pursuant to any provisions of these Bylaws shall be bonded with an indemnity company as surety in a sum at least equal to the amount of liquid assets.</a:t>
            </a:r>
          </a:p>
          <a:p>
            <a:pPr marL="12700" marR="7493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pc="-5" dirty="0">
              <a:latin typeface="Verdana"/>
              <a:cs typeface="Verdana"/>
            </a:endParaRPr>
          </a:p>
          <a:p>
            <a:pPr marL="12700" marR="7493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spc="-5" dirty="0">
              <a:latin typeface="Verdana"/>
              <a:cs typeface="Verdana"/>
            </a:endParaRPr>
          </a:p>
          <a:p>
            <a:pPr marL="12700" marR="7493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b="1" spc="-5" dirty="0">
                <a:latin typeface="Verdana"/>
                <a:cs typeface="Verdana"/>
              </a:rPr>
              <a:t>National Manual of Procedure, Section 218(a)(5)</a:t>
            </a:r>
            <a:endParaRPr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Verdana"/>
              <a:buAutoNum type="alphaLcPeriod"/>
            </a:pPr>
            <a:endParaRPr dirty="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buFont typeface="+mj-lt"/>
              <a:buAutoNum type="alphaLcPeriod"/>
              <a:tabLst>
                <a:tab pos="241300" algn="l"/>
              </a:tabLst>
            </a:pPr>
            <a:r>
              <a:rPr lang="en-US" spc="-5" dirty="0">
                <a:latin typeface="Verdana"/>
                <a:cs typeface="Verdana"/>
              </a:rPr>
              <a:t>The Quartermaster shall qualify and secure a bond equal to liquid assets.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Verdana"/>
              <a:buAutoNum type="alphaLcPeriod"/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755" y="474511"/>
            <a:ext cx="49272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spc="-5" dirty="0"/>
              <a:t>BONDING REQUIREMENTS</a:t>
            </a:r>
            <a:endParaRPr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4321-FE80-4B98-B45B-7A60E585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BONDS – ACCOUNTABLE OFFICER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5F5A7-BA59-4172-9BE3-5270CEA3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92" y="895350"/>
            <a:ext cx="7978008" cy="41549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Who needs to be bonded?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and All Post Officers who have access to the Post Funds (on bank signature card).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position, not the person is bonded.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much should you be bonded for?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Enough to cover liquid assets.  Rule of Thumb: Should be slightly more than your quarterly audit total.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much does a bond cost?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$4 per thousand with a minimum of $3,000 in coverage.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Can I increase my bond coverage?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Yes, you submit a Request for Bond Increase application and pay the difference between the two amounts.</a:t>
            </a:r>
          </a:p>
        </p:txBody>
      </p:sp>
    </p:spTree>
    <p:extLst>
      <p:ext uri="{BB962C8B-B14F-4D97-AF65-F5344CB8AC3E}">
        <p14:creationId xmlns:p14="http://schemas.microsoft.com/office/powerpoint/2010/main" val="361313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8BE8-8B8D-4F18-853E-925C60D0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BONDS – CLUB EMPLOYEES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A53BE-5F69-442B-9168-1C1E96E57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92" y="1141878"/>
            <a:ext cx="7693659" cy="37856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Who needs to be bonded?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club employee who is responsible for money. Canteen manager, Bingo Chair.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person, not the position is bonded.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much should you be bonded for?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Enough to cover what they normally are in custody of until given to QM.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much does a bond cost?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$5 per thousand with a minimum of $3,000 in coverage.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happens if the Canteen Manager is replaced?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will need to submit a new application and pay for a new bond.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32F1-57AC-720E-5EBF-92AD7140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WHERE DO YOU FIND THE BONDING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0DABB-03AD-E470-8F08-F799F20C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92" y="1141878"/>
            <a:ext cx="7693659" cy="369332"/>
          </a:xfrm>
        </p:spPr>
        <p:txBody>
          <a:bodyPr/>
          <a:lstStyle/>
          <a:p>
            <a:r>
              <a:rPr lang="en-US" dirty="0"/>
              <a:t>The information and documents you need to complete the bonding process are located on the Department website (</a:t>
            </a:r>
            <a:r>
              <a:rPr lang="en-US" dirty="0">
                <a:hlinkClick r:id="rId2"/>
              </a:rPr>
              <a:t>www.vfwca.org</a:t>
            </a:r>
            <a:r>
              <a:rPr lang="en-US" dirty="0"/>
              <a:t>) at </a:t>
            </a:r>
            <a:r>
              <a:rPr lang="en-US" dirty="0">
                <a:hlinkClick r:id="rId3"/>
              </a:rPr>
              <a:t>https://vfwca.org/di/vfw/v2/default.asp?pid=74127</a:t>
            </a:r>
            <a:r>
              <a:rPr lang="en-US" dirty="0"/>
              <a:t>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E67EA-882C-FA25-E467-965F011E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526796"/>
            <a:ext cx="6248400" cy="33845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673EBA-C167-527A-980F-9DB9973816DB}"/>
              </a:ext>
            </a:extLst>
          </p:cNvPr>
          <p:cNvSpPr/>
          <p:nvPr/>
        </p:nvSpPr>
        <p:spPr>
          <a:xfrm>
            <a:off x="2209800" y="3486150"/>
            <a:ext cx="1828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AB99-4D5E-44A7-92D4-373BCF73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BONDING RATE SHEET – Accountable Officers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E0350-10AA-4C6A-B373-2D3126590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28750"/>
            <a:ext cx="4234442" cy="2769989"/>
          </a:xfrm>
        </p:spPr>
        <p:txBody>
          <a:bodyPr/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Accountable officers (Commander, QM, Asst. QM, etc. will be bonded at $4 per thousand.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Club employees (canteen manager, bingo manager, bartenders, etc. are bonded at $5 per thousand.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Make sure you use the correct bonding rate sheet!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F9906F27-4738-E107-9CAE-357AE7605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95350"/>
            <a:ext cx="3104635" cy="40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8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3879-AE8F-9846-9DB6-1DE5B0BA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ACCOUNTABLE OFFICER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3DD14-AF09-3671-F6A8-C5A4B7DCE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92" y="1141878"/>
            <a:ext cx="7693659" cy="1107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the link to download the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the download to open in Microsoft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the “Enable Editing” button to allow you to enter the information in the boxes.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942C4-92ED-0D9A-87CC-C720D24A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4" t="-2" r="19963" b="52056"/>
          <a:stretch/>
        </p:blipFill>
        <p:spPr>
          <a:xfrm>
            <a:off x="1772562" y="2197169"/>
            <a:ext cx="5747239" cy="27367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6A9599-B694-DBB4-69C9-9EF315D6F573}"/>
              </a:ext>
            </a:extLst>
          </p:cNvPr>
          <p:cNvSpPr/>
          <p:nvPr/>
        </p:nvSpPr>
        <p:spPr>
          <a:xfrm>
            <a:off x="3352800" y="2495550"/>
            <a:ext cx="914400" cy="398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6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3C92-BF42-F582-EDF7-D3B2A51A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ACCOUNTABLE OFFICER BOND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77CE5-FD23-BFAE-4B07-F998B95A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93" y="1141878"/>
            <a:ext cx="4168008" cy="1661993"/>
          </a:xfrm>
        </p:spPr>
        <p:txBody>
          <a:bodyPr/>
          <a:lstStyle/>
          <a:p>
            <a:r>
              <a:rPr lang="en-US" sz="1800" dirty="0"/>
              <a:t>Make sure to use the proper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Date on the form should read August 1,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u="sng" dirty="0"/>
              <a:t>DO NOT </a:t>
            </a:r>
            <a:r>
              <a:rPr lang="en-US" sz="1800" dirty="0"/>
              <a:t>use the Club Employee form for VFW Officers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75D3C-B6F0-73FB-C351-502DC1C26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3" t="5411" r="29247" b="67447"/>
          <a:stretch/>
        </p:blipFill>
        <p:spPr>
          <a:xfrm>
            <a:off x="304800" y="3105150"/>
            <a:ext cx="4023360" cy="17373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E765F6-FF2F-8FFC-4E53-2D90D167574E}"/>
              </a:ext>
            </a:extLst>
          </p:cNvPr>
          <p:cNvSpPr/>
          <p:nvPr/>
        </p:nvSpPr>
        <p:spPr>
          <a:xfrm>
            <a:off x="3413760" y="4300307"/>
            <a:ext cx="914400" cy="328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FFE73B-D170-8F72-B39F-FAC7E861D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6" t="3549" r="29002" b="-3858"/>
          <a:stretch/>
        </p:blipFill>
        <p:spPr>
          <a:xfrm>
            <a:off x="4765119" y="875316"/>
            <a:ext cx="3388281" cy="42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1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88B4-0DF7-1968-9CC1-5D9BEF74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55" y="469940"/>
            <a:ext cx="8330488" cy="307777"/>
          </a:xfrm>
        </p:spPr>
        <p:txBody>
          <a:bodyPr/>
          <a:lstStyle/>
          <a:p>
            <a:r>
              <a:rPr lang="en-US" dirty="0"/>
              <a:t>COMPLETING THE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A5AF-852D-0CE3-9D4F-F36233163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400" y="1141878"/>
            <a:ext cx="4114800" cy="320087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Enter the Post number and the State, “CA”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Enter the amount of the bond, </a:t>
            </a:r>
            <a:r>
              <a:rPr lang="en-US" sz="1600" b="1" u="sng" cap="all" dirty="0"/>
              <a:t>not</a:t>
            </a:r>
            <a:r>
              <a:rPr lang="en-US" sz="1600" dirty="0"/>
              <a:t> the amount the bond costs!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Enter the position being bonded.  </a:t>
            </a:r>
            <a:r>
              <a:rPr lang="en-US" sz="1600" b="1" u="sng" dirty="0"/>
              <a:t>ONLY ONE </a:t>
            </a:r>
            <a:r>
              <a:rPr lang="en-US" sz="1600" dirty="0"/>
              <a:t>position per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Enter the Post’s annual income and the date you are completing the form.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Enter if the Posts has filed a claim in the past three (3)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Enter the phone number and address.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AGAIN, make sure you are using the current application!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2ADA4-AB0A-E5A7-4421-98942EEF2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55319" r="29073" b="-840"/>
          <a:stretch/>
        </p:blipFill>
        <p:spPr>
          <a:xfrm>
            <a:off x="228600" y="1504950"/>
            <a:ext cx="3927195" cy="27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3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653</Words>
  <Application>Microsoft Office PowerPoint</Application>
  <PresentationFormat>On-screen Show (16:9)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VETERANS OF FOREIGN WARS DEPARTMENT OF CALIFORNIA  PROPER BONDING PROCESSES</vt:lpstr>
      <vt:lpstr>BONDING REQUIREMENTS</vt:lpstr>
      <vt:lpstr>BONDS – ACCOUNTABLE OFFICER</vt:lpstr>
      <vt:lpstr>BONDS – CLUB EMPLOYEES</vt:lpstr>
      <vt:lpstr>WHERE DO YOU FIND THE BONDING INFO</vt:lpstr>
      <vt:lpstr>BONDING RATE SHEET – Accountable Officers</vt:lpstr>
      <vt:lpstr>ACCOUNTABLE OFFICER APPLICATION</vt:lpstr>
      <vt:lpstr>ACCOUNTABLE OFFICER BOND APPLICATION</vt:lpstr>
      <vt:lpstr>COMPLETING THE APPLICATION</vt:lpstr>
      <vt:lpstr>CLUB EMPLOYEE BOND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Segundo</dc:creator>
  <cp:lastModifiedBy>Rodger Meier</cp:lastModifiedBy>
  <cp:revision>49</cp:revision>
  <cp:lastPrinted>2021-08-19T19:08:26Z</cp:lastPrinted>
  <dcterms:created xsi:type="dcterms:W3CDTF">2020-08-25T03:43:39Z</dcterms:created>
  <dcterms:modified xsi:type="dcterms:W3CDTF">2024-07-10T16:38:40Z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2020-08-25T00:00:00Z</vt:filetime>
  </property>
</Properties>
</file>